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tags/tag3.xml" ContentType="application/vnd.openxmlformats-officedocument.presentationml.tags+xml"/>
  <Override PartName="/ppt/notesSlides/notesSlide52.xml" ContentType="application/vnd.openxmlformats-officedocument.presentationml.notesSlide+xml"/>
  <Override PartName="/ppt/tags/tag4.xml" ContentType="application/vnd.openxmlformats-officedocument.presentationml.tags+xml"/>
  <Override PartName="/ppt/notesSlides/notesSlide53.xml" ContentType="application/vnd.openxmlformats-officedocument.presentationml.notesSlide+xml"/>
  <Override PartName="/ppt/tags/tag5.xml" ContentType="application/vnd.openxmlformats-officedocument.presentationml.tags+xml"/>
  <Override PartName="/ppt/notesSlides/notesSlide54.xml" ContentType="application/vnd.openxmlformats-officedocument.presentationml.notesSlide+xml"/>
  <Override PartName="/ppt/tags/tag6.xml" ContentType="application/vnd.openxmlformats-officedocument.presentationml.tags+xml"/>
  <Override PartName="/ppt/notesSlides/notesSlide55.xml" ContentType="application/vnd.openxmlformats-officedocument.presentationml.notesSlide+xml"/>
  <Override PartName="/ppt/tags/tag7.xml" ContentType="application/vnd.openxmlformats-officedocument.presentationml.tags+xml"/>
  <Override PartName="/ppt/notesSlides/notesSlide56.xml" ContentType="application/vnd.openxmlformats-officedocument.presentationml.notesSlide+xml"/>
  <Override PartName="/ppt/tags/tag8.xml" ContentType="application/vnd.openxmlformats-officedocument.presentationml.tags+xml"/>
  <Override PartName="/ppt/notesSlides/notesSlide57.xml" ContentType="application/vnd.openxmlformats-officedocument.presentationml.notesSlide+xml"/>
  <Override PartName="/ppt/tags/tag9.xml" ContentType="application/vnd.openxmlformats-officedocument.presentationml.tags+xml"/>
  <Override PartName="/ppt/notesSlides/notesSlide58.xml" ContentType="application/vnd.openxmlformats-officedocument.presentationml.notesSlide+xml"/>
  <Override PartName="/ppt/tags/tag10.xml" ContentType="application/vnd.openxmlformats-officedocument.presentationml.tags+xml"/>
  <Override PartName="/ppt/notesSlides/notesSlide59.xml" ContentType="application/vnd.openxmlformats-officedocument.presentationml.notesSlide+xml"/>
  <Override PartName="/ppt/tags/tag11.xml" ContentType="application/vnd.openxmlformats-officedocument.presentationml.tags+xml"/>
  <Override PartName="/ppt/notesSlides/notesSlide60.xml" ContentType="application/vnd.openxmlformats-officedocument.presentationml.notesSlide+xml"/>
  <Override PartName="/ppt/tags/tag12.xml" ContentType="application/vnd.openxmlformats-officedocument.presentationml.tags+xml"/>
  <Override PartName="/ppt/notesSlides/notesSlide61.xml" ContentType="application/vnd.openxmlformats-officedocument.presentationml.notesSlide+xml"/>
  <Override PartName="/ppt/tags/tag13.xml" ContentType="application/vnd.openxmlformats-officedocument.presentationml.tags+xml"/>
  <Override PartName="/ppt/notesSlides/notesSlide62.xml" ContentType="application/vnd.openxmlformats-officedocument.presentationml.notesSlide+xml"/>
  <Override PartName="/ppt/tags/tag14.xml" ContentType="application/vnd.openxmlformats-officedocument.presentationml.tags+xml"/>
  <Override PartName="/ppt/notesSlides/notesSlide63.xml" ContentType="application/vnd.openxmlformats-officedocument.presentationml.notesSlide+xml"/>
  <Override PartName="/ppt/tags/tag15.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6.xml" ContentType="application/vnd.openxmlformats-officedocument.presentationml.tags+xml"/>
  <Override PartName="/ppt/notesSlides/notesSlide101.xml" ContentType="application/vnd.openxmlformats-officedocument.presentationml.notesSlide+xml"/>
  <Override PartName="/ppt/tags/tag17.xml" ContentType="application/vnd.openxmlformats-officedocument.presentationml.tags+xml"/>
  <Override PartName="/ppt/notesSlides/notesSlide102.xml" ContentType="application/vnd.openxmlformats-officedocument.presentationml.notesSlide+xml"/>
  <Override PartName="/ppt/tags/tag18.xml" ContentType="application/vnd.openxmlformats-officedocument.presentationml.tags+xml"/>
  <Override PartName="/ppt/notesSlides/notesSlide103.xml" ContentType="application/vnd.openxmlformats-officedocument.presentationml.notesSlide+xml"/>
  <Override PartName="/ppt/tags/tag19.xml" ContentType="application/vnd.openxmlformats-officedocument.presentationml.tags+xml"/>
  <Override PartName="/ppt/notesSlides/notesSlide104.xml" ContentType="application/vnd.openxmlformats-officedocument.presentationml.notesSlide+xml"/>
  <Override PartName="/ppt/tags/tag20.xml" ContentType="application/vnd.openxmlformats-officedocument.presentationml.tags+xml"/>
  <Override PartName="/ppt/notesSlides/notesSlide105.xml" ContentType="application/vnd.openxmlformats-officedocument.presentationml.notesSlide+xml"/>
  <Override PartName="/ppt/tags/tag21.xml" ContentType="application/vnd.openxmlformats-officedocument.presentationml.tags+xml"/>
  <Override PartName="/ppt/notesSlides/notesSlide106.xml" ContentType="application/vnd.openxmlformats-officedocument.presentationml.notesSlide+xml"/>
  <Override PartName="/ppt/tags/tag22.xml" ContentType="application/vnd.openxmlformats-officedocument.presentationml.tags+xml"/>
  <Override PartName="/ppt/notesSlides/notesSlide107.xml" ContentType="application/vnd.openxmlformats-officedocument.presentationml.notesSlide+xml"/>
  <Override PartName="/ppt/tags/tag23.xml" ContentType="application/vnd.openxmlformats-officedocument.presentationml.tags+xml"/>
  <Override PartName="/ppt/notesSlides/notesSlide108.xml" ContentType="application/vnd.openxmlformats-officedocument.presentationml.notesSlide+xml"/>
  <Override PartName="/ppt/tags/tag24.xml" ContentType="application/vnd.openxmlformats-officedocument.presentationml.tags+xml"/>
  <Override PartName="/ppt/notesSlides/notesSlide109.xml" ContentType="application/vnd.openxmlformats-officedocument.presentationml.notesSlide+xml"/>
  <Override PartName="/ppt/tags/tag25.xml" ContentType="application/vnd.openxmlformats-officedocument.presentationml.tags+xml"/>
  <Override PartName="/ppt/notesSlides/notesSlide110.xml" ContentType="application/vnd.openxmlformats-officedocument.presentationml.notesSlide+xml"/>
  <Override PartName="/ppt/tags/tag26.xml" ContentType="application/vnd.openxmlformats-officedocument.presentationml.tags+xml"/>
  <Override PartName="/ppt/notesSlides/notesSlide111.xml" ContentType="application/vnd.openxmlformats-officedocument.presentationml.notesSlide+xml"/>
  <Override PartName="/ppt/tags/tag27.xml" ContentType="application/vnd.openxmlformats-officedocument.presentationml.tags+xml"/>
  <Override PartName="/ppt/notesSlides/notesSlide112.xml" ContentType="application/vnd.openxmlformats-officedocument.presentationml.notesSlide+xml"/>
  <Override PartName="/ppt/tags/tag28.xml" ContentType="application/vnd.openxmlformats-officedocument.presentationml.tags+xml"/>
  <Override PartName="/ppt/notesSlides/notesSlide113.xml" ContentType="application/vnd.openxmlformats-officedocument.presentationml.notesSlide+xml"/>
  <Override PartName="/ppt/tags/tag29.xml" ContentType="application/vnd.openxmlformats-officedocument.presentationml.tags+xml"/>
  <Override PartName="/ppt/notesSlides/notesSlide114.xml" ContentType="application/vnd.openxmlformats-officedocument.presentationml.notesSlide+xml"/>
  <Override PartName="/ppt/tags/tag30.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82"/>
  </p:notesMasterIdLst>
  <p:sldIdLst>
    <p:sldId id="356" r:id="rId2"/>
    <p:sldId id="357" r:id="rId3"/>
    <p:sldId id="358" r:id="rId4"/>
    <p:sldId id="359" r:id="rId5"/>
    <p:sldId id="360" r:id="rId6"/>
    <p:sldId id="361" r:id="rId7"/>
    <p:sldId id="362" r:id="rId8"/>
    <p:sldId id="363" r:id="rId9"/>
    <p:sldId id="364" r:id="rId10"/>
    <p:sldId id="365" r:id="rId11"/>
    <p:sldId id="366" r:id="rId12"/>
    <p:sldId id="367" r:id="rId13"/>
    <p:sldId id="368" r:id="rId14"/>
    <p:sldId id="369" r:id="rId15"/>
    <p:sldId id="370" r:id="rId16"/>
    <p:sldId id="371" r:id="rId17"/>
    <p:sldId id="372" r:id="rId18"/>
    <p:sldId id="373" r:id="rId19"/>
    <p:sldId id="374" r:id="rId20"/>
    <p:sldId id="375"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355"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382F67-7C6A-4459-9A79-11D5356B9E7D}" type="datetimeFigureOut">
              <a:rPr lang="en-IN" smtClean="0"/>
              <a:t>07-07-2019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780154-A89B-4B10-9832-BCDBD6DB3F9E}" type="slidenum">
              <a:rPr lang="en-IN" smtClean="0"/>
              <a:t>‹#›</a:t>
            </a:fld>
            <a:endParaRPr lang="en-IN"/>
          </a:p>
        </p:txBody>
      </p:sp>
    </p:spTree>
    <p:extLst>
      <p:ext uri="{BB962C8B-B14F-4D97-AF65-F5344CB8AC3E}">
        <p14:creationId xmlns:p14="http://schemas.microsoft.com/office/powerpoint/2010/main" val="116071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91E8531-9F05-4B29-8EBC-C1F0BBF3C624}" type="slidenum">
              <a:rPr lang="en-US" altLang="en-US" smtClean="0">
                <a:solidFill>
                  <a:srgbClr val="000000"/>
                </a:solidFill>
                <a:latin typeface="Times New Roman" pitchFamily="18" charset="0"/>
                <a:ea typeface="Verdana" pitchFamily="34" charset="0"/>
                <a:cs typeface="Verdana" pitchFamily="34" charset="0"/>
              </a:rPr>
              <a:pPr eaLnBrk="1" hangingPunct="1"/>
              <a:t>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C073AB0-D8C4-4C3E-9D18-361B197E32B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Number functions: round</a:t>
            </a:r>
          </a:p>
          <a:p>
            <a:pPr eaLnBrk="1" hangingPunct="1">
              <a:spcBef>
                <a:spcPct val="0"/>
              </a:spcBef>
            </a:pPr>
            <a:r>
              <a:rPr lang="en-US" smtClean="0"/>
              <a:t>Truncate</a:t>
            </a:r>
          </a:p>
          <a:p>
            <a:pPr eaLnBrk="1" hangingPunct="1">
              <a:spcBef>
                <a:spcPct val="0"/>
              </a:spcBef>
            </a:pPr>
            <a:r>
              <a:rPr lang="en-US" smtClean="0"/>
              <a:t>Date :</a:t>
            </a:r>
          </a:p>
          <a:p>
            <a:pPr eaLnBrk="1" hangingPunct="1">
              <a:spcBef>
                <a:spcPct val="0"/>
              </a:spcBef>
            </a:pPr>
            <a:r>
              <a:rPr lang="en-US" smtClean="0"/>
              <a:t> sysdate</a:t>
            </a:r>
          </a:p>
          <a:p>
            <a:pPr eaLnBrk="1" hangingPunct="1">
              <a:spcBef>
                <a:spcPct val="0"/>
              </a:spcBef>
            </a:pPr>
            <a:r>
              <a:rPr lang="en-US" smtClean="0"/>
              <a:t>Extract</a:t>
            </a:r>
          </a:p>
          <a:p>
            <a:pPr eaLnBrk="1" hangingPunct="1">
              <a:spcBef>
                <a:spcPct val="0"/>
              </a:spcBef>
            </a:pPr>
            <a:r>
              <a:rPr lang="en-US" smtClean="0"/>
              <a:t>Character: lcase, ucase</a:t>
            </a:r>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FDE029-4298-4B7D-9CE8-A322ADA20EC8}" type="slidenum">
              <a:rPr lang="en-US" smtClean="0"/>
              <a:pPr eaLnBrk="1" hangingPunct="1"/>
              <a:t>119</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744FF77-2083-4819-B942-5469C43045D2}" type="slidenum">
              <a:rPr lang="en-US" smtClean="0"/>
              <a:pPr defTabSz="958764">
                <a:defRPr/>
              </a:pPr>
              <a:t>120</a:t>
            </a:fld>
            <a:endParaRPr lang="en-US" dirty="0" smtClean="0"/>
          </a:p>
        </p:txBody>
      </p:sp>
      <p:sp>
        <p:nvSpPr>
          <p:cNvPr id="4301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538485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BAFEFBA4-2F0A-47CC-A841-8C70D2AB0DAB}" type="slidenum">
              <a:rPr lang="en-US" smtClean="0"/>
              <a:pPr defTabSz="958764">
                <a:defRPr/>
              </a:pPr>
              <a:t>121</a:t>
            </a:fld>
            <a:endParaRPr lang="en-US" dirty="0" smtClean="0"/>
          </a:p>
        </p:txBody>
      </p:sp>
      <p:sp>
        <p:nvSpPr>
          <p:cNvPr id="4403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7343746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F6757D8-7FBF-490C-B523-DF9E2793FD29}" type="slidenum">
              <a:rPr lang="en-US" smtClean="0"/>
              <a:pPr defTabSz="958764">
                <a:defRPr/>
              </a:pPr>
              <a:t>122</a:t>
            </a:fld>
            <a:endParaRPr lang="en-US" dirty="0" smtClean="0"/>
          </a:p>
        </p:txBody>
      </p:sp>
      <p:sp>
        <p:nvSpPr>
          <p:cNvPr id="4506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4337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E4162AD-6E34-4FB3-8538-FAF5A00431B8}" type="slidenum">
              <a:rPr lang="en-US" smtClean="0"/>
              <a:pPr defTabSz="958764">
                <a:defRPr/>
              </a:pPr>
              <a:t>123</a:t>
            </a:fld>
            <a:endParaRPr lang="en-US" dirty="0" smtClean="0"/>
          </a:p>
        </p:txBody>
      </p:sp>
      <p:sp>
        <p:nvSpPr>
          <p:cNvPr id="4608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763917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2"/>
          <p:cNvSpPr>
            <a:spLocks noGrp="1"/>
          </p:cNvSpPr>
          <p:nvPr>
            <p:ph type="body" idx="1"/>
          </p:nvPr>
        </p:nvSpPr>
        <p:spPr>
          <a:xfrm>
            <a:off x="506016" y="4009572"/>
            <a:ext cx="5049739" cy="4496405"/>
          </a:xfrm>
          <a:noFill/>
          <a:ln/>
        </p:spPr>
        <p:txBody>
          <a:bodyPr/>
          <a:lstStyle/>
          <a:p>
            <a:pPr eaLnBrk="1" hangingPunct="1"/>
            <a:endParaRPr lang="en-US" dirty="0" smtClean="0"/>
          </a:p>
        </p:txBody>
      </p:sp>
      <p:sp>
        <p:nvSpPr>
          <p:cNvPr id="48131" name="Slide Number Placeholder 3"/>
          <p:cNvSpPr>
            <a:spLocks noGrp="1"/>
          </p:cNvSpPr>
          <p:nvPr>
            <p:ph type="sldNum" sz="quarter" idx="5"/>
          </p:nvPr>
        </p:nvSpPr>
        <p:spPr/>
        <p:txBody>
          <a:bodyPr/>
          <a:lstStyle/>
          <a:p>
            <a:pPr defTabSz="958764">
              <a:defRPr/>
            </a:pPr>
            <a:fld id="{E3D590AB-9061-4647-B57F-3729E7AE2F9E}" type="slidenum">
              <a:rPr lang="en-US" smtClean="0"/>
              <a:pPr defTabSz="958764">
                <a:defRPr/>
              </a:pPr>
              <a:t>124</a:t>
            </a:fld>
            <a:endParaRPr lang="en-US" dirty="0" smtClean="0"/>
          </a:p>
        </p:txBody>
      </p:sp>
      <p:sp>
        <p:nvSpPr>
          <p:cNvPr id="4710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4328732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07D262AF-CFCD-4677-91D8-82A139ED7410}" type="slidenum">
              <a:rPr lang="en-US" smtClean="0"/>
              <a:pPr defTabSz="958764">
                <a:defRPr/>
              </a:pPr>
              <a:t>125</a:t>
            </a:fld>
            <a:endParaRPr lang="en-US" dirty="0" smtClean="0"/>
          </a:p>
        </p:txBody>
      </p:sp>
      <p:sp>
        <p:nvSpPr>
          <p:cNvPr id="4813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778510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67AB385-613A-485E-B494-F6C05EB3019E}" type="slidenum">
              <a:rPr lang="en-US" smtClean="0"/>
              <a:pPr defTabSz="958764">
                <a:defRPr/>
              </a:pPr>
              <a:t>126</a:t>
            </a:fld>
            <a:endParaRPr lang="en-US" dirty="0" smtClean="0"/>
          </a:p>
        </p:txBody>
      </p:sp>
      <p:sp>
        <p:nvSpPr>
          <p:cNvPr id="4915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3581172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73740802-4EBB-4643-9C68-B39A7FD663A7}" type="slidenum">
              <a:rPr lang="en-US" smtClean="0"/>
              <a:pPr defTabSz="958764">
                <a:defRPr/>
              </a:pPr>
              <a:t>127</a:t>
            </a:fld>
            <a:endParaRPr lang="en-US" dirty="0" smtClean="0"/>
          </a:p>
        </p:txBody>
      </p:sp>
      <p:sp>
        <p:nvSpPr>
          <p:cNvPr id="5018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4275659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3553303-DBF9-406A-BA78-F128C13013E6}" type="slidenum">
              <a:rPr lang="en-US" smtClean="0"/>
              <a:pPr defTabSz="958764">
                <a:defRPr/>
              </a:pPr>
              <a:t>128</a:t>
            </a:fld>
            <a:endParaRPr lang="en-US" dirty="0" smtClean="0"/>
          </a:p>
        </p:txBody>
      </p:sp>
      <p:sp>
        <p:nvSpPr>
          <p:cNvPr id="5120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705275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4040FB-8D35-4F97-9539-D650022D8CF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60EB11A-F6D4-4A66-84CD-9325DA4BA1AE}" type="slidenum">
              <a:rPr lang="en-US" smtClean="0"/>
              <a:pPr defTabSz="958764">
                <a:defRPr/>
              </a:pPr>
              <a:t>129</a:t>
            </a:fld>
            <a:endParaRPr lang="en-US" dirty="0" smtClean="0"/>
          </a:p>
        </p:txBody>
      </p:sp>
      <p:sp>
        <p:nvSpPr>
          <p:cNvPr id="5222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5145527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ED3A846-FC74-4C78-8C74-29379937E9FD}" type="slidenum">
              <a:rPr lang="en-US" smtClean="0"/>
              <a:pPr defTabSz="958764">
                <a:defRPr/>
              </a:pPr>
              <a:t>130</a:t>
            </a:fld>
            <a:endParaRPr lang="en-US" dirty="0" smtClean="0"/>
          </a:p>
        </p:txBody>
      </p:sp>
      <p:sp>
        <p:nvSpPr>
          <p:cNvPr id="5325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719969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C571D8B-B155-4812-B3D7-639842135E1A}" type="slidenum">
              <a:rPr lang="en-US" smtClean="0"/>
              <a:pPr defTabSz="958764">
                <a:defRPr/>
              </a:pPr>
              <a:t>131</a:t>
            </a:fld>
            <a:endParaRPr lang="en-US" dirty="0" smtClean="0"/>
          </a:p>
        </p:txBody>
      </p:sp>
      <p:sp>
        <p:nvSpPr>
          <p:cNvPr id="5427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31867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B812B17-B0F5-4709-8309-32B4339B482F}" type="slidenum">
              <a:rPr lang="en-US" smtClean="0"/>
              <a:pPr defTabSz="958764">
                <a:defRPr/>
              </a:pPr>
              <a:t>132</a:t>
            </a:fld>
            <a:endParaRPr lang="en-US" dirty="0" smtClean="0"/>
          </a:p>
        </p:txBody>
      </p:sp>
      <p:sp>
        <p:nvSpPr>
          <p:cNvPr id="5530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4051972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D5156F4-A327-4813-9A3D-37D225ACB259}" type="slidenum">
              <a:rPr lang="en-US" smtClean="0"/>
              <a:pPr defTabSz="958764">
                <a:defRPr/>
              </a:pPr>
              <a:t>133</a:t>
            </a:fld>
            <a:endParaRPr lang="en-US" dirty="0" smtClean="0"/>
          </a:p>
        </p:txBody>
      </p:sp>
      <p:sp>
        <p:nvSpPr>
          <p:cNvPr id="5632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608155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p:spPr>
        <p:txBody>
          <a:bodyPr/>
          <a:lstStyle/>
          <a:p>
            <a:endParaRPr lang="en-IN" dirty="0" smtClean="0"/>
          </a:p>
          <a:p>
            <a:pPr eaLnBrk="1" hangingPunct="1"/>
            <a:endParaRPr lang="en-US" dirty="0" smtClean="0"/>
          </a:p>
        </p:txBody>
      </p:sp>
      <p:sp>
        <p:nvSpPr>
          <p:cNvPr id="48131" name="Slide Number Placeholder 3"/>
          <p:cNvSpPr>
            <a:spLocks noGrp="1"/>
          </p:cNvSpPr>
          <p:nvPr>
            <p:ph type="sldNum" sz="quarter" idx="5"/>
          </p:nvPr>
        </p:nvSpPr>
        <p:spPr/>
        <p:txBody>
          <a:bodyPr/>
          <a:lstStyle/>
          <a:p>
            <a:pPr defTabSz="958764">
              <a:defRPr/>
            </a:pPr>
            <a:fld id="{A19A6CA6-A3AA-4838-90C7-F5DB977833F9}" type="slidenum">
              <a:rPr lang="en-US" smtClean="0"/>
              <a:pPr defTabSz="958764">
                <a:defRPr/>
              </a:pPr>
              <a:t>134</a:t>
            </a:fld>
            <a:endParaRPr lang="en-US" dirty="0" smtClean="0"/>
          </a:p>
        </p:txBody>
      </p:sp>
      <p:sp>
        <p:nvSpPr>
          <p:cNvPr id="5734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35507167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2D43A70-D236-44A8-AD26-C3CF5F4475D7}" type="slidenum">
              <a:rPr lang="en-US" smtClean="0"/>
              <a:pPr defTabSz="958764">
                <a:defRPr/>
              </a:pPr>
              <a:t>135</a:t>
            </a:fld>
            <a:endParaRPr lang="en-US" dirty="0" smtClean="0"/>
          </a:p>
        </p:txBody>
      </p:sp>
      <p:sp>
        <p:nvSpPr>
          <p:cNvPr id="37892" name="Slide Image Placeholder 9"/>
          <p:cNvSpPr>
            <a:spLocks noGrp="1" noRot="1" noChangeAspect="1" noTextEdit="1"/>
          </p:cNvSpPr>
          <p:nvPr>
            <p:ph type="sldImg"/>
          </p:nvPr>
        </p:nvSpPr>
        <p:spPr>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84E6E45-02B2-4C6F-ABAE-915A590C7BAA}" type="slidenum">
              <a:rPr lang="en-US" smtClean="0"/>
              <a:pPr defTabSz="958764">
                <a:defRPr/>
              </a:pPr>
              <a:t>136</a:t>
            </a:fld>
            <a:endParaRPr lang="en-US" dirty="0" smtClean="0"/>
          </a:p>
        </p:txBody>
      </p:sp>
      <p:sp>
        <p:nvSpPr>
          <p:cNvPr id="38916" name="Slide Image Placeholder 9"/>
          <p:cNvSpPr>
            <a:spLocks noGrp="1" noRot="1" noChangeAspect="1" noTextEdit="1"/>
          </p:cNvSpPr>
          <p:nvPr>
            <p:ph type="sldImg"/>
          </p:nvPr>
        </p:nvSpPr>
        <p:spPr>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043332A3-55EA-4D80-9165-A1CADB1FAF09}" type="slidenum">
              <a:rPr lang="en-US" smtClean="0"/>
              <a:pPr defTabSz="958764">
                <a:defRPr/>
              </a:pPr>
              <a:t>137</a:t>
            </a:fld>
            <a:endParaRPr lang="en-US" dirty="0" smtClean="0"/>
          </a:p>
        </p:txBody>
      </p:sp>
      <p:sp>
        <p:nvSpPr>
          <p:cNvPr id="39940" name="Slide Image Placeholder 9"/>
          <p:cNvSpPr>
            <a:spLocks noGrp="1" noRot="1" noChangeAspect="1" noTextEdit="1"/>
          </p:cNvSpPr>
          <p:nvPr>
            <p:ph type="sldImg"/>
          </p:nvPr>
        </p:nvSpPr>
        <p:spPr>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923D8C-E5CC-4BD5-85D4-A164F10E2E9A}" type="slidenum">
              <a:rPr lang="en-US" smtClean="0"/>
              <a:pPr defTabSz="958764">
                <a:defRPr/>
              </a:pPr>
              <a:t>138</a:t>
            </a:fld>
            <a:endParaRPr lang="en-US" dirty="0" smtClean="0"/>
          </a:p>
        </p:txBody>
      </p:sp>
      <p:sp>
        <p:nvSpPr>
          <p:cNvPr id="40964" name="Slide Image Placeholder 9"/>
          <p:cNvSpPr>
            <a:spLocks noGrp="1" noRot="1" noChangeAspect="1" noTextEdit="1"/>
          </p:cNvSpPr>
          <p:nvPr>
            <p:ph type="sldImg"/>
          </p:nvPr>
        </p:nvSpPr>
        <p:spPr>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0B38DC-314D-446E-830E-5511A48D12C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CE89F8E-CD1D-4EF4-BBC4-548E8634E1E1}" type="slidenum">
              <a:rPr lang="en-US" smtClean="0"/>
              <a:pPr defTabSz="958764">
                <a:defRPr/>
              </a:pPr>
              <a:t>139</a:t>
            </a:fld>
            <a:endParaRPr lang="en-US" dirty="0" smtClean="0"/>
          </a:p>
        </p:txBody>
      </p:sp>
      <p:sp>
        <p:nvSpPr>
          <p:cNvPr id="41988" name="Slide Image Placeholder 9"/>
          <p:cNvSpPr>
            <a:spLocks noGrp="1" noRot="1" noChangeAspect="1" noTextEdit="1"/>
          </p:cNvSpPr>
          <p:nvPr>
            <p:ph type="sldImg"/>
          </p:nvPr>
        </p:nvSpPr>
        <p:spPr>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24177154-B7FB-4B22-9AA8-0A8CE9ED8E87}" type="slidenum">
              <a:rPr lang="en-US" smtClean="0"/>
              <a:pPr defTabSz="958764">
                <a:defRPr/>
              </a:pPr>
              <a:t>140</a:t>
            </a:fld>
            <a:endParaRPr lang="en-US" dirty="0" smtClean="0"/>
          </a:p>
        </p:txBody>
      </p:sp>
      <p:sp>
        <p:nvSpPr>
          <p:cNvPr id="43012" name="Slide Image Placeholder 9"/>
          <p:cNvSpPr>
            <a:spLocks noGrp="1" noRot="1" noChangeAspect="1" noTextEdit="1"/>
          </p:cNvSpPr>
          <p:nvPr>
            <p:ph type="sldImg"/>
          </p:nvPr>
        </p:nvSpPr>
        <p:spPr>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2F9B979-64B4-419D-B6C4-F012507A44E6}" type="slidenum">
              <a:rPr lang="en-US" smtClean="0"/>
              <a:pPr defTabSz="958764">
                <a:defRPr/>
              </a:pPr>
              <a:t>141</a:t>
            </a:fld>
            <a:endParaRPr lang="en-US" dirty="0" smtClean="0"/>
          </a:p>
        </p:txBody>
      </p:sp>
      <p:sp>
        <p:nvSpPr>
          <p:cNvPr id="44036" name="Slide Image Placeholder 9"/>
          <p:cNvSpPr>
            <a:spLocks noGrp="1" noRot="1" noChangeAspect="1" noTextEdit="1"/>
          </p:cNvSpPr>
          <p:nvPr>
            <p:ph type="sldImg"/>
          </p:nvPr>
        </p:nvSpPr>
        <p:spPr>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9F66BBA-1CD0-4143-A945-042917EBACC5}" type="slidenum">
              <a:rPr lang="en-US" smtClean="0"/>
              <a:pPr defTabSz="958764">
                <a:defRPr/>
              </a:pPr>
              <a:t>142</a:t>
            </a:fld>
            <a:endParaRPr lang="en-US" dirty="0" smtClean="0"/>
          </a:p>
        </p:txBody>
      </p:sp>
      <p:sp>
        <p:nvSpPr>
          <p:cNvPr id="45060" name="Slide Image Placeholder 9"/>
          <p:cNvSpPr>
            <a:spLocks noGrp="1" noRot="1" noChangeAspect="1" noTextEdit="1"/>
          </p:cNvSpPr>
          <p:nvPr>
            <p:ph type="sldImg"/>
          </p:nvPr>
        </p:nvSpPr>
        <p:spPr>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68B884B-9A83-4FE2-84BD-D8128A7212B7}" type="slidenum">
              <a:rPr lang="en-US" smtClean="0"/>
              <a:pPr defTabSz="958764">
                <a:defRPr/>
              </a:pPr>
              <a:t>143</a:t>
            </a:fld>
            <a:endParaRPr lang="en-US" dirty="0" smtClean="0"/>
          </a:p>
        </p:txBody>
      </p:sp>
      <p:sp>
        <p:nvSpPr>
          <p:cNvPr id="46084" name="Slide Image Placeholder 9"/>
          <p:cNvSpPr>
            <a:spLocks noGrp="1" noRot="1" noChangeAspect="1" noTextEdit="1"/>
          </p:cNvSpPr>
          <p:nvPr>
            <p:ph type="sldImg"/>
          </p:nvPr>
        </p:nvSpPr>
        <p:spPr>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79A41DF5-CB11-4130-98BF-760180B71C53}" type="slidenum">
              <a:rPr lang="en-US" smtClean="0"/>
              <a:pPr defTabSz="958764">
                <a:defRPr/>
              </a:pPr>
              <a:t>144</a:t>
            </a:fld>
            <a:endParaRPr lang="en-US" dirty="0" smtClean="0"/>
          </a:p>
        </p:txBody>
      </p:sp>
      <p:sp>
        <p:nvSpPr>
          <p:cNvPr id="47108" name="Slide Image Placeholder 9"/>
          <p:cNvSpPr>
            <a:spLocks noGrp="1" noRot="1" noChangeAspect="1" noTextEdit="1"/>
          </p:cNvSpPr>
          <p:nvPr>
            <p:ph type="sldImg"/>
          </p:nvPr>
        </p:nvSpPr>
        <p:spPr>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8320063-0D2C-4897-BF4A-23F452B8D482}" type="slidenum">
              <a:rPr lang="en-US" smtClean="0"/>
              <a:pPr defTabSz="958764">
                <a:defRPr/>
              </a:pPr>
              <a:t>145</a:t>
            </a:fld>
            <a:endParaRPr lang="en-US" dirty="0" smtClean="0"/>
          </a:p>
        </p:txBody>
      </p:sp>
      <p:sp>
        <p:nvSpPr>
          <p:cNvPr id="48132" name="Slide Image Placeholder 9"/>
          <p:cNvSpPr>
            <a:spLocks noGrp="1" noRot="1" noChangeAspect="1" noTextEdit="1"/>
          </p:cNvSpPr>
          <p:nvPr>
            <p:ph type="sldImg"/>
          </p:nvPr>
        </p:nvSpPr>
        <p:spPr>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BB66996-545D-4516-8F5F-688C20C44BEE}" type="slidenum">
              <a:rPr lang="en-US" smtClean="0"/>
              <a:pPr defTabSz="958764">
                <a:defRPr/>
              </a:pPr>
              <a:t>146</a:t>
            </a:fld>
            <a:endParaRPr lang="en-US" dirty="0" smtClean="0"/>
          </a:p>
        </p:txBody>
      </p:sp>
      <p:sp>
        <p:nvSpPr>
          <p:cNvPr id="49156" name="Slide Image Placeholder 9"/>
          <p:cNvSpPr>
            <a:spLocks noGrp="1" noRot="1" noChangeAspect="1" noTextEdit="1"/>
          </p:cNvSpPr>
          <p:nvPr>
            <p:ph type="sldImg"/>
          </p:nvPr>
        </p:nvSpPr>
        <p:spPr>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BC78508-4052-4DA0-8B44-7501B1F926B4}" type="slidenum">
              <a:rPr lang="en-US" smtClean="0"/>
              <a:pPr defTabSz="958764">
                <a:defRPr/>
              </a:pPr>
              <a:t>147</a:t>
            </a:fld>
            <a:endParaRPr lang="en-US" dirty="0" smtClean="0"/>
          </a:p>
        </p:txBody>
      </p:sp>
      <p:sp>
        <p:nvSpPr>
          <p:cNvPr id="51204" name="Slide Image Placeholder 9"/>
          <p:cNvSpPr>
            <a:spLocks noGrp="1" noRot="1" noChangeAspect="1" noTextEdit="1"/>
          </p:cNvSpPr>
          <p:nvPr>
            <p:ph type="sldImg"/>
          </p:nvPr>
        </p:nvSpPr>
        <p:spPr>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D0665C3-BC01-4F3A-93A1-D81A8DAB56CB}" type="slidenum">
              <a:rPr lang="en-US" smtClean="0"/>
              <a:pPr defTabSz="958764">
                <a:defRPr/>
              </a:pPr>
              <a:t>148</a:t>
            </a:fld>
            <a:endParaRPr lang="en-US" dirty="0" smtClean="0"/>
          </a:p>
        </p:txBody>
      </p:sp>
      <p:sp>
        <p:nvSpPr>
          <p:cNvPr id="52228" name="Slide Image Placeholder 9"/>
          <p:cNvSpPr>
            <a:spLocks noGrp="1" noRot="1" noChangeAspect="1" noTextEdit="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A7A159-A232-4932-A805-8F370FBE5A3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EB105C9-9514-4998-B9D2-D8C11104F068}" type="slidenum">
              <a:rPr lang="en-US" smtClean="0"/>
              <a:pPr defTabSz="958764">
                <a:defRPr/>
              </a:pPr>
              <a:t>149</a:t>
            </a:fld>
            <a:endParaRPr lang="en-US" dirty="0" smtClean="0"/>
          </a:p>
        </p:txBody>
      </p:sp>
      <p:sp>
        <p:nvSpPr>
          <p:cNvPr id="53252" name="Slide Image Placeholder 9"/>
          <p:cNvSpPr>
            <a:spLocks noGrp="1" noRot="1" noChangeAspect="1" noTextEdit="1"/>
          </p:cNvSpPr>
          <p:nvPr>
            <p:ph type="sldImg"/>
          </p:nvPr>
        </p:nvSpPr>
        <p:spPr>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FE16A6A1-60CD-48C3-89B6-D429F47159F8}" type="slidenum">
              <a:rPr lang="en-US" smtClean="0"/>
              <a:pPr defTabSz="958764">
                <a:defRPr/>
              </a:pPr>
              <a:t>150</a:t>
            </a:fld>
            <a:endParaRPr lang="en-US" dirty="0" smtClean="0"/>
          </a:p>
        </p:txBody>
      </p:sp>
      <p:sp>
        <p:nvSpPr>
          <p:cNvPr id="54276" name="Slide Image Placeholder 9"/>
          <p:cNvSpPr>
            <a:spLocks noGrp="1" noRot="1" noChangeAspect="1" noTextEdit="1"/>
          </p:cNvSpPr>
          <p:nvPr>
            <p:ph type="sldImg"/>
          </p:nvPr>
        </p:nvSpPr>
        <p:spPr>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E673D541-842F-4433-B5DE-2F174720CFBF}" type="slidenum">
              <a:rPr lang="en-US" smtClean="0"/>
              <a:pPr defTabSz="958764">
                <a:defRPr/>
              </a:pPr>
              <a:t>151</a:t>
            </a:fld>
            <a:endParaRPr lang="en-US" dirty="0" smtClean="0"/>
          </a:p>
        </p:txBody>
      </p:sp>
      <p:sp>
        <p:nvSpPr>
          <p:cNvPr id="55300" name="Slide Image Placeholder 9"/>
          <p:cNvSpPr>
            <a:spLocks noGrp="1" noRot="1" noChangeAspect="1" noTextEdit="1"/>
          </p:cNvSpPr>
          <p:nvPr>
            <p:ph type="sldImg"/>
          </p:nvPr>
        </p:nvSpPr>
        <p:spPr>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DA8F5295-3483-4638-80B3-E74277E313DB}" type="slidenum">
              <a:rPr lang="en-US" smtClean="0"/>
              <a:pPr defTabSz="958764">
                <a:defRPr/>
              </a:pPr>
              <a:t>152</a:t>
            </a:fld>
            <a:endParaRPr lang="en-US" dirty="0" smtClean="0"/>
          </a:p>
        </p:txBody>
      </p:sp>
      <p:sp>
        <p:nvSpPr>
          <p:cNvPr id="56324" name="Slide Image Placeholder 9"/>
          <p:cNvSpPr>
            <a:spLocks noGrp="1" noRot="1" noChangeAspect="1" noTextEdit="1"/>
          </p:cNvSpPr>
          <p:nvPr>
            <p:ph type="sldImg"/>
          </p:nvPr>
        </p:nvSpPr>
        <p:spPr>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B422E7CD-6ED6-48C6-9AF4-AC7CD8FDFCAB}" type="slidenum">
              <a:rPr lang="en-US" smtClean="0"/>
              <a:pPr defTabSz="958764">
                <a:defRPr/>
              </a:pPr>
              <a:t>153</a:t>
            </a:fld>
            <a:endParaRPr lang="en-US" dirty="0" smtClean="0"/>
          </a:p>
        </p:txBody>
      </p:sp>
      <p:sp>
        <p:nvSpPr>
          <p:cNvPr id="57348" name="Slide Image Placeholder 9"/>
          <p:cNvSpPr>
            <a:spLocks noGrp="1" noRot="1" noChangeAspect="1" noTextEdit="1"/>
          </p:cNvSpPr>
          <p:nvPr>
            <p:ph type="sldImg"/>
          </p:nvPr>
        </p:nvSpPr>
        <p:spPr>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SELECT </a:t>
            </a:r>
            <a:r>
              <a:rPr lang="en-US" dirty="0" err="1" smtClean="0"/>
              <a:t>D.deptno</a:t>
            </a:r>
            <a:r>
              <a:rPr lang="en-US" dirty="0" smtClean="0"/>
              <a:t>, </a:t>
            </a:r>
            <a:r>
              <a:rPr lang="en-US" dirty="0" err="1" smtClean="0"/>
              <a:t>D.dname</a:t>
            </a:r>
            <a:r>
              <a:rPr lang="en-US" dirty="0" smtClean="0"/>
              <a:t> FROM </a:t>
            </a:r>
            <a:r>
              <a:rPr lang="en-US" dirty="0" err="1" smtClean="0"/>
              <a:t>dept</a:t>
            </a:r>
            <a:r>
              <a:rPr lang="en-US" dirty="0" smtClean="0"/>
              <a:t> D WHERE EXISTS ( SELECT 1 FROM </a:t>
            </a:r>
            <a:r>
              <a:rPr lang="en-US" dirty="0" err="1" smtClean="0"/>
              <a:t>emp</a:t>
            </a:r>
            <a:r>
              <a:rPr lang="en-US" dirty="0" smtClean="0"/>
              <a:t> E WHERE </a:t>
            </a:r>
            <a:r>
              <a:rPr lang="en-US" dirty="0" err="1" smtClean="0"/>
              <a:t>E.deptno</a:t>
            </a:r>
            <a:r>
              <a:rPr lang="en-US" dirty="0" smtClean="0"/>
              <a:t> = </a:t>
            </a:r>
            <a:r>
              <a:rPr lang="en-US" dirty="0" err="1" smtClean="0"/>
              <a:t>D.deptno</a:t>
            </a:r>
            <a:r>
              <a:rPr lang="en-US" dirty="0" smtClean="0"/>
              <a:t> ) ORDER BY </a:t>
            </a:r>
            <a:r>
              <a:rPr lang="en-US" dirty="0" err="1" smtClean="0"/>
              <a:t>D.deptno</a:t>
            </a:r>
            <a:r>
              <a:rPr lang="en-US" dirty="0" smtClean="0"/>
              <a:t>; The above query will list the departments that have at least one employee. Whether a department has one employee or 100, the department will appear only once in the query output. Moreover, Oracle will move on to the next department as soon as it finds the first employee in a department, instead of finding all of the employees in each department. </a:t>
            </a:r>
          </a:p>
          <a:p>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5A290F74-4EBA-4D1B-BFF9-5BFC12A7BFE7}" type="slidenum">
              <a:rPr lang="en-IN" smtClean="0"/>
              <a:t>160</a:t>
            </a:fld>
            <a:endParaRPr lang="en-IN"/>
          </a:p>
        </p:txBody>
      </p:sp>
    </p:spTree>
    <p:extLst>
      <p:ext uri="{BB962C8B-B14F-4D97-AF65-F5344CB8AC3E}">
        <p14:creationId xmlns:p14="http://schemas.microsoft.com/office/powerpoint/2010/main" val="21019131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Number functions: round</a:t>
            </a:r>
          </a:p>
          <a:p>
            <a:pPr eaLnBrk="1" hangingPunct="1">
              <a:spcBef>
                <a:spcPct val="0"/>
              </a:spcBef>
            </a:pPr>
            <a:r>
              <a:rPr lang="en-US" smtClean="0"/>
              <a:t>Truncate</a:t>
            </a:r>
          </a:p>
          <a:p>
            <a:pPr eaLnBrk="1" hangingPunct="1">
              <a:spcBef>
                <a:spcPct val="0"/>
              </a:spcBef>
            </a:pPr>
            <a:r>
              <a:rPr lang="en-US" smtClean="0"/>
              <a:t>Date :</a:t>
            </a:r>
          </a:p>
          <a:p>
            <a:pPr eaLnBrk="1" hangingPunct="1">
              <a:spcBef>
                <a:spcPct val="0"/>
              </a:spcBef>
            </a:pPr>
            <a:r>
              <a:rPr lang="en-US" smtClean="0"/>
              <a:t> sysdate</a:t>
            </a:r>
          </a:p>
          <a:p>
            <a:pPr eaLnBrk="1" hangingPunct="1">
              <a:spcBef>
                <a:spcPct val="0"/>
              </a:spcBef>
            </a:pPr>
            <a:r>
              <a:rPr lang="en-US" smtClean="0"/>
              <a:t>Extract</a:t>
            </a:r>
          </a:p>
          <a:p>
            <a:pPr eaLnBrk="1" hangingPunct="1">
              <a:spcBef>
                <a:spcPct val="0"/>
              </a:spcBef>
            </a:pPr>
            <a:r>
              <a:rPr lang="en-US" smtClean="0"/>
              <a:t>Character: lcase, ucase</a:t>
            </a:r>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FDE029-4298-4B7D-9CE8-A322ADA20EC8}" type="slidenum">
              <a:rPr lang="en-US" smtClean="0"/>
              <a:pPr eaLnBrk="1" hangingPunct="1"/>
              <a:t>163</a:t>
            </a:fld>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JOIN:</a:t>
            </a:r>
          </a:p>
          <a:p>
            <a:r>
              <a:rPr lang="en-US" dirty="0" smtClean="0"/>
              <a:t>A join is used for displaying columns with the same or different names from different tables. The output displayed will have all the columns shown individually. That is, the columns will be aligned next to each other.</a:t>
            </a:r>
          </a:p>
          <a:p>
            <a:r>
              <a:rPr lang="en-US" b="1" dirty="0" smtClean="0"/>
              <a:t>UNION:</a:t>
            </a:r>
          </a:p>
          <a:p>
            <a:r>
              <a:rPr lang="en-US" dirty="0" smtClean="0"/>
              <a:t>The UNION set operator is used for combining data from two tables which have columns with the same </a:t>
            </a:r>
            <a:r>
              <a:rPr lang="en-US" dirty="0" err="1" smtClean="0"/>
              <a:t>datatype</a:t>
            </a:r>
            <a:r>
              <a:rPr lang="en-US" dirty="0" smtClean="0"/>
              <a:t>. When a UNION is performed the data from both tables will be collected in a single column having the same </a:t>
            </a:r>
            <a:r>
              <a:rPr lang="en-US" dirty="0" err="1" smtClean="0"/>
              <a:t>datatype</a:t>
            </a:r>
            <a:r>
              <a:rPr lang="en-US" dirty="0" smtClean="0"/>
              <a:t>.</a:t>
            </a:r>
          </a:p>
          <a:p>
            <a:endParaRPr lang="en-IN" dirty="0"/>
          </a:p>
        </p:txBody>
      </p:sp>
      <p:sp>
        <p:nvSpPr>
          <p:cNvPr id="4" name="Slide Number Placeholder 3"/>
          <p:cNvSpPr>
            <a:spLocks noGrp="1"/>
          </p:cNvSpPr>
          <p:nvPr>
            <p:ph type="sldNum" sz="quarter" idx="10"/>
          </p:nvPr>
        </p:nvSpPr>
        <p:spPr/>
        <p:txBody>
          <a:bodyPr/>
          <a:lstStyle/>
          <a:p>
            <a:fld id="{5A290F74-4EBA-4D1B-BFF9-5BFC12A7BFE7}" type="slidenum">
              <a:rPr lang="en-IN" smtClean="0"/>
              <a:t>168</a:t>
            </a:fld>
            <a:endParaRPr lang="en-IN"/>
          </a:p>
        </p:txBody>
      </p:sp>
    </p:spTree>
    <p:extLst>
      <p:ext uri="{BB962C8B-B14F-4D97-AF65-F5344CB8AC3E}">
        <p14:creationId xmlns:p14="http://schemas.microsoft.com/office/powerpoint/2010/main" val="35037637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1DBF8B9-5124-4D70-993F-A4D2D812B9EC}" type="slidenum">
              <a:rPr lang="en-US" smtClean="0"/>
              <a:pPr defTabSz="958764">
                <a:defRPr/>
              </a:pPr>
              <a:t>180</a:t>
            </a:fld>
            <a:endParaRPr lang="en-US" dirty="0" smtClean="0"/>
          </a:p>
        </p:txBody>
      </p:sp>
      <p:sp>
        <p:nvSpPr>
          <p:cNvPr id="62468" name="Slide Image Placeholder 9"/>
          <p:cNvSpPr>
            <a:spLocks noGrp="1" noRot="1" noChangeAspect="1" noTextEdit="1"/>
          </p:cNvSpPr>
          <p:nvPr>
            <p:ph type="sldImg"/>
          </p:nvPr>
        </p:nvSpPr>
        <p:spPr>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1AF558-C05D-4245-AAFE-29C73A1E3B2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3E5731-4297-452A-94C9-50A961753E2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8AAB1C7-39A8-4AEB-8E59-45AE3EABA2E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79460D-921F-493B-A3DF-9BDB603EFE2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61477A-82B2-4647-862A-0940153AB903}"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D839CD-A49F-4B44-8C1E-6A60D4D5415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40963"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C8CBE-0FF0-431B-95A2-75B64DD78E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5A8407-ACC5-4DEF-92E8-6BD17B798D5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39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A675A5-7EB0-4626-AD0D-8D70FC8DE42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4AAD3E-C8D3-44BE-8C07-690DD88FB65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D8BF62-9F3D-404C-B566-03C59B23F54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E99C425-E014-4F1D-BF55-F75BE0E91DF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7DAC76F-F31A-4C04-80F1-76D82150224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D1B72B-3E54-46C0-A73A-1D3451607A1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67220C-4D72-44A7-BEFD-D85F04EED17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4162B7-1C3C-4F3D-BDCB-04491EB2FC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1E61AF3-5BE1-4A8E-BB8D-12C5AE982C7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ECCA65-7758-44EA-BF7B-8B0A0BE6C1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099148-5B26-465B-BE2B-8CE4A8A8E7F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49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6C4F97-0908-479E-8D80-3EDFC962ED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838200" y="228600"/>
            <a:ext cx="5181600" cy="3886200"/>
          </a:xfrm>
          <a:noFill/>
          <a:ln>
            <a:solidFill>
              <a:srgbClr val="000000"/>
            </a:solidFill>
            <a:miter lim="800000"/>
            <a:headEnd/>
            <a:tailEnd/>
          </a:ln>
        </p:spPr>
      </p:sp>
      <p:sp>
        <p:nvSpPr>
          <p:cNvPr id="26627" name="Notes Placeholder 2"/>
          <p:cNvSpPr>
            <a:spLocks noGrp="1"/>
          </p:cNvSpPr>
          <p:nvPr>
            <p:ph type="body" idx="1"/>
          </p:nvPr>
        </p:nvSpPr>
        <p:spPr bwMode="auto">
          <a:xfrm>
            <a:off x="685800" y="5257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In a nutshell, any computer system or any embedded system has two basic types of components namely</a:t>
            </a:r>
          </a:p>
          <a:p>
            <a:pPr eaLnBrk="1" hangingPunct="1">
              <a:spcBef>
                <a:spcPct val="0"/>
              </a:spcBef>
            </a:pPr>
            <a:r>
              <a:rPr lang="en-IN" altLang="en-US" smtClean="0"/>
              <a:t>        </a:t>
            </a:r>
            <a:r>
              <a:rPr lang="en-IN" altLang="en-US" sz="1600" b="1" smtClean="0"/>
              <a:t>Hardware</a:t>
            </a:r>
            <a:r>
              <a:rPr lang="en-IN" altLang="en-US" smtClean="0"/>
              <a:t> and </a:t>
            </a:r>
            <a:r>
              <a:rPr lang="en-IN" altLang="en-US" sz="1600" b="1" smtClean="0"/>
              <a:t>Software</a:t>
            </a:r>
            <a:r>
              <a:rPr lang="en-IN" altLang="en-US" smtClean="0"/>
              <a:t>. </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Hardware</a:t>
            </a:r>
            <a:r>
              <a:rPr lang="en-IN" altLang="en-US" smtClean="0"/>
              <a:t> consists of all the electronic devices in the system like processor, memory, input and output units etc.</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Software </a:t>
            </a:r>
            <a:r>
              <a:rPr lang="en-IN" altLang="en-US" smtClean="0"/>
              <a:t>consists of all the system software (OS) and application programs. </a:t>
            </a:r>
          </a:p>
          <a:p>
            <a:pPr eaLnBrk="1" hangingPunct="1">
              <a:spcBef>
                <a:spcPct val="0"/>
              </a:spcBef>
            </a:pPr>
            <a:endParaRPr lang="en-IN" altLang="en-US" smtClean="0"/>
          </a:p>
          <a:p>
            <a:pPr eaLnBrk="1" hangingPunct="1">
              <a:spcBef>
                <a:spcPct val="0"/>
              </a:spcBef>
            </a:pPr>
            <a:r>
              <a:rPr lang="en-IN" altLang="en-US" smtClean="0"/>
              <a:t>The user instructions in software are converted into machine instructions and executed using the different hardware components.</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160ECD-E930-4B79-B1D1-8C24E00C570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27651"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CB4E5A-FA3D-4759-94FD-D17CBDBCE6D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10A61FE-76CD-4B84-AB8D-DA8D70610BC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5B5CD2-8091-4898-B0B8-652CCB642A8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B15BF68-CD79-4872-BC1C-A2E936F8F72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4753CD-E955-4394-90E9-05369F368D8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8F3822-7053-490D-975A-C1D6E661341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0DED40-5D87-4D48-9C58-DDAB19791C8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D383793-0F10-4BDF-8E10-F97C07BAB54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B14BA7-CBA5-4F8F-9ACB-3810A8D007C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59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AB7040-95E7-4C5E-A269-6ED3322993E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CD9A23F-6921-4FA4-9A48-65B07AA7343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2DBC098-AB10-40D6-9E72-5B3A5DEE03C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FAF5F7-CFB1-48B2-80E8-8CF120DAC77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4D4E6A-545A-4247-8673-2F7BFCB80D1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8C29A4-1E02-40FA-9466-06EF97AEE97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249C11-C67E-4215-8721-5D8AD01F199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89B489-5829-4DC7-8A8B-0159E7E7FD7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613AAEB-D3AC-479E-8781-9925ECF3DBE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9070BB-5201-4D12-ADCA-D784B98DF04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838200" y="228600"/>
            <a:ext cx="5181600" cy="3886200"/>
          </a:xfrm>
          <a:noFill/>
          <a:ln>
            <a:solidFill>
              <a:srgbClr val="000000"/>
            </a:solidFill>
            <a:miter lim="800000"/>
            <a:headEnd/>
            <a:tailEnd/>
          </a:ln>
        </p:spPr>
      </p:sp>
      <p:sp>
        <p:nvSpPr>
          <p:cNvPr id="37891" name="Notes Placeholder 2"/>
          <p:cNvSpPr>
            <a:spLocks noGrp="1"/>
          </p:cNvSpPr>
          <p:nvPr>
            <p:ph type="body" idx="1"/>
          </p:nvPr>
        </p:nvSpPr>
        <p:spPr bwMode="auto">
          <a:xfrm>
            <a:off x="685800" y="5257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In a nutshell, any computer system or any embedded system has two basic types of components namely</a:t>
            </a:r>
          </a:p>
          <a:p>
            <a:pPr eaLnBrk="1" hangingPunct="1">
              <a:spcBef>
                <a:spcPct val="0"/>
              </a:spcBef>
            </a:pPr>
            <a:r>
              <a:rPr lang="en-IN" altLang="en-US" smtClean="0"/>
              <a:t>                              </a:t>
            </a:r>
            <a:r>
              <a:rPr lang="en-IN" altLang="en-US" sz="1600" b="1" smtClean="0"/>
              <a:t>Hardware</a:t>
            </a:r>
            <a:r>
              <a:rPr lang="en-IN" altLang="en-US" smtClean="0"/>
              <a:t> and </a:t>
            </a:r>
            <a:r>
              <a:rPr lang="en-IN" altLang="en-US" sz="1600" b="1" smtClean="0"/>
              <a:t>Software</a:t>
            </a:r>
            <a:r>
              <a:rPr lang="en-IN" altLang="en-US" smtClean="0"/>
              <a:t>. </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Hardware</a:t>
            </a:r>
            <a:r>
              <a:rPr lang="en-IN" altLang="en-US" smtClean="0"/>
              <a:t> consists of all the electronic devices in the system like processor, memory, input and output units etc.</a:t>
            </a:r>
          </a:p>
          <a:p>
            <a:pPr eaLnBrk="1" hangingPunct="1">
              <a:spcBef>
                <a:spcPct val="0"/>
              </a:spcBef>
            </a:pPr>
            <a:endParaRPr lang="en-IN" altLang="en-US" smtClean="0"/>
          </a:p>
          <a:p>
            <a:pPr eaLnBrk="1" hangingPunct="1">
              <a:spcBef>
                <a:spcPct val="0"/>
              </a:spcBef>
            </a:pPr>
            <a:r>
              <a:rPr lang="en-IN" altLang="en-US" smtClean="0"/>
              <a:t>The </a:t>
            </a:r>
            <a:r>
              <a:rPr lang="en-IN" altLang="en-US" b="1" smtClean="0"/>
              <a:t>Software </a:t>
            </a:r>
            <a:r>
              <a:rPr lang="en-IN" altLang="en-US" smtClean="0"/>
              <a:t>consists of all the system software (OS) and application programs. </a:t>
            </a:r>
          </a:p>
          <a:p>
            <a:pPr eaLnBrk="1" hangingPunct="1">
              <a:spcBef>
                <a:spcPct val="0"/>
              </a:spcBef>
            </a:pPr>
            <a:endParaRPr lang="en-IN" altLang="en-US" smtClean="0"/>
          </a:p>
          <a:p>
            <a:pPr eaLnBrk="1" hangingPunct="1">
              <a:spcBef>
                <a:spcPct val="0"/>
              </a:spcBef>
            </a:pPr>
            <a:r>
              <a:rPr lang="en-IN" altLang="en-US" smtClean="0"/>
              <a:t>The user instructions in software are converted into machine instructions and executed using the different hardware components.</a:t>
            </a:r>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5DC187-10FA-409B-AA7D-BF787362B4C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69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685800" y="304800"/>
            <a:ext cx="5486400" cy="4114800"/>
          </a:xfrm>
          <a:noFill/>
          <a:ln>
            <a:solidFill>
              <a:srgbClr val="000000"/>
            </a:solidFill>
            <a:miter lim="800000"/>
            <a:headEnd/>
            <a:tailEnd/>
          </a:ln>
        </p:spPr>
      </p:sp>
      <p:sp>
        <p:nvSpPr>
          <p:cNvPr id="38915" name="Notes Placeholder 2"/>
          <p:cNvSpPr>
            <a:spLocks noGrp="1"/>
          </p:cNvSpPr>
          <p:nvPr>
            <p:ph type="body" idx="1"/>
          </p:nvPr>
        </p:nvSpPr>
        <p:spPr bwMode="auto">
          <a:xfrm>
            <a:off x="685800" y="4953000"/>
            <a:ext cx="5486400" cy="4114800"/>
          </a:xfrm>
          <a:noFill/>
        </p:spPr>
        <p:txBody>
          <a:bodyPr wrap="square" numCol="1" anchor="t" anchorCtr="0" compatLnSpc="1">
            <a:prstTxWarp prst="textNoShape">
              <a:avLst/>
            </a:prstTxWarp>
          </a:bodyPr>
          <a:lstStyle/>
          <a:p>
            <a:pPr eaLnBrk="1" hangingPunct="1">
              <a:spcBef>
                <a:spcPct val="0"/>
              </a:spcBef>
            </a:pPr>
            <a:r>
              <a:rPr lang="en-IN" smtClean="0"/>
              <a:t>The hardware inside a PC typically consists of </a:t>
            </a:r>
          </a:p>
          <a:p>
            <a:pPr marL="628650" lvl="1" indent="-171450" eaLnBrk="1" hangingPunct="1">
              <a:spcBef>
                <a:spcPct val="0"/>
              </a:spcBef>
              <a:buFontTx/>
              <a:buChar char="•"/>
            </a:pPr>
            <a:r>
              <a:rPr lang="en-IN" smtClean="0"/>
              <a:t>      A main processor or CPU used for computational purposes</a:t>
            </a:r>
          </a:p>
          <a:p>
            <a:pPr marL="628650" lvl="1" indent="-171450" eaLnBrk="1" hangingPunct="1">
              <a:spcBef>
                <a:spcPct val="0"/>
              </a:spcBef>
              <a:buFontTx/>
              <a:buChar char="•"/>
            </a:pPr>
            <a:r>
              <a:rPr lang="en-IN" smtClean="0"/>
              <a:t>      A Boot ROM for holding the initial boot software</a:t>
            </a:r>
          </a:p>
          <a:p>
            <a:pPr marL="628650" lvl="1" indent="-171450" eaLnBrk="1" hangingPunct="1">
              <a:spcBef>
                <a:spcPct val="0"/>
              </a:spcBef>
              <a:buFontTx/>
              <a:buChar char="•"/>
            </a:pPr>
            <a:r>
              <a:rPr lang="en-IN" smtClean="0"/>
              <a:t>      A primary memory in the form of a DRAM for temporarily holding instructions and data</a:t>
            </a:r>
          </a:p>
          <a:p>
            <a:pPr marL="628650" lvl="1" indent="-171450" eaLnBrk="1" hangingPunct="1">
              <a:spcBef>
                <a:spcPct val="0"/>
              </a:spcBef>
              <a:buFontTx/>
              <a:buChar char="•"/>
            </a:pPr>
            <a:r>
              <a:rPr lang="en-IN" smtClean="0"/>
              <a:t>      A secondary memory in the form of a hard disk and a disk controller for controlling the hard disk</a:t>
            </a:r>
          </a:p>
          <a:p>
            <a:pPr marL="628650" lvl="1" indent="-171450" eaLnBrk="1" hangingPunct="1">
              <a:spcBef>
                <a:spcPct val="0"/>
              </a:spcBef>
              <a:buFontTx/>
              <a:buChar char="•"/>
            </a:pPr>
            <a:r>
              <a:rPr lang="en-IN" smtClean="0"/>
              <a:t>      Input units in the form of keyboard and mouse along with their respective controllers</a:t>
            </a:r>
          </a:p>
          <a:p>
            <a:pPr marL="628650" lvl="1" indent="-171450" eaLnBrk="1" hangingPunct="1">
              <a:spcBef>
                <a:spcPct val="0"/>
              </a:spcBef>
              <a:buFontTx/>
              <a:buChar char="•"/>
            </a:pPr>
            <a:r>
              <a:rPr lang="en-IN" smtClean="0"/>
              <a:t>      Output units in the form of monitor along with its controller to display the results</a:t>
            </a:r>
          </a:p>
          <a:p>
            <a:pPr marL="628650" lvl="1" indent="-171450" eaLnBrk="1" hangingPunct="1">
              <a:spcBef>
                <a:spcPct val="0"/>
              </a:spcBef>
              <a:buFontTx/>
              <a:buChar char="•"/>
            </a:pPr>
            <a:r>
              <a:rPr lang="en-IN" smtClean="0"/>
              <a:t>      One or more Network Interface Cards for enabling the PC to interface with other machines </a:t>
            </a:r>
          </a:p>
          <a:p>
            <a:pPr marL="628650" lvl="1" indent="-171450" eaLnBrk="1" hangingPunct="1">
              <a:spcBef>
                <a:spcPct val="0"/>
              </a:spcBef>
              <a:buFontTx/>
              <a:buChar char="•"/>
            </a:pPr>
            <a:r>
              <a:rPr lang="en-IN" smtClean="0"/>
              <a:t>One or more BUS lines for interconnecting the above hardware. Each BUS consists of address, data and control lines.</a:t>
            </a:r>
          </a:p>
          <a:p>
            <a:pPr eaLnBrk="1" hangingPunct="1">
              <a:spcBef>
                <a:spcPct val="0"/>
              </a:spcBef>
            </a:pPr>
            <a:endParaRPr lang="en-IN" smtClean="0"/>
          </a:p>
          <a:p>
            <a:pPr eaLnBrk="1" hangingPunct="1">
              <a:spcBef>
                <a:spcPct val="0"/>
              </a:spcBef>
            </a:pPr>
            <a:r>
              <a:rPr lang="en-IN" smtClean="0"/>
              <a:t>The software of a PC mainly consist of </a:t>
            </a:r>
          </a:p>
          <a:p>
            <a:pPr marL="628650" lvl="1" indent="-171450" eaLnBrk="1" hangingPunct="1">
              <a:spcBef>
                <a:spcPct val="0"/>
              </a:spcBef>
              <a:buFontTx/>
              <a:buChar char="•"/>
            </a:pPr>
            <a:r>
              <a:rPr lang="en-IN" smtClean="0"/>
              <a:t>     An OS to interface between the hardware and the application programs</a:t>
            </a:r>
          </a:p>
          <a:p>
            <a:pPr marL="628650" lvl="1" indent="-171450" eaLnBrk="1" hangingPunct="1">
              <a:spcBef>
                <a:spcPct val="0"/>
              </a:spcBef>
              <a:buFontTx/>
              <a:buChar char="•"/>
            </a:pPr>
            <a:r>
              <a:rPr lang="en-IN" smtClean="0"/>
              <a:t>     The variety of application programs that end users typically use like Browser, Calculator, MS-Office etc.</a:t>
            </a:r>
          </a:p>
          <a:p>
            <a:pPr eaLnBrk="1" hangingPunct="1">
              <a:spcBef>
                <a:spcPct val="0"/>
              </a:spcBef>
            </a:pPr>
            <a:endParaRPr lang="en-IN"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F3FE2B-D295-4224-BEBF-CC5FD220BC0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smtClean="0"/>
              <a:t>The above diagram typically illustrates the functional units of a computer or an embedded system</a:t>
            </a:r>
          </a:p>
          <a:p>
            <a:pPr eaLnBrk="1" hangingPunct="1">
              <a:spcBef>
                <a:spcPct val="0"/>
              </a:spcBef>
            </a:pPr>
            <a:r>
              <a:rPr lang="en-IN" altLang="en-US" smtClean="0"/>
              <a:t>It consists of the Processor, Memory and I/O units. </a:t>
            </a:r>
          </a:p>
          <a:p>
            <a:pPr eaLnBrk="1" hangingPunct="1">
              <a:spcBef>
                <a:spcPct val="0"/>
              </a:spcBef>
            </a:pPr>
            <a:r>
              <a:rPr lang="en-IN" altLang="en-US" smtClean="0"/>
              <a:t>The I/O units transfer data to and from the memory and they generally do not directly interact with the Processor, excepting for interrupting them.</a:t>
            </a:r>
          </a:p>
          <a:p>
            <a:pPr eaLnBrk="1" hangingPunct="1">
              <a:spcBef>
                <a:spcPct val="0"/>
              </a:spcBef>
            </a:pPr>
            <a:r>
              <a:rPr lang="en-IN" altLang="en-US" smtClean="0"/>
              <a:t>The Processor takes instructions and data from the memory, executes it and stores back the results in the memory.</a:t>
            </a:r>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2A0EA5-ACC4-493D-B06C-8FC224BF2C9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B927AC-E20A-401D-BF3E-071BE5F8D1E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6021B0-C00C-46C8-B705-41975F4940D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3B489B-719C-4916-A6B5-1570C08B6AEF}"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D3C9F99-4B7F-4F2E-AF20-5E3C6F528526}"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E775E3-2C69-4B0A-856F-4525214CF30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BE0630-0F82-4355-8341-6B3B6E734B99}"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B13172-4166-4464-B33E-2E44D45D7498}"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dirty="0" smtClean="0"/>
              <a:t>  the 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dirty="0" smtClean="0"/>
              <a:t>   BUS technology can be 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dirty="0" smtClean="0"/>
              <a:t>  There 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dirty="0" smtClean="0"/>
              <a:t>   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dirty="0" smtClean="0"/>
              <a:t>   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dirty="0" smtClean="0"/>
              <a:t>  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dirty="0" smtClean="0"/>
              <a:t>  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1004A20-2A30-4D8E-AE43-143988AEF7E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5E4BD6-3479-4983-AD70-0ED52888079A}"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79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D43549-3E2B-4F67-B5CD-3090A76E376D}"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6FDC0B-DAA8-4758-81BD-69C293D24D1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5413B4-80D3-4E06-9A68-CE5B33394AAE}"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C78E97-BB3F-4E86-9DF0-04291C657F4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D4142D-FC8F-4F36-91DB-3D90CD3C7B19}"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789C4B-04EA-49AA-8CEA-00533CF6B78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645C08-4339-4393-8680-2B8740D46FA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4746317-F7AD-44B0-9363-C5731C0E62F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F957C8-0272-4752-B9EB-263F9243C904}"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xfrm>
            <a:off x="685800" y="4876800"/>
            <a:ext cx="5486400" cy="4114800"/>
          </a:xfrm>
          <a:noFill/>
        </p:spPr>
        <p:txBody>
          <a:bodyPr wrap="square" numCol="1" anchor="t" anchorCtr="0" compatLnSpc="1">
            <a:prstTxWarp prst="textNoShape">
              <a:avLst/>
            </a:prstTxWarp>
          </a:bodyPr>
          <a:lstStyle/>
          <a:p>
            <a:pPr eaLnBrk="1" hangingPunct="1">
              <a:spcBef>
                <a:spcPct val="0"/>
              </a:spcBef>
            </a:pPr>
            <a:r>
              <a:rPr lang="en-IN" altLang="en-US" b="1" smtClean="0"/>
              <a:t>SOCs (</a:t>
            </a:r>
            <a:r>
              <a:rPr lang="en-IN" altLang="en-US" smtClean="0"/>
              <a:t>System On Chips) are powerful processors with lot of additional hardware required for an embedded system included inside it.</a:t>
            </a:r>
          </a:p>
          <a:p>
            <a:pPr eaLnBrk="1" hangingPunct="1">
              <a:spcBef>
                <a:spcPct val="0"/>
              </a:spcBef>
            </a:pPr>
            <a:r>
              <a:rPr lang="en-IN" altLang="en-US" smtClean="0"/>
              <a:t>For e.g. an SOC may have a Core CPU, some internal ROM, RAM, Cache, standard I/O circuits, A/D DSPs, Timer Circuits all build inside a single chip.</a:t>
            </a:r>
          </a:p>
          <a:p>
            <a:pPr eaLnBrk="1" hangingPunct="1">
              <a:spcBef>
                <a:spcPct val="0"/>
              </a:spcBef>
            </a:pPr>
            <a:endParaRPr lang="en-IN" alt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F28F325-E6C5-407F-98BB-64DEDB44D7C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051A36-4770-463D-BA55-AC33B772A84B}"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89</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03DE73-5FDB-45F0-87BB-DF8CF95DDB07}"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90</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9DF92F-7CD1-4F55-9669-7BB776D13E50}"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91</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696877A-3026-4D4D-8DAE-1985D4CC136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92</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6EB01F-CCE1-4D49-9964-45D4796E676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93</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8922AA-334E-4D74-8BE2-7697E0B7BE52}"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94</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C6AAD6-17B5-4D24-A344-6689488F0113}"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95</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876800"/>
            <a:ext cx="5486400" cy="4114800"/>
          </a:xfrm>
        </p:spPr>
        <p:txBody>
          <a:bodyPr/>
          <a:lstStyle/>
          <a:p>
            <a:pPr eaLnBrk="1" fontAlgn="auto" hangingPunct="1">
              <a:spcBef>
                <a:spcPts val="0"/>
              </a:spcBef>
              <a:spcAft>
                <a:spcPts val="0"/>
              </a:spcAft>
              <a:defRPr/>
            </a:pPr>
            <a:r>
              <a:rPr lang="en-IN" dirty="0" smtClean="0"/>
              <a:t>In an embedded system,</a:t>
            </a:r>
          </a:p>
          <a:p>
            <a:pPr marL="171450" indent="-171450" eaLnBrk="1" fontAlgn="auto" hangingPunct="1">
              <a:spcBef>
                <a:spcPts val="0"/>
              </a:spcBef>
              <a:spcAft>
                <a:spcPts val="0"/>
              </a:spcAft>
              <a:buFont typeface="Arial" panose="020B0604020202020204" pitchFamily="34" charset="0"/>
              <a:buChar char="•"/>
              <a:defRPr/>
            </a:pPr>
            <a:r>
              <a:rPr lang="en-IN" smtClean="0"/>
              <a:t>    the </a:t>
            </a:r>
            <a:r>
              <a:rPr lang="en-IN" dirty="0" smtClean="0"/>
              <a:t>processor would generally be a special purpose chip tailored for a specific application (e.g. cell phone processor, digital camera processor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BUS </a:t>
            </a:r>
            <a:r>
              <a:rPr lang="en-IN" smtClean="0"/>
              <a:t>technology can  be </a:t>
            </a:r>
            <a:r>
              <a:rPr lang="en-IN" dirty="0" smtClean="0"/>
              <a:t>popular ones like PCI, PCIE, ISA etc.</a:t>
            </a:r>
          </a:p>
          <a:p>
            <a:pPr marL="171450" indent="-171450" eaLnBrk="1" fontAlgn="auto" hangingPunct="1">
              <a:spcBef>
                <a:spcPts val="0"/>
              </a:spcBef>
              <a:spcAft>
                <a:spcPts val="0"/>
              </a:spcAft>
              <a:buFont typeface="Arial" panose="020B0604020202020204" pitchFamily="34" charset="0"/>
              <a:buChar char="•"/>
              <a:defRPr/>
            </a:pPr>
            <a:r>
              <a:rPr lang="en-IN" smtClean="0"/>
              <a:t>    There </a:t>
            </a:r>
            <a:r>
              <a:rPr lang="en-IN" dirty="0" smtClean="0"/>
              <a:t>can be multiple levels of cache like L1, L2, L3 etc. for speeding up the instruction and data retrieval process</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The size of the primary and secondary memories would vary based on the requirements of the system (e.g. a cell phone DRAM may be much lesser than that of a PC)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A variety of input and output devices based on the device like keypad, touchpad, LCD etc.</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Communication Interfaces like Ethernet, Serial, Parallel etc. for the device to communicate with the external world</a:t>
            </a:r>
          </a:p>
          <a:p>
            <a:pPr marL="171450" indent="-171450" eaLnBrk="1" fontAlgn="auto" hangingPunct="1">
              <a:spcBef>
                <a:spcPts val="0"/>
              </a:spcBef>
              <a:spcAft>
                <a:spcPts val="0"/>
              </a:spcAft>
              <a:buFont typeface="Arial" panose="020B0604020202020204" pitchFamily="34" charset="0"/>
              <a:buChar char="•"/>
              <a:defRPr/>
            </a:pPr>
            <a:r>
              <a:rPr lang="en-IN" smtClean="0"/>
              <a:t>   </a:t>
            </a:r>
            <a:r>
              <a:rPr lang="en-IN" dirty="0" smtClean="0"/>
              <a:t>Special Purpose DSPs (Digital Signal Processors) for doing specific compute intensive mathematical operations (e.g. </a:t>
            </a:r>
            <a:r>
              <a:rPr lang="en-IN" dirty="0" err="1" smtClean="0"/>
              <a:t>Analog</a:t>
            </a:r>
            <a:r>
              <a:rPr lang="en-IN" dirty="0" smtClean="0"/>
              <a:t> to Digital Conversions).</a:t>
            </a:r>
            <a:endParaRPr lang="en-IN" dirty="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70A17C-EE22-4B91-A26F-4610402416B5}"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96</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82BB2C7E-6889-444D-ADA6-037619F3FEAC}" type="slidenum">
              <a:rPr lang="en-US" smtClean="0"/>
              <a:pPr defTabSz="958764">
                <a:defRPr/>
              </a:pPr>
              <a:t>98</a:t>
            </a:fld>
            <a:endParaRPr lang="en-US" dirty="0" smtClean="0"/>
          </a:p>
        </p:txBody>
      </p:sp>
      <p:sp>
        <p:nvSpPr>
          <p:cNvPr id="38916" name="Slide Image Placeholder 9"/>
          <p:cNvSpPr>
            <a:spLocks noGrp="1" noRot="1" noChangeAspect="1" noTextEdit="1"/>
          </p:cNvSpPr>
          <p:nvPr>
            <p:ph type="sldImg"/>
          </p:nvPr>
        </p:nvSpPr>
        <p:spPr>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07B221C-16B4-4D6C-9FD6-39CFD4C0DF2C}"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27</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95F5497-7AAC-4684-BF43-BF8471738495}" type="slidenum">
              <a:rPr lang="en-US" smtClean="0"/>
              <a:pPr defTabSz="958764">
                <a:defRPr/>
              </a:pPr>
              <a:t>99</a:t>
            </a:fld>
            <a:endParaRPr lang="en-US" dirty="0" smtClean="0"/>
          </a:p>
        </p:txBody>
      </p:sp>
      <p:sp>
        <p:nvSpPr>
          <p:cNvPr id="39940" name="Slide Image Placeholder 9"/>
          <p:cNvSpPr>
            <a:spLocks noGrp="1" noRot="1" noChangeAspect="1" noTextEdit="1"/>
          </p:cNvSpPr>
          <p:nvPr>
            <p:ph type="sldImg"/>
          </p:nvPr>
        </p:nvSpPr>
        <p:spPr>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584CD340-446F-4ADC-8C41-C9241094F7B3}" type="slidenum">
              <a:rPr lang="en-US" smtClean="0"/>
              <a:pPr defTabSz="958764">
                <a:defRPr/>
              </a:pPr>
              <a:t>100</a:t>
            </a:fld>
            <a:endParaRPr lang="en-US" dirty="0" smtClean="0"/>
          </a:p>
        </p:txBody>
      </p:sp>
      <p:sp>
        <p:nvSpPr>
          <p:cNvPr id="40964" name="Slide Image Placeholder 9"/>
          <p:cNvSpPr>
            <a:spLocks noGrp="1" noRot="1" noChangeAspect="1" noTextEdit="1"/>
          </p:cNvSpPr>
          <p:nvPr>
            <p:ph type="sldImg"/>
          </p:nvPr>
        </p:nvSpPr>
        <p:spPr>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317F8C-0A17-44B6-A0F6-EC424AA57DEC}" type="slidenum">
              <a:rPr lang="en-US" smtClean="0"/>
              <a:pPr defTabSz="958764">
                <a:defRPr/>
              </a:pPr>
              <a:t>101</a:t>
            </a:fld>
            <a:endParaRPr lang="en-US" dirty="0" smtClean="0"/>
          </a:p>
        </p:txBody>
      </p:sp>
      <p:sp>
        <p:nvSpPr>
          <p:cNvPr id="41988" name="Slide Image Placeholder 9"/>
          <p:cNvSpPr>
            <a:spLocks noGrp="1" noRot="1" noChangeAspect="1" noTextEdit="1"/>
          </p:cNvSpPr>
          <p:nvPr>
            <p:ph type="sldImg"/>
          </p:nvPr>
        </p:nvSpPr>
        <p:spPr>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2BCD3FDB-EB6C-4612-A194-D5477685C34E}" type="slidenum">
              <a:rPr lang="en-US" smtClean="0"/>
              <a:pPr defTabSz="958764">
                <a:defRPr/>
              </a:pPr>
              <a:t>102</a:t>
            </a:fld>
            <a:endParaRPr lang="en-US" dirty="0" smtClean="0"/>
          </a:p>
        </p:txBody>
      </p:sp>
      <p:sp>
        <p:nvSpPr>
          <p:cNvPr id="43012" name="Slide Image Placeholder 9"/>
          <p:cNvSpPr>
            <a:spLocks noGrp="1" noRot="1" noChangeAspect="1" noTextEdit="1"/>
          </p:cNvSpPr>
          <p:nvPr>
            <p:ph type="sldImg"/>
          </p:nvPr>
        </p:nvSpPr>
        <p:spPr>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BE22629-D0C2-4FFC-B975-5877730A58A8}" type="slidenum">
              <a:rPr lang="en-US" smtClean="0"/>
              <a:pPr defTabSz="958764">
                <a:defRPr/>
              </a:pPr>
              <a:t>103</a:t>
            </a:fld>
            <a:endParaRPr lang="en-US" dirty="0" smtClean="0"/>
          </a:p>
        </p:txBody>
      </p:sp>
      <p:sp>
        <p:nvSpPr>
          <p:cNvPr id="44036" name="Slide Image Placeholder 9"/>
          <p:cNvSpPr>
            <a:spLocks noGrp="1" noRot="1" noChangeAspect="1" noTextEdit="1"/>
          </p:cNvSpPr>
          <p:nvPr>
            <p:ph type="sldImg"/>
          </p:nvPr>
        </p:nvSpPr>
        <p:spPr>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111F7681-0945-47B2-8457-C603373DF05F}" type="slidenum">
              <a:rPr lang="en-US" smtClean="0"/>
              <a:pPr defTabSz="958764">
                <a:defRPr/>
              </a:pPr>
              <a:t>104</a:t>
            </a:fld>
            <a:endParaRPr lang="en-US" dirty="0" smtClean="0"/>
          </a:p>
        </p:txBody>
      </p:sp>
      <p:sp>
        <p:nvSpPr>
          <p:cNvPr id="45060" name="Slide Image Placeholder 9"/>
          <p:cNvSpPr>
            <a:spLocks noGrp="1" noRot="1" noChangeAspect="1" noTextEdit="1"/>
          </p:cNvSpPr>
          <p:nvPr>
            <p:ph type="sldImg"/>
          </p:nvPr>
        </p:nvSpPr>
        <p:spPr>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B68FBAA-7DA1-42A0-B017-7B9E5B6B24E5}" type="slidenum">
              <a:rPr lang="en-US" smtClean="0"/>
              <a:pPr defTabSz="958764">
                <a:defRPr/>
              </a:pPr>
              <a:t>105</a:t>
            </a:fld>
            <a:endParaRPr lang="en-US" dirty="0" smtClean="0"/>
          </a:p>
        </p:txBody>
      </p:sp>
      <p:sp>
        <p:nvSpPr>
          <p:cNvPr id="46084" name="Slide Image Placeholder 9"/>
          <p:cNvSpPr>
            <a:spLocks noGrp="1" noRot="1" noChangeAspect="1" noTextEdit="1"/>
          </p:cNvSpPr>
          <p:nvPr>
            <p:ph type="sldImg"/>
          </p:nvPr>
        </p:nvSpPr>
        <p:spPr>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ln/>
        </p:spPr>
        <p:txBody>
          <a:bodyPr/>
          <a:lstStyle/>
          <a:p>
            <a:pPr marL="228580" lvl="1" indent="-228580">
              <a:defRPr/>
            </a:pPr>
            <a:r>
              <a:rPr lang="en-US" sz="1400" b="1" u="sng" dirty="0"/>
              <a:t>Example for Point 1</a:t>
            </a:r>
            <a:r>
              <a:rPr lang="en-US" sz="1400" b="1" dirty="0"/>
              <a:t>: </a:t>
            </a:r>
            <a:r>
              <a:rPr lang="en-IN" sz="1400" dirty="0">
                <a:solidFill>
                  <a:srgbClr val="000000"/>
                </a:solidFill>
                <a:cs typeface="Arial" pitchFamily="34" charset="0"/>
              </a:rPr>
              <a:t>Phone no of customer when changed, it should be  modified both in Savings account record and Checking accounts record (If he has both accounts). Same data stored in multiple places called Data Redundancy. When Redundant data  is stored, it occupies higher storage. If any one of the redundant record is forgotten to modify, it leads to Data Inconsistency.</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2</a:t>
            </a:r>
            <a:r>
              <a:rPr lang="en-US" sz="1400" b="1" dirty="0"/>
              <a:t>: </a:t>
            </a:r>
            <a:r>
              <a:rPr lang="en-IN" sz="1400" dirty="0">
                <a:solidFill>
                  <a:srgbClr val="000000"/>
                </a:solidFill>
                <a:cs typeface="Arial" pitchFamily="34" charset="0"/>
              </a:rPr>
              <a:t>Find out who live within a particular postal code area, A new application program to be written otherwise it is difficult to access the details. Conventional File System does not allow to retrieve data in a convenient and efficient manner.</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3</a:t>
            </a:r>
            <a:r>
              <a:rPr lang="en-US" sz="1400" b="1" dirty="0"/>
              <a:t>: </a:t>
            </a:r>
            <a:r>
              <a:rPr lang="en-IN" sz="1400" dirty="0">
                <a:solidFill>
                  <a:srgbClr val="000000"/>
                </a:solidFill>
                <a:cs typeface="Arial" pitchFamily="34" charset="0"/>
              </a:rPr>
              <a:t>Writing new application programs to appropriate data is difficult, because the files have different file formats.</a:t>
            </a:r>
          </a:p>
          <a:p>
            <a:pPr marL="228580" lvl="1" indent="-228580">
              <a:defRPr/>
            </a:pPr>
            <a:endParaRPr lang="en-IN" sz="1400" dirty="0">
              <a:solidFill>
                <a:srgbClr val="000000"/>
              </a:solidFill>
              <a:cs typeface="Arial" pitchFamily="34" charset="0"/>
            </a:endParaRPr>
          </a:p>
          <a:p>
            <a:pPr marL="228580" lvl="1" indent="-228580">
              <a:defRPr/>
            </a:pPr>
            <a:r>
              <a:rPr lang="en-US" sz="1400" b="1" u="sng" dirty="0"/>
              <a:t>Example for Point 4</a:t>
            </a:r>
            <a:r>
              <a:rPr lang="en-US" sz="1400" b="1" dirty="0"/>
              <a:t>: </a:t>
            </a:r>
            <a:r>
              <a:rPr lang="en-IN" sz="1400" dirty="0">
                <a:solidFill>
                  <a:srgbClr val="000000"/>
                </a:solidFill>
                <a:cs typeface="Arial" pitchFamily="34" charset="0"/>
              </a:rPr>
              <a:t>For example Balance in the account should know to the owner of the account, but not  to others.</a:t>
            </a:r>
          </a:p>
          <a:p>
            <a:pPr marL="114290" lvl="1">
              <a:defRPr/>
            </a:pPr>
            <a:endParaRPr lang="en-IN" dirty="0">
              <a:solidFill>
                <a:srgbClr val="000000"/>
              </a:solidFill>
              <a:cs typeface="Arial" pitchFamily="34" charset="0"/>
            </a:endParaRPr>
          </a:p>
          <a:p>
            <a:pPr marL="114290" lvl="1">
              <a:defRPr/>
            </a:pPr>
            <a:endParaRPr lang="en-IN" dirty="0" smtClean="0">
              <a:solidFill>
                <a:srgbClr val="000000"/>
              </a:solidFill>
              <a:cs typeface="Arial" pitchFamily="34" charset="0"/>
            </a:endParaRPr>
          </a:p>
          <a:p>
            <a:pPr marL="114290" lvl="1">
              <a:defRPr/>
            </a:pPr>
            <a:endParaRPr lang="en-IN" dirty="0" smtClean="0">
              <a:solidFill>
                <a:srgbClr val="000000"/>
              </a:solidFill>
              <a:cs typeface="Arial" pitchFamily="34" charset="0"/>
            </a:endParaRPr>
          </a:p>
          <a:p>
            <a:pPr eaLnBrk="1" hangingPunct="1">
              <a:defRPr/>
            </a:pPr>
            <a:endParaRPr lang="en-US" dirty="0" smtClean="0"/>
          </a:p>
        </p:txBody>
      </p:sp>
      <p:sp>
        <p:nvSpPr>
          <p:cNvPr id="48131" name="Slide Number Placeholder 3"/>
          <p:cNvSpPr>
            <a:spLocks noGrp="1"/>
          </p:cNvSpPr>
          <p:nvPr>
            <p:ph type="sldNum" sz="quarter" idx="5"/>
          </p:nvPr>
        </p:nvSpPr>
        <p:spPr/>
        <p:txBody>
          <a:bodyPr/>
          <a:lstStyle/>
          <a:p>
            <a:pPr defTabSz="958764">
              <a:defRPr/>
            </a:pPr>
            <a:fld id="{BDC9CE50-6F75-4FC4-8C07-C6C2F09CA04E}" type="slidenum">
              <a:rPr lang="en-US" smtClean="0"/>
              <a:pPr defTabSz="958764">
                <a:defRPr/>
              </a:pPr>
              <a:t>106</a:t>
            </a:fld>
            <a:endParaRPr lang="en-US" dirty="0" smtClean="0"/>
          </a:p>
        </p:txBody>
      </p:sp>
      <p:sp>
        <p:nvSpPr>
          <p:cNvPr id="47108" name="Slide Image Placeholder 9"/>
          <p:cNvSpPr>
            <a:spLocks noGrp="1" noRot="1" noChangeAspect="1" noTextEdit="1"/>
          </p:cNvSpPr>
          <p:nvPr>
            <p:ph type="sldImg"/>
          </p:nvPr>
        </p:nvSpPr>
        <p:spPr>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341E2671-5819-4EAC-A947-5F49AE0E7B8F}" type="slidenum">
              <a:rPr lang="en-US" smtClean="0"/>
              <a:pPr defTabSz="958764">
                <a:defRPr/>
              </a:pPr>
              <a:t>107</a:t>
            </a:fld>
            <a:endParaRPr lang="en-US" dirty="0" smtClean="0"/>
          </a:p>
        </p:txBody>
      </p:sp>
      <p:sp>
        <p:nvSpPr>
          <p:cNvPr id="48132" name="Slide Image Placeholder 9"/>
          <p:cNvSpPr>
            <a:spLocks noGrp="1" noRot="1" noChangeAspect="1" noTextEdit="1"/>
          </p:cNvSpPr>
          <p:nvPr>
            <p:ph type="sldImg"/>
          </p:nvPr>
        </p:nvSpPr>
        <p:spPr>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61D9074-D435-4750-BE0E-1C6711AA99AD}" type="slidenum">
              <a:rPr lang="en-US" smtClean="0"/>
              <a:pPr defTabSz="958764">
                <a:defRPr/>
              </a:pPr>
              <a:t>108</a:t>
            </a:fld>
            <a:endParaRPr lang="en-US" dirty="0" smtClean="0"/>
          </a:p>
        </p:txBody>
      </p:sp>
      <p:sp>
        <p:nvSpPr>
          <p:cNvPr id="49156" name="Slide Image Placeholder 9"/>
          <p:cNvSpPr>
            <a:spLocks noGrp="1" noRot="1" noChangeAspect="1" noTextEdit="1"/>
          </p:cNvSpPr>
          <p:nvPr>
            <p:ph type="sldImg"/>
          </p:nvPr>
        </p:nvSpPr>
        <p:spPr>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D34795F-3FAF-4254-836C-E1D2D517AFE1}" type="slidenum">
              <a:rPr lang="en-US" altLang="en-US" smtClean="0">
                <a:solidFill>
                  <a:srgbClr val="000000"/>
                </a:solidFill>
                <a:latin typeface="Times New Roman" pitchFamily="18" charset="0"/>
                <a:ea typeface="Verdana" pitchFamily="34" charset="0"/>
                <a:cs typeface="Verdana" pitchFamily="34" charset="0"/>
              </a:rPr>
              <a:pPr fontAlgn="base">
                <a:spcBef>
                  <a:spcPct val="0"/>
                </a:spcBef>
                <a:spcAft>
                  <a:spcPct val="0"/>
                </a:spcAft>
              </a:pPr>
              <a:t>28</a:t>
            </a:fld>
            <a:endParaRPr lang="en-US" altLang="en-US" smtClean="0">
              <a:solidFill>
                <a:srgbClr val="000000"/>
              </a:solidFill>
              <a:latin typeface="Times New Roman" pitchFamily="18" charset="0"/>
              <a:ea typeface="Verdana" pitchFamily="34" charset="0"/>
              <a:cs typeface="Verdana"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522267-8706-4B7A-8214-FFF246DAB756}" type="slidenum">
              <a:rPr lang="en-US" smtClean="0"/>
              <a:pPr defTabSz="958764">
                <a:defRPr/>
              </a:pPr>
              <a:t>109</a:t>
            </a:fld>
            <a:endParaRPr lang="en-US" dirty="0" smtClean="0"/>
          </a:p>
        </p:txBody>
      </p:sp>
      <p:sp>
        <p:nvSpPr>
          <p:cNvPr id="50180" name="Slide Image Placeholder 9"/>
          <p:cNvSpPr>
            <a:spLocks noGrp="1" noRot="1" noChangeAspect="1" noTextEdit="1"/>
          </p:cNvSpPr>
          <p:nvPr>
            <p:ph type="sldImg"/>
          </p:nvPr>
        </p:nvSpPr>
        <p:spPr>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36B60C8-30DF-4C4D-83C2-7D5CBFA1EC1D}" type="slidenum">
              <a:rPr lang="en-US" smtClean="0"/>
              <a:pPr defTabSz="958764">
                <a:defRPr/>
              </a:pPr>
              <a:t>110</a:t>
            </a:fld>
            <a:endParaRPr lang="en-US" dirty="0" smtClean="0"/>
          </a:p>
        </p:txBody>
      </p:sp>
      <p:sp>
        <p:nvSpPr>
          <p:cNvPr id="51204" name="Slide Image Placeholder 9"/>
          <p:cNvSpPr>
            <a:spLocks noGrp="1" noRot="1" noChangeAspect="1" noTextEdit="1"/>
          </p:cNvSpPr>
          <p:nvPr>
            <p:ph type="sldImg"/>
          </p:nvPr>
        </p:nvSpPr>
        <p:spPr>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89635A36-ACB4-460C-82F0-04DAA37D0B23}" type="slidenum">
              <a:rPr lang="en-US" smtClean="0"/>
              <a:pPr defTabSz="958764">
                <a:defRPr/>
              </a:pPr>
              <a:t>111</a:t>
            </a:fld>
            <a:endParaRPr lang="en-US" dirty="0" smtClean="0"/>
          </a:p>
        </p:txBody>
      </p:sp>
      <p:sp>
        <p:nvSpPr>
          <p:cNvPr id="52228" name="Slide Image Placeholder 9"/>
          <p:cNvSpPr>
            <a:spLocks noGrp="1" noRot="1" noChangeAspect="1" noTextEdit="1"/>
          </p:cNvSpPr>
          <p:nvPr>
            <p:ph type="sldImg"/>
          </p:nvPr>
        </p:nvSpPr>
        <p:spPr>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420D38C9-63A2-4974-A801-8DA58E60447D}" type="slidenum">
              <a:rPr lang="en-US" smtClean="0"/>
              <a:pPr defTabSz="958764">
                <a:defRPr/>
              </a:pPr>
              <a:t>112</a:t>
            </a:fld>
            <a:endParaRPr lang="en-US" dirty="0" smtClean="0"/>
          </a:p>
        </p:txBody>
      </p:sp>
      <p:sp>
        <p:nvSpPr>
          <p:cNvPr id="53252" name="Slide Image Placeholder 9"/>
          <p:cNvSpPr>
            <a:spLocks noGrp="1" noRot="1" noChangeAspect="1" noTextEdit="1"/>
          </p:cNvSpPr>
          <p:nvPr>
            <p:ph type="sldImg"/>
          </p:nvPr>
        </p:nvSpPr>
        <p:spPr>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95515807-ED97-4DC2-9258-2093511A60C6}" type="slidenum">
              <a:rPr lang="en-US" smtClean="0"/>
              <a:pPr defTabSz="958764">
                <a:defRPr/>
              </a:pPr>
              <a:t>113</a:t>
            </a:fld>
            <a:endParaRPr lang="en-US" dirty="0" smtClean="0"/>
          </a:p>
        </p:txBody>
      </p:sp>
      <p:sp>
        <p:nvSpPr>
          <p:cNvPr id="54276" name="Slide Image Placeholder 9"/>
          <p:cNvSpPr>
            <a:spLocks noGrp="1" noRot="1" noChangeAspect="1" noTextEdit="1"/>
          </p:cNvSpPr>
          <p:nvPr>
            <p:ph type="sldImg"/>
          </p:nvPr>
        </p:nvSpPr>
        <p:spPr>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AA37923A-1A62-493B-8CEA-BB1129621F78}" type="slidenum">
              <a:rPr lang="en-US" smtClean="0"/>
              <a:pPr defTabSz="958764">
                <a:defRPr/>
              </a:pPr>
              <a:t>114</a:t>
            </a:fld>
            <a:endParaRPr lang="en-US" dirty="0" smtClean="0"/>
          </a:p>
        </p:txBody>
      </p:sp>
      <p:sp>
        <p:nvSpPr>
          <p:cNvPr id="55300" name="Slide Image Placeholder 9"/>
          <p:cNvSpPr>
            <a:spLocks noGrp="1" noRot="1" noChangeAspect="1" noTextEdit="1"/>
          </p:cNvSpPr>
          <p:nvPr>
            <p:ph type="sldImg"/>
          </p:nvPr>
        </p:nvSpPr>
        <p:spPr>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97B6525-1D3F-4103-BD24-31FB7B824268}" type="slidenum">
              <a:rPr lang="en-US" smtClean="0"/>
              <a:pPr defTabSz="958764">
                <a:defRPr/>
              </a:pPr>
              <a:t>115</a:t>
            </a:fld>
            <a:endParaRPr lang="en-US" dirty="0" smtClean="0"/>
          </a:p>
        </p:txBody>
      </p:sp>
      <p:sp>
        <p:nvSpPr>
          <p:cNvPr id="56324" name="Slide Image Placeholder 9"/>
          <p:cNvSpPr>
            <a:spLocks noGrp="1" noRot="1" noChangeAspect="1" noTextEdit="1"/>
          </p:cNvSpPr>
          <p:nvPr>
            <p:ph type="sldImg"/>
          </p:nvPr>
        </p:nvSpPr>
        <p:spPr>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marL="114123" lvl="1"/>
            <a:endParaRPr lang="en-IN" smtClean="0">
              <a:solidFill>
                <a:srgbClr val="000000"/>
              </a:solidFill>
              <a:cs typeface="Arial" charset="0"/>
            </a:endParaRPr>
          </a:p>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D018D61-283C-411D-817E-5B6AC7786909}" type="slidenum">
              <a:rPr lang="en-US" smtClean="0"/>
              <a:pPr defTabSz="958764">
                <a:defRPr/>
              </a:pPr>
              <a:t>116</a:t>
            </a:fld>
            <a:endParaRPr lang="en-US" dirty="0" smtClean="0"/>
          </a:p>
        </p:txBody>
      </p:sp>
      <p:sp>
        <p:nvSpPr>
          <p:cNvPr id="57348" name="Slide Image Placeholder 9"/>
          <p:cNvSpPr>
            <a:spLocks noGrp="1" noRot="1" noChangeAspect="1" noTextEdit="1"/>
          </p:cNvSpPr>
          <p:nvPr>
            <p:ph type="sldImg"/>
          </p:nvPr>
        </p:nvSpPr>
        <p:spPr>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CAE73A10-A5DD-4DEF-864E-7260EB0910A5}" type="slidenum">
              <a:rPr lang="en-US" smtClean="0"/>
              <a:pPr defTabSz="958764">
                <a:defRPr/>
              </a:pPr>
              <a:t>117</a:t>
            </a:fld>
            <a:endParaRPr lang="en-US" dirty="0" smtClean="0"/>
          </a:p>
        </p:txBody>
      </p:sp>
      <p:sp>
        <p:nvSpPr>
          <p:cNvPr id="60420" name="Slide Image Placeholder 9"/>
          <p:cNvSpPr>
            <a:spLocks noGrp="1" noRot="1" noChangeAspect="1" noTextEdit="1"/>
          </p:cNvSpPr>
          <p:nvPr>
            <p:ph type="sldImg"/>
          </p:nvPr>
        </p:nvSpPr>
        <p:spPr>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Notes Placeholder 2"/>
          <p:cNvSpPr>
            <a:spLocks noGrp="1"/>
          </p:cNvSpPr>
          <p:nvPr>
            <p:ph type="body" idx="1"/>
          </p:nvPr>
        </p:nvSpPr>
        <p:spPr>
          <a:xfrm>
            <a:off x="506016" y="4009572"/>
            <a:ext cx="5049739" cy="4496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48131" name="Slide Number Placeholder 3"/>
          <p:cNvSpPr>
            <a:spLocks noGrp="1"/>
          </p:cNvSpPr>
          <p:nvPr>
            <p:ph type="sldNum" sz="quarter" idx="5"/>
          </p:nvPr>
        </p:nvSpPr>
        <p:spPr/>
        <p:txBody>
          <a:bodyPr/>
          <a:lstStyle/>
          <a:p>
            <a:pPr defTabSz="958764">
              <a:defRPr/>
            </a:pPr>
            <a:fld id="{6676DFA0-01DB-4A08-9658-499015410D7A}" type="slidenum">
              <a:rPr lang="en-US" smtClean="0"/>
              <a:pPr defTabSz="958764">
                <a:defRPr/>
              </a:pPr>
              <a:t>118</a:t>
            </a:fld>
            <a:endParaRPr lang="en-US" dirty="0" smtClean="0"/>
          </a:p>
        </p:txBody>
      </p:sp>
      <p:sp>
        <p:nvSpPr>
          <p:cNvPr id="61444" name="Slide Image Placeholder 9"/>
          <p:cNvSpPr>
            <a:spLocks noGrp="1" noRot="1" noChangeAspect="1" noTextEdit="1"/>
          </p:cNvSpPr>
          <p:nvPr>
            <p:ph type="sldImg"/>
          </p:nvPr>
        </p:nvSpPr>
        <p:spPr>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6E5F9C6B-8CFC-46E6-BA63-1B8427B491D7}" type="datetimeFigureOut">
              <a:rPr lang="en-IN" smtClean="0"/>
              <a:t>07-07-2019</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2F02C38-B1B4-4FB6-8ADC-55BB6165EAEB}"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9C6B-8CFC-46E6-BA63-1B8427B491D7}" type="datetimeFigureOut">
              <a:rPr lang="en-IN" smtClean="0"/>
              <a:t>07-07-2019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9C6B-8CFC-46E6-BA63-1B8427B491D7}" type="datetimeFigureOut">
              <a:rPr lang="en-IN" smtClean="0"/>
              <a:t>07-07-2019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ithout lesson">
    <p:spTree>
      <p:nvGrpSpPr>
        <p:cNvPr id="1" name=""/>
        <p:cNvGrpSpPr/>
        <p:nvPr/>
      </p:nvGrpSpPr>
      <p:grpSpPr>
        <a:xfrm>
          <a:off x="0" y="0"/>
          <a:ext cx="0" cy="0"/>
          <a:chOff x="0" y="0"/>
          <a:chExt cx="0" cy="0"/>
        </a:xfrm>
      </p:grpSpPr>
      <p:sp>
        <p:nvSpPr>
          <p:cNvPr id="3" name="TextBox 18"/>
          <p:cNvSpPr txBox="1">
            <a:spLocks noChangeArrowheads="1"/>
          </p:cNvSpPr>
          <p:nvPr userDrawn="1"/>
        </p:nvSpPr>
        <p:spPr bwMode="auto">
          <a:xfrm>
            <a:off x="8382000" y="6553200"/>
            <a:ext cx="457200" cy="246063"/>
          </a:xfrm>
          <a:prstGeom prst="rect">
            <a:avLst/>
          </a:prstGeom>
          <a:noFill/>
          <a:ln>
            <a:noFill/>
          </a:ln>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algn="r" eaLnBrk="1" hangingPunct="1">
              <a:defRPr/>
            </a:pPr>
            <a:fld id="{D365DB62-DF9D-4A91-9148-4D6356921D61}" type="slidenum">
              <a:rPr lang="en-US" smtClean="0">
                <a:solidFill>
                  <a:srgbClr val="FCFBF9"/>
                </a:solidFill>
              </a:rPr>
              <a:pPr algn="r" eaLnBrk="1" hangingPunct="1">
                <a:defRPr/>
              </a:pPr>
              <a:t>‹#›</a:t>
            </a:fld>
            <a:endParaRPr lang="en-US" smtClean="0">
              <a:solidFill>
                <a:srgbClr val="FCFBF9"/>
              </a:solidFill>
            </a:endParaRPr>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388057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er Slide">
    <p:spTree>
      <p:nvGrpSpPr>
        <p:cNvPr id="1" name=""/>
        <p:cNvGrpSpPr/>
        <p:nvPr/>
      </p:nvGrpSpPr>
      <p:grpSpPr>
        <a:xfrm>
          <a:off x="0" y="0"/>
          <a:ext cx="0" cy="0"/>
          <a:chOff x="0" y="0"/>
          <a:chExt cx="0" cy="0"/>
        </a:xfrm>
      </p:grpSpPr>
      <p:sp>
        <p:nvSpPr>
          <p:cNvPr id="4" name="TextBox 18"/>
          <p:cNvSpPr txBox="1">
            <a:spLocks noChangeArrowheads="1"/>
          </p:cNvSpPr>
          <p:nvPr userDrawn="1"/>
        </p:nvSpPr>
        <p:spPr bwMode="auto">
          <a:xfrm>
            <a:off x="8382000" y="6553200"/>
            <a:ext cx="457200" cy="246063"/>
          </a:xfrm>
          <a:prstGeom prst="rect">
            <a:avLst/>
          </a:prstGeom>
          <a:noFill/>
          <a:ln>
            <a:noFill/>
          </a:ln>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algn="r" eaLnBrk="1" hangingPunct="1">
              <a:defRPr/>
            </a:pPr>
            <a:fld id="{F33B6C41-C6C4-4AEE-8EB8-F8007FE5CC82}" type="slidenum">
              <a:rPr lang="en-US" smtClean="0">
                <a:solidFill>
                  <a:srgbClr val="FCFBF9"/>
                </a:solidFill>
              </a:rPr>
              <a:pPr algn="r" eaLnBrk="1" hangingPunct="1">
                <a:defRPr/>
              </a:pPr>
              <a:t>‹#›</a:t>
            </a:fld>
            <a:endParaRPr lang="en-US" smtClean="0">
              <a:solidFill>
                <a:srgbClr val="FCFBF9"/>
              </a:solidFill>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782531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5F9C6B-8CFC-46E6-BA63-1B8427B491D7}" type="datetimeFigureOut">
              <a:rPr lang="en-IN" smtClean="0"/>
              <a:t>07-07-2019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Breaker Slide">
    <p:spTree>
      <p:nvGrpSpPr>
        <p:cNvPr id="1" name=""/>
        <p:cNvGrpSpPr/>
        <p:nvPr/>
      </p:nvGrpSpPr>
      <p:grpSpPr>
        <a:xfrm>
          <a:off x="0" y="0"/>
          <a:ext cx="0" cy="0"/>
          <a:chOff x="0" y="0"/>
          <a:chExt cx="0" cy="0"/>
        </a:xfrm>
      </p:grpSpPr>
      <p:sp>
        <p:nvSpPr>
          <p:cNvPr id="6" name="Title 2"/>
          <p:cNvSpPr txBox="1">
            <a:spLocks/>
          </p:cNvSpPr>
          <p:nvPr userDrawn="1"/>
        </p:nvSpPr>
        <p:spPr bwMode="auto">
          <a:xfrm>
            <a:off x="0" y="0"/>
            <a:ext cx="9144000" cy="775854"/>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solidFill>
                  <a:schemeClr val="tx1"/>
                </a:solidFill>
                <a:ea typeface="SimSun" pitchFamily="2" charset="-122"/>
                <a:cs typeface="Verdana" pitchFamily="34" charset="0"/>
              </a:rPr>
              <a:t>Advanced </a:t>
            </a:r>
            <a:r>
              <a:rPr lang="en-US" sz="2400" dirty="0" err="1">
                <a:solidFill>
                  <a:schemeClr val="tx1"/>
                </a:solidFill>
                <a:ea typeface="SimSun" pitchFamily="2" charset="-122"/>
                <a:cs typeface="Verdana" pitchFamily="34" charset="0"/>
              </a:rPr>
              <a:t>MySQL</a:t>
            </a:r>
            <a:r>
              <a:rPr lang="en-US" sz="2400" dirty="0">
                <a:solidFill>
                  <a:schemeClr val="tx1"/>
                </a:solidFill>
                <a:ea typeface="SimSun" pitchFamily="2" charset="-122"/>
                <a:cs typeface="Verdana" pitchFamily="34" charset="0"/>
              </a:rPr>
              <a:t> Query Techniques</a:t>
            </a:r>
            <a:endParaRPr lang="en-US" sz="2400" dirty="0">
              <a:solidFill>
                <a:schemeClr val="tx1"/>
              </a:solidFill>
              <a:ea typeface="Verdana" pitchFamily="34" charset="0"/>
              <a:cs typeface="Verdana" pitchFamily="34" charset="0"/>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2992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5231684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9C6B-8CFC-46E6-BA63-1B8427B491D7}" type="datetimeFigureOut">
              <a:rPr lang="en-IN" smtClean="0"/>
              <a:t>07-07-2019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75708903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7425864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04119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91708761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62380212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6328911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34947457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7638892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899129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7334580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6E5F9C6B-8CFC-46E6-BA63-1B8427B491D7}" type="datetimeFigureOut">
              <a:rPr lang="en-IN" smtClean="0"/>
              <a:t>07-07-2019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19506041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4853777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Breaker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1435488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5F9C6B-8CFC-46E6-BA63-1B8427B491D7}" type="datetimeFigureOut">
              <a:rPr lang="en-IN" smtClean="0"/>
              <a:t>07-07-2019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9C6B-8CFC-46E6-BA63-1B8427B491D7}" type="datetimeFigureOut">
              <a:rPr lang="en-IN" smtClean="0"/>
              <a:t>07-07-2019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9C6B-8CFC-46E6-BA63-1B8427B491D7}" type="datetimeFigureOut">
              <a:rPr lang="en-IN" smtClean="0"/>
              <a:t>07-07-2019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6E5F9C6B-8CFC-46E6-BA63-1B8427B491D7}" type="datetimeFigureOut">
              <a:rPr lang="en-IN" smtClean="0"/>
              <a:t>07-07-2019</a:t>
            </a:fld>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9C6B-8CFC-46E6-BA63-1B8427B491D7}" type="datetimeFigureOut">
              <a:rPr lang="en-IN" smtClean="0"/>
              <a:t>07-07-2019</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7" name="Slide Number Placeholder 6"/>
          <p:cNvSpPr>
            <a:spLocks noGrp="1"/>
          </p:cNvSpPr>
          <p:nvPr>
            <p:ph type="sldNum" sz="quarter" idx="12"/>
          </p:nvPr>
        </p:nvSpPr>
        <p:spPr/>
        <p:txBody>
          <a:bodyPr/>
          <a:lstStyle/>
          <a:p>
            <a:fld id="{32F02C38-B1B4-4FB6-8ADC-55BB6165EAE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6E5F9C6B-8CFC-46E6-BA63-1B8427B491D7}" type="datetimeFigureOut">
              <a:rPr lang="en-IN" smtClean="0"/>
              <a:t>07-07-2019</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2F02C38-B1B4-4FB6-8ADC-55BB6165EAE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2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5.xml"/><Relationship Id="rId1" Type="http://schemas.openxmlformats.org/officeDocument/2006/relationships/tags" Target="../tags/tag17.xml"/><Relationship Id="rId5" Type="http://schemas.openxmlformats.org/officeDocument/2006/relationships/image" Target="../media/image27.png"/><Relationship Id="rId4" Type="http://schemas.openxmlformats.org/officeDocument/2006/relationships/image" Target="../media/image28.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image" Target="../media/image2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7.xml"/><Relationship Id="rId1" Type="http://schemas.openxmlformats.org/officeDocument/2006/relationships/tags" Target="../tags/tag1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9.xml"/><Relationship Id="rId1" Type="http://schemas.openxmlformats.org/officeDocument/2006/relationships/tags" Target="../tags/tag2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1.xml"/><Relationship Id="rId1" Type="http://schemas.openxmlformats.org/officeDocument/2006/relationships/tags" Target="../tags/tag2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2.xml"/><Relationship Id="rId1" Type="http://schemas.openxmlformats.org/officeDocument/2006/relationships/tags" Target="../tags/tag2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4.xml"/><Relationship Id="rId1" Type="http://schemas.openxmlformats.org/officeDocument/2006/relationships/tags" Target="../tags/tag2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5.xml"/><Relationship Id="rId1" Type="http://schemas.openxmlformats.org/officeDocument/2006/relationships/tags" Target="../tags/tag2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6.xml"/><Relationship Id="rId1" Type="http://schemas.openxmlformats.org/officeDocument/2006/relationships/tags" Target="../tags/tag28.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8.xml"/><Relationship Id="rId1" Type="http://schemas.openxmlformats.org/officeDocument/2006/relationships/tags" Target="../tags/tag30.xml"/><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7.xml"/><Relationship Id="rId1" Type="http://schemas.openxmlformats.org/officeDocument/2006/relationships/slideLayout" Target="../slideLayouts/slideLayout3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6.xml"/></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Informix"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www.google.co.in/imgres?imgurl=http://www.legitreviews.com/images/reviews/358/killer_nic.jpg&amp;imgrefurl=http://www.legitreviews.com/article/358/1/&amp;h=477&amp;w=500&amp;sz=105&amp;tbnid=DGnPUszrsXK_oM:&amp;tbnh=124&amp;tbnw=130&amp;prev=/search?q=NIC+picture&amp;tbm=isch&amp;tbo=u&amp;zoom=1&amp;q=NIC+picture&amp;hl=en&amp;usg=__-FhcLZhO47UjG5NHzACmmSzSZfo=&amp;sa=X&amp;ei=GAzzTYa2OY-rrAfqyrn1Bg&amp;ved=0CCQQ9QEwBA" TargetMode="External"/><Relationship Id="rId4" Type="http://schemas.openxmlformats.org/officeDocument/2006/relationships/hyperlink" Target="http://www.google.co.in/imgres?imgurl=http://www.daskeyboard.com/images/products/1.jpg&amp;imgrefurl=http://www.daskeyboard.com/&amp;h=385&amp;w=920&amp;sz=62&amp;tbnid=nzbTNdOIZ-v5YM:&amp;tbnh=62&amp;tbnw=147&amp;prev=/search?q=keyboard+picture&amp;tbm=isch&amp;tbo=u&amp;zoom=1&amp;q=keyboard+picture&amp;hl=en&amp;usg=__kIbnv1-2fXuHw4J92z2eFIyp4W0=&amp;sa=X&amp;ei=_gjzTZerFsryrQekm5jZBg&amp;ved=0CC8Q9QEwAQ"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Database</a:t>
            </a:r>
            <a:endParaRPr lang="en-US" dirty="0"/>
          </a:p>
        </p:txBody>
      </p:sp>
      <p:sp>
        <p:nvSpPr>
          <p:cNvPr id="3" name="Subtitle 2"/>
          <p:cNvSpPr>
            <a:spLocks noGrp="1"/>
          </p:cNvSpPr>
          <p:nvPr>
            <p:ph type="subTitle" idx="1"/>
          </p:nvPr>
        </p:nvSpPr>
        <p:spPr/>
        <p:txBody>
          <a:bodyPr/>
          <a:lstStyle/>
          <a:p>
            <a:r>
              <a:rPr lang="en-US" dirty="0" err="1" smtClean="0"/>
              <a:t>Shwetha.K.R</a:t>
            </a:r>
            <a:endParaRPr lang="en-US" dirty="0"/>
          </a:p>
        </p:txBody>
      </p:sp>
    </p:spTree>
    <p:extLst>
      <p:ext uri="{BB962C8B-B14F-4D97-AF65-F5344CB8AC3E}">
        <p14:creationId xmlns:p14="http://schemas.microsoft.com/office/powerpoint/2010/main" val="889642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7200"/>
            <a:ext cx="7024744" cy="1143000"/>
          </a:xfrm>
        </p:spPr>
        <p:txBody>
          <a:bodyPr/>
          <a:lstStyle/>
          <a:p>
            <a:pPr>
              <a:defRPr/>
            </a:pPr>
            <a:r>
              <a:rPr lang="en-US" dirty="0" smtClean="0"/>
              <a:t>Major Process</a:t>
            </a:r>
            <a:endParaRPr lang="en-US" dirty="0"/>
          </a:p>
        </p:txBody>
      </p:sp>
      <p:sp>
        <p:nvSpPr>
          <p:cNvPr id="5" name="Slide Number Placeholder 4"/>
          <p:cNvSpPr>
            <a:spLocks noGrp="1"/>
          </p:cNvSpPr>
          <p:nvPr>
            <p:ph type="sldNum" sz="quarter" idx="12"/>
          </p:nvPr>
        </p:nvSpPr>
        <p:spPr/>
        <p:txBody>
          <a:bodyPr/>
          <a:lstStyle/>
          <a:p>
            <a:pPr>
              <a:defRPr/>
            </a:pPr>
            <a:fld id="{8DC41ACB-0102-447C-8902-4AC7504526F6}" type="slidenum">
              <a:rPr lang="en-US" smtClean="0"/>
              <a:pPr>
                <a:defRPr/>
              </a:pPr>
              <a:t>10</a:t>
            </a:fld>
            <a:endParaRPr lang="en-US"/>
          </a:p>
        </p:txBody>
      </p:sp>
      <p:sp>
        <p:nvSpPr>
          <p:cNvPr id="22532" name="Content Placeholder 2"/>
          <p:cNvSpPr>
            <a:spLocks noGrp="1"/>
          </p:cNvSpPr>
          <p:nvPr>
            <p:ph idx="4294967295"/>
          </p:nvPr>
        </p:nvSpPr>
        <p:spPr>
          <a:xfrm>
            <a:off x="0" y="1484313"/>
            <a:ext cx="6248400" cy="4321175"/>
          </a:xfrm>
        </p:spPr>
        <p:txBody>
          <a:bodyPr>
            <a:normAutofit/>
          </a:bodyPr>
          <a:lstStyle/>
          <a:p>
            <a:r>
              <a:rPr lang="en-US" dirty="0" smtClean="0"/>
              <a:t>SMON: Mounts opens DB, Collates free space</a:t>
            </a:r>
          </a:p>
          <a:p>
            <a:r>
              <a:rPr lang="en-US" dirty="0" smtClean="0"/>
              <a:t>PMON: Monitor users processes and detects problems</a:t>
            </a:r>
          </a:p>
          <a:p>
            <a:r>
              <a:rPr lang="en-US" dirty="0" err="1" smtClean="0"/>
              <a:t>DBW</a:t>
            </a:r>
            <a:r>
              <a:rPr lang="en-US" sz="2000" dirty="0" err="1" smtClean="0"/>
              <a:t>n</a:t>
            </a:r>
            <a:r>
              <a:rPr lang="en-US" dirty="0" smtClean="0"/>
              <a:t> : Writes memory buffers to disk</a:t>
            </a:r>
          </a:p>
          <a:p>
            <a:r>
              <a:rPr lang="en-US" dirty="0" smtClean="0"/>
              <a:t>LGWR : Writes log buffers to redo log files on disk</a:t>
            </a:r>
          </a:p>
          <a:p>
            <a:r>
              <a:rPr lang="en-US" dirty="0" smtClean="0"/>
              <a:t>CKPT : incrementally instructs </a:t>
            </a:r>
            <a:r>
              <a:rPr lang="en-US" dirty="0" err="1" smtClean="0"/>
              <a:t>DBW</a:t>
            </a:r>
            <a:r>
              <a:rPr lang="en-US" sz="2000" dirty="0" err="1" smtClean="0"/>
              <a:t>n</a:t>
            </a:r>
            <a:r>
              <a:rPr lang="en-US" dirty="0" smtClean="0"/>
              <a:t> to write out dirty buffers to data files</a:t>
            </a:r>
          </a:p>
        </p:txBody>
      </p:sp>
    </p:spTree>
    <p:extLst>
      <p:ext uri="{BB962C8B-B14F-4D97-AF65-F5344CB8AC3E}">
        <p14:creationId xmlns:p14="http://schemas.microsoft.com/office/powerpoint/2010/main" val="29958376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1265238" y="1878013"/>
            <a:ext cx="6613525" cy="4505325"/>
            <a:chOff x="1265667" y="1878227"/>
            <a:chExt cx="6612667" cy="4504552"/>
          </a:xfrm>
        </p:grpSpPr>
        <p:pic>
          <p:nvPicPr>
            <p:cNvPr id="13339" name="Picture 1"/>
            <p:cNvPicPr>
              <a:picLocks noChangeAspect="1" noChangeArrowheads="1"/>
            </p:cNvPicPr>
            <p:nvPr/>
          </p:nvPicPr>
          <p:blipFill>
            <a:blip r:embed="rId3">
              <a:extLst>
                <a:ext uri="{28A0092B-C50C-407E-A947-70E740481C1C}">
                  <a14:useLocalDpi xmlns:a14="http://schemas.microsoft.com/office/drawing/2010/main" val="0"/>
                </a:ext>
              </a:extLst>
            </a:blip>
            <a:srcRect t="4062"/>
            <a:stretch>
              <a:fillRect/>
            </a:stretch>
          </p:blipFill>
          <p:spPr bwMode="auto">
            <a:xfrm>
              <a:off x="1265667" y="1878227"/>
              <a:ext cx="6612667" cy="450455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346618" y="3920988"/>
              <a:ext cx="6401557" cy="585687"/>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Search Engine Applications</a:t>
              </a:r>
            </a:p>
          </p:txBody>
        </p:sp>
      </p:grpSp>
      <p:grpSp>
        <p:nvGrpSpPr>
          <p:cNvPr id="3" name="Group 35"/>
          <p:cNvGrpSpPr>
            <a:grpSpLocks/>
          </p:cNvGrpSpPr>
          <p:nvPr/>
        </p:nvGrpSpPr>
        <p:grpSpPr bwMode="auto">
          <a:xfrm>
            <a:off x="1262063" y="1874838"/>
            <a:ext cx="6610350" cy="4506912"/>
            <a:chOff x="1261872" y="1874520"/>
            <a:chExt cx="6611112" cy="4507992"/>
          </a:xfrm>
        </p:grpSpPr>
        <p:pic>
          <p:nvPicPr>
            <p:cNvPr id="13337" name="Picture 2"/>
            <p:cNvPicPr preferRelativeResize="0">
              <a:picLocks noChangeArrowheads="1"/>
            </p:cNvPicPr>
            <p:nvPr/>
          </p:nvPicPr>
          <p:blipFill>
            <a:blip r:embed="rId4">
              <a:extLst>
                <a:ext uri="{28A0092B-C50C-407E-A947-70E740481C1C}">
                  <a14:useLocalDpi xmlns:a14="http://schemas.microsoft.com/office/drawing/2010/main" val="0"/>
                </a:ext>
              </a:extLst>
            </a:blip>
            <a:srcRect t="6836" b="3259"/>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315853" y="3995928"/>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E-Mail Application</a:t>
              </a:r>
            </a:p>
          </p:txBody>
        </p:sp>
      </p:grpSp>
      <p:grpSp>
        <p:nvGrpSpPr>
          <p:cNvPr id="4" name="Group 33"/>
          <p:cNvGrpSpPr>
            <a:grpSpLocks/>
          </p:cNvGrpSpPr>
          <p:nvPr/>
        </p:nvGrpSpPr>
        <p:grpSpPr bwMode="auto">
          <a:xfrm>
            <a:off x="1262063" y="1874838"/>
            <a:ext cx="6610350" cy="4506912"/>
            <a:chOff x="1261872" y="1874520"/>
            <a:chExt cx="6611112" cy="4507992"/>
          </a:xfrm>
        </p:grpSpPr>
        <p:pic>
          <p:nvPicPr>
            <p:cNvPr id="13335" name="Picture 3"/>
            <p:cNvPicPr preferRelativeResize="0">
              <a:picLocks noChangeArrowheads="1"/>
            </p:cNvPicPr>
            <p:nvPr/>
          </p:nvPicPr>
          <p:blipFill>
            <a:blip r:embed="rId5">
              <a:extLst>
                <a:ext uri="{28A0092B-C50C-407E-A947-70E740481C1C}">
                  <a14:useLocalDpi xmlns:a14="http://schemas.microsoft.com/office/drawing/2010/main" val="0"/>
                </a:ext>
              </a:extLst>
            </a:blip>
            <a:srcRect t="1999" b="3169"/>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328555" y="3698994"/>
              <a:ext cx="6399950" cy="1076583"/>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Social Networking Application</a:t>
              </a:r>
            </a:p>
          </p:txBody>
        </p:sp>
      </p:grpSp>
      <p:grpSp>
        <p:nvGrpSpPr>
          <p:cNvPr id="5" name="Group 31"/>
          <p:cNvGrpSpPr>
            <a:grpSpLocks/>
          </p:cNvGrpSpPr>
          <p:nvPr/>
        </p:nvGrpSpPr>
        <p:grpSpPr bwMode="auto">
          <a:xfrm>
            <a:off x="1262063" y="1874838"/>
            <a:ext cx="6610350" cy="4506912"/>
            <a:chOff x="1261872" y="1874520"/>
            <a:chExt cx="6611112" cy="4507992"/>
          </a:xfrm>
        </p:grpSpPr>
        <p:pic>
          <p:nvPicPr>
            <p:cNvPr id="13333" name="Picture 4"/>
            <p:cNvPicPr preferRelativeResize="0">
              <a:picLocks noChangeArrowheads="1"/>
            </p:cNvPicPr>
            <p:nvPr/>
          </p:nvPicPr>
          <p:blipFill>
            <a:blip r:embed="rId6">
              <a:extLst>
                <a:ext uri="{28A0092B-C50C-407E-A947-70E740481C1C}">
                  <a14:useLocalDpi xmlns:a14="http://schemas.microsoft.com/office/drawing/2010/main" val="0"/>
                </a:ext>
              </a:extLst>
            </a:blip>
            <a:srcRect t="6206" b="3410"/>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322204" y="4057855"/>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Micro-Blogging Application</a:t>
              </a:r>
            </a:p>
          </p:txBody>
        </p:sp>
      </p:grpSp>
      <p:grpSp>
        <p:nvGrpSpPr>
          <p:cNvPr id="6" name="Group 29"/>
          <p:cNvGrpSpPr>
            <a:grpSpLocks/>
          </p:cNvGrpSpPr>
          <p:nvPr/>
        </p:nvGrpSpPr>
        <p:grpSpPr bwMode="auto">
          <a:xfrm>
            <a:off x="1262063" y="1874838"/>
            <a:ext cx="6610350" cy="4506912"/>
            <a:chOff x="1261872" y="1874520"/>
            <a:chExt cx="6611112" cy="4507992"/>
          </a:xfrm>
        </p:grpSpPr>
        <p:pic>
          <p:nvPicPr>
            <p:cNvPr id="13331" name="Picture 1"/>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22204" y="3722813"/>
              <a:ext cx="6401538" cy="1078170"/>
            </a:xfrm>
            <a:prstGeom prst="rect">
              <a:avLst/>
            </a:prstGeom>
            <a:solidFill>
              <a:schemeClr val="accent1">
                <a:lumMod val="20000"/>
                <a:lumOff val="80000"/>
                <a:alpha val="73000"/>
              </a:schemeClr>
            </a:solidFill>
          </p:spPr>
          <p:txBody>
            <a:bodyPr>
              <a:spAutoFit/>
            </a:bodyPr>
            <a:lstStyle/>
            <a:p>
              <a:pPr>
                <a:defRPr/>
              </a:pPr>
              <a:r>
                <a:rPr lang="en-US" sz="3200" dirty="0">
                  <a:solidFill>
                    <a:srgbClr val="0000FF"/>
                  </a:solidFill>
                </a:rPr>
                <a:t>Online Purchase Application</a:t>
              </a:r>
            </a:p>
          </p:txBody>
        </p:sp>
      </p:grpSp>
      <p:grpSp>
        <p:nvGrpSpPr>
          <p:cNvPr id="7" name="Group 27"/>
          <p:cNvGrpSpPr>
            <a:grpSpLocks/>
          </p:cNvGrpSpPr>
          <p:nvPr/>
        </p:nvGrpSpPr>
        <p:grpSpPr bwMode="auto">
          <a:xfrm>
            <a:off x="1262063" y="1874838"/>
            <a:ext cx="6610350" cy="4506912"/>
            <a:chOff x="1261872" y="1874520"/>
            <a:chExt cx="6611112" cy="4507992"/>
          </a:xfrm>
        </p:grpSpPr>
        <p:pic>
          <p:nvPicPr>
            <p:cNvPr id="13329" name="Picture 2"/>
            <p:cNvPicPr preferRelativeResize="0">
              <a:picLocks noChangeArrowheads="1"/>
            </p:cNvPicPr>
            <p:nvPr/>
          </p:nvPicPr>
          <p:blipFill>
            <a:blip r:embed="rId8">
              <a:extLst>
                <a:ext uri="{28A0092B-C50C-407E-A947-70E740481C1C}">
                  <a14:useLocalDpi xmlns:a14="http://schemas.microsoft.com/office/drawing/2010/main" val="0"/>
                </a:ext>
              </a:extLst>
            </a:blip>
            <a:srcRect t="1900" b="5270"/>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312678" y="3908594"/>
              <a:ext cx="6401538" cy="1078171"/>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Passenger Reservation Application</a:t>
              </a:r>
            </a:p>
          </p:txBody>
        </p:sp>
      </p:grpSp>
      <p:grpSp>
        <p:nvGrpSpPr>
          <p:cNvPr id="8" name="Group 25"/>
          <p:cNvGrpSpPr>
            <a:grpSpLocks/>
          </p:cNvGrpSpPr>
          <p:nvPr/>
        </p:nvGrpSpPr>
        <p:grpSpPr bwMode="auto">
          <a:xfrm>
            <a:off x="1262063" y="1874838"/>
            <a:ext cx="6610350" cy="4506912"/>
            <a:chOff x="1261872" y="1874520"/>
            <a:chExt cx="6611112" cy="4507992"/>
          </a:xfrm>
        </p:grpSpPr>
        <p:pic>
          <p:nvPicPr>
            <p:cNvPr id="13327" name="Picture 2"/>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1872" y="1874520"/>
              <a:ext cx="6611112" cy="4507992"/>
            </a:xfrm>
            <a:prstGeom prst="rect">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358720" y="3934000"/>
              <a:ext cx="6401538" cy="584340"/>
            </a:xfrm>
            <a:prstGeom prst="rect">
              <a:avLst/>
            </a:prstGeom>
            <a:solidFill>
              <a:schemeClr val="accent1">
                <a:lumMod val="20000"/>
                <a:lumOff val="80000"/>
                <a:alpha val="47000"/>
              </a:schemeClr>
            </a:solidFill>
            <a:ln>
              <a:solidFill>
                <a:srgbClr val="0000FF"/>
              </a:solidFill>
            </a:ln>
          </p:spPr>
          <p:txBody>
            <a:bodyPr>
              <a:spAutoFit/>
            </a:bodyPr>
            <a:lstStyle/>
            <a:p>
              <a:pPr>
                <a:defRPr/>
              </a:pPr>
              <a:r>
                <a:rPr lang="en-US" sz="3200" dirty="0">
                  <a:solidFill>
                    <a:srgbClr val="0000FF"/>
                  </a:solidFill>
                </a:rPr>
                <a:t>Banking Application</a:t>
              </a:r>
            </a:p>
          </p:txBody>
        </p:sp>
      </p:grpSp>
      <p:grpSp>
        <p:nvGrpSpPr>
          <p:cNvPr id="9" name="Group 23"/>
          <p:cNvGrpSpPr>
            <a:grpSpLocks/>
          </p:cNvGrpSpPr>
          <p:nvPr/>
        </p:nvGrpSpPr>
        <p:grpSpPr bwMode="auto">
          <a:xfrm>
            <a:off x="1262063" y="1874838"/>
            <a:ext cx="6610350" cy="4506912"/>
            <a:chOff x="1261872" y="1874520"/>
            <a:chExt cx="6611112" cy="4507992"/>
          </a:xfrm>
        </p:grpSpPr>
        <p:pic>
          <p:nvPicPr>
            <p:cNvPr id="13325" name="Picture 2"/>
            <p:cNvPicPr preferRelativeResize="0">
              <a:picLocks noChangeArrowheads="1"/>
            </p:cNvPicPr>
            <p:nvPr/>
          </p:nvPicPr>
          <p:blipFill>
            <a:blip r:embed="rId10">
              <a:extLst>
                <a:ext uri="{28A0092B-C50C-407E-A947-70E740481C1C}">
                  <a14:useLocalDpi xmlns:a14="http://schemas.microsoft.com/office/drawing/2010/main" val="0"/>
                </a:ext>
              </a:extLst>
            </a:blip>
            <a:srcRect t="3844"/>
            <a:stretch>
              <a:fillRect/>
            </a:stretch>
          </p:blipFill>
          <p:spPr bwMode="auto">
            <a:xfrm>
              <a:off x="1261872" y="1874520"/>
              <a:ext cx="6611112" cy="450799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322204" y="4040389"/>
              <a:ext cx="6401538" cy="584340"/>
            </a:xfrm>
            <a:prstGeom prst="rect">
              <a:avLst/>
            </a:prstGeom>
            <a:solidFill>
              <a:schemeClr val="accent1">
                <a:lumMod val="20000"/>
                <a:lumOff val="80000"/>
                <a:alpha val="47000"/>
              </a:schemeClr>
            </a:solidFill>
          </p:spPr>
          <p:txBody>
            <a:bodyPr>
              <a:spAutoFit/>
            </a:bodyPr>
            <a:lstStyle/>
            <a:p>
              <a:pPr>
                <a:defRPr/>
              </a:pPr>
              <a:r>
                <a:rPr lang="en-US" sz="3200" dirty="0">
                  <a:solidFill>
                    <a:srgbClr val="0000FF"/>
                  </a:solidFill>
                </a:rPr>
                <a:t>Retail Market Application</a:t>
              </a:r>
            </a:p>
          </p:txBody>
        </p:sp>
      </p:grpSp>
      <p:sp>
        <p:nvSpPr>
          <p:cNvPr id="1332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Uses of RDBMS</a:t>
            </a:r>
          </a:p>
        </p:txBody>
      </p:sp>
      <p:sp>
        <p:nvSpPr>
          <p:cNvPr id="20" name="Rectangle 10"/>
          <p:cNvSpPr>
            <a:spLocks noChangeArrowheads="1"/>
          </p:cNvSpPr>
          <p:nvPr/>
        </p:nvSpPr>
        <p:spPr bwMode="gray">
          <a:xfrm>
            <a:off x="596900" y="1308100"/>
            <a:ext cx="7950200" cy="4794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noProof="1">
                <a:cs typeface="Courier New" pitchFamily="49" charset="0"/>
              </a:rPr>
              <a:t>Name any data-driven system and RDBMS is there…</a:t>
            </a:r>
          </a:p>
        </p:txBody>
      </p:sp>
    </p:spTree>
    <p:extLst>
      <p:ext uri="{BB962C8B-B14F-4D97-AF65-F5344CB8AC3E}">
        <p14:creationId xmlns:p14="http://schemas.microsoft.com/office/powerpoint/2010/main" val="2929307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par>
                                <p:cTn id="20" presetID="2" presetClass="exit" presetSubtype="2" fill="hold" nodeType="withEffect">
                                  <p:stCondLst>
                                    <p:cond delay="0"/>
                                  </p:stCondLst>
                                  <p:childTnLst>
                                    <p:anim calcmode="lin" valueType="num">
                                      <p:cBhvr additive="base">
                                        <p:cTn id="21" dur="500"/>
                                        <p:tgtEl>
                                          <p:spTgt spid="2"/>
                                        </p:tgtEl>
                                        <p:attrNameLst>
                                          <p:attrName>ppt_x</p:attrName>
                                        </p:attrNameLst>
                                      </p:cBhvr>
                                      <p:tavLst>
                                        <p:tav tm="0">
                                          <p:val>
                                            <p:strVal val="ppt_x"/>
                                          </p:val>
                                        </p:tav>
                                        <p:tav tm="100000">
                                          <p:val>
                                            <p:strVal val="1+ppt_w/2"/>
                                          </p:val>
                                        </p:tav>
                                      </p:tavLst>
                                    </p:anim>
                                    <p:anim calcmode="lin" valueType="num">
                                      <p:cBhvr additive="base">
                                        <p:cTn id="22" dur="500"/>
                                        <p:tgtEl>
                                          <p:spTgt spid="2"/>
                                        </p:tgtEl>
                                        <p:attrNameLst>
                                          <p:attrName>ppt_y</p:attrName>
                                        </p:attrNameLst>
                                      </p:cBhvr>
                                      <p:tavLst>
                                        <p:tav tm="0">
                                          <p:val>
                                            <p:strVal val="ppt_y"/>
                                          </p:val>
                                        </p:tav>
                                        <p:tav tm="100000">
                                          <p:val>
                                            <p:strVal val="ppt_y"/>
                                          </p:val>
                                        </p:tav>
                                      </p:tavLst>
                                    </p:anim>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par>
                                <p:cTn id="30" presetID="2" presetClass="exit" presetSubtype="2" fill="hold" nodeType="withEffect">
                                  <p:stCondLst>
                                    <p:cond delay="0"/>
                                  </p:stCondLst>
                                  <p:childTnLst>
                                    <p:anim calcmode="lin" valueType="num">
                                      <p:cBhvr additive="base">
                                        <p:cTn id="31" dur="500"/>
                                        <p:tgtEl>
                                          <p:spTgt spid="3"/>
                                        </p:tgtEl>
                                        <p:attrNameLst>
                                          <p:attrName>ppt_x</p:attrName>
                                        </p:attrNameLst>
                                      </p:cBhvr>
                                      <p:tavLst>
                                        <p:tav tm="0">
                                          <p:val>
                                            <p:strVal val="ppt_x"/>
                                          </p:val>
                                        </p:tav>
                                        <p:tav tm="100000">
                                          <p:val>
                                            <p:strVal val="1+ppt_w/2"/>
                                          </p:val>
                                        </p:tav>
                                      </p:tavLst>
                                    </p:anim>
                                    <p:anim calcmode="lin" valueType="num">
                                      <p:cBhvr additive="base">
                                        <p:cTn id="32" dur="500"/>
                                        <p:tgtEl>
                                          <p:spTgt spid="3"/>
                                        </p:tgtEl>
                                        <p:attrNameLst>
                                          <p:attrName>ppt_y</p:attrName>
                                        </p:attrNameLst>
                                      </p:cBhvr>
                                      <p:tavLst>
                                        <p:tav tm="0">
                                          <p:val>
                                            <p:strVal val="ppt_y"/>
                                          </p:val>
                                        </p:tav>
                                        <p:tav tm="100000">
                                          <p:val>
                                            <p:strVal val="ppt_y"/>
                                          </p:val>
                                        </p:tav>
                                      </p:tavLst>
                                    </p:anim>
                                    <p:set>
                                      <p:cBhvr>
                                        <p:cTn id="33" dur="1" fill="hold">
                                          <p:stCondLst>
                                            <p:cond delay="499"/>
                                          </p:stCondLst>
                                        </p:cTn>
                                        <p:tgtEl>
                                          <p:spTgt spid="3"/>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xit" presetSubtype="2" fill="hold" nodeType="withEffect">
                                  <p:stCondLst>
                                    <p:cond delay="0"/>
                                  </p:stCondLst>
                                  <p:childTnLst>
                                    <p:anim calcmode="lin" valueType="num">
                                      <p:cBhvr additive="base">
                                        <p:cTn id="41" dur="500"/>
                                        <p:tgtEl>
                                          <p:spTgt spid="4"/>
                                        </p:tgtEl>
                                        <p:attrNameLst>
                                          <p:attrName>ppt_x</p:attrName>
                                        </p:attrNameLst>
                                      </p:cBhvr>
                                      <p:tavLst>
                                        <p:tav tm="0">
                                          <p:val>
                                            <p:strVal val="ppt_x"/>
                                          </p:val>
                                        </p:tav>
                                        <p:tav tm="100000">
                                          <p:val>
                                            <p:strVal val="1+ppt_w/2"/>
                                          </p:val>
                                        </p:tav>
                                      </p:tavLst>
                                    </p:anim>
                                    <p:anim calcmode="lin" valueType="num">
                                      <p:cBhvr additive="base">
                                        <p:cTn id="42" dur="500"/>
                                        <p:tgtEl>
                                          <p:spTgt spid="4"/>
                                        </p:tgtEl>
                                        <p:attrNameLst>
                                          <p:attrName>ppt_y</p:attrName>
                                        </p:attrNameLst>
                                      </p:cBhvr>
                                      <p:tavLst>
                                        <p:tav tm="0">
                                          <p:val>
                                            <p:strVal val="ppt_y"/>
                                          </p:val>
                                        </p:tav>
                                        <p:tav tm="100000">
                                          <p:val>
                                            <p:strVal val="ppt_y"/>
                                          </p:val>
                                        </p:tav>
                                      </p:tavLst>
                                    </p:anim>
                                    <p:set>
                                      <p:cBhvr>
                                        <p:cTn id="43" dur="1" fill="hold">
                                          <p:stCondLst>
                                            <p:cond delay="499"/>
                                          </p:stCondLst>
                                        </p:cTn>
                                        <p:tgtEl>
                                          <p:spTgt spid="4"/>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2" presetClass="exit" presetSubtype="2" fill="hold" nodeType="withEffect">
                                  <p:stCondLst>
                                    <p:cond delay="0"/>
                                  </p:stCondLst>
                                  <p:childTnLst>
                                    <p:anim calcmode="lin" valueType="num">
                                      <p:cBhvr additive="base">
                                        <p:cTn id="51" dur="500"/>
                                        <p:tgtEl>
                                          <p:spTgt spid="5"/>
                                        </p:tgtEl>
                                        <p:attrNameLst>
                                          <p:attrName>ppt_x</p:attrName>
                                        </p:attrNameLst>
                                      </p:cBhvr>
                                      <p:tavLst>
                                        <p:tav tm="0">
                                          <p:val>
                                            <p:strVal val="ppt_x"/>
                                          </p:val>
                                        </p:tav>
                                        <p:tav tm="100000">
                                          <p:val>
                                            <p:strVal val="1+ppt_w/2"/>
                                          </p:val>
                                        </p:tav>
                                      </p:tavLst>
                                    </p:anim>
                                    <p:anim calcmode="lin" valueType="num">
                                      <p:cBhvr additive="base">
                                        <p:cTn id="52" dur="500"/>
                                        <p:tgtEl>
                                          <p:spTgt spid="5"/>
                                        </p:tgtEl>
                                        <p:attrNameLst>
                                          <p:attrName>ppt_y</p:attrName>
                                        </p:attrNameLst>
                                      </p:cBhvr>
                                      <p:tavLst>
                                        <p:tav tm="0">
                                          <p:val>
                                            <p:strVal val="ppt_y"/>
                                          </p:val>
                                        </p:tav>
                                        <p:tav tm="100000">
                                          <p:val>
                                            <p:strVal val="ppt_y"/>
                                          </p:val>
                                        </p:tav>
                                      </p:tavLst>
                                    </p:anim>
                                    <p:set>
                                      <p:cBhvr>
                                        <p:cTn id="53" dur="1" fill="hold">
                                          <p:stCondLst>
                                            <p:cond delay="499"/>
                                          </p:stCondLst>
                                        </p:cTn>
                                        <p:tgtEl>
                                          <p:spTgt spid="5"/>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0-#ppt_w/2"/>
                                          </p:val>
                                        </p:tav>
                                        <p:tav tm="100000">
                                          <p:val>
                                            <p:strVal val="#ppt_x"/>
                                          </p:val>
                                        </p:tav>
                                      </p:tavLst>
                                    </p:anim>
                                    <p:anim calcmode="lin" valueType="num">
                                      <p:cBhvr additive="base">
                                        <p:cTn id="59" dur="500" fill="hold"/>
                                        <p:tgtEl>
                                          <p:spTgt spid="7"/>
                                        </p:tgtEl>
                                        <p:attrNameLst>
                                          <p:attrName>ppt_y</p:attrName>
                                        </p:attrNameLst>
                                      </p:cBhvr>
                                      <p:tavLst>
                                        <p:tav tm="0">
                                          <p:val>
                                            <p:strVal val="#ppt_y"/>
                                          </p:val>
                                        </p:tav>
                                        <p:tav tm="100000">
                                          <p:val>
                                            <p:strVal val="#ppt_y"/>
                                          </p:val>
                                        </p:tav>
                                      </p:tavLst>
                                    </p:anim>
                                  </p:childTnLst>
                                </p:cTn>
                              </p:par>
                              <p:par>
                                <p:cTn id="60" presetID="2" presetClass="exit" presetSubtype="2" fill="hold" nodeType="withEffect">
                                  <p:stCondLst>
                                    <p:cond delay="0"/>
                                  </p:stCondLst>
                                  <p:childTnLst>
                                    <p:anim calcmode="lin" valueType="num">
                                      <p:cBhvr additive="base">
                                        <p:cTn id="61" dur="500"/>
                                        <p:tgtEl>
                                          <p:spTgt spid="6"/>
                                        </p:tgtEl>
                                        <p:attrNameLst>
                                          <p:attrName>ppt_x</p:attrName>
                                        </p:attrNameLst>
                                      </p:cBhvr>
                                      <p:tavLst>
                                        <p:tav tm="0">
                                          <p:val>
                                            <p:strVal val="ppt_x"/>
                                          </p:val>
                                        </p:tav>
                                        <p:tav tm="100000">
                                          <p:val>
                                            <p:strVal val="1+ppt_w/2"/>
                                          </p:val>
                                        </p:tav>
                                      </p:tavLst>
                                    </p:anim>
                                    <p:anim calcmode="lin" valueType="num">
                                      <p:cBhvr additive="base">
                                        <p:cTn id="62" dur="500"/>
                                        <p:tgtEl>
                                          <p:spTgt spid="6"/>
                                        </p:tgtEl>
                                        <p:attrNameLst>
                                          <p:attrName>ppt_y</p:attrName>
                                        </p:attrNameLst>
                                      </p:cBhvr>
                                      <p:tavLst>
                                        <p:tav tm="0">
                                          <p:val>
                                            <p:strVal val="ppt_y"/>
                                          </p:val>
                                        </p:tav>
                                        <p:tav tm="100000">
                                          <p:val>
                                            <p:strVal val="ppt_y"/>
                                          </p:val>
                                        </p:tav>
                                      </p:tavLst>
                                    </p:anim>
                                    <p:set>
                                      <p:cBhvr>
                                        <p:cTn id="63" dur="1" fill="hold">
                                          <p:stCondLst>
                                            <p:cond delay="499"/>
                                          </p:stCondLst>
                                        </p:cTn>
                                        <p:tgtEl>
                                          <p:spTgt spid="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additive="base">
                                        <p:cTn id="68" dur="500" fill="hold"/>
                                        <p:tgtEl>
                                          <p:spTgt spid="8"/>
                                        </p:tgtEl>
                                        <p:attrNameLst>
                                          <p:attrName>ppt_x</p:attrName>
                                        </p:attrNameLst>
                                      </p:cBhvr>
                                      <p:tavLst>
                                        <p:tav tm="0">
                                          <p:val>
                                            <p:strVal val="0-#ppt_w/2"/>
                                          </p:val>
                                        </p:tav>
                                        <p:tav tm="100000">
                                          <p:val>
                                            <p:strVal val="#ppt_x"/>
                                          </p:val>
                                        </p:tav>
                                      </p:tavLst>
                                    </p:anim>
                                    <p:anim calcmode="lin" valueType="num">
                                      <p:cBhvr additive="base">
                                        <p:cTn id="69" dur="500" fill="hold"/>
                                        <p:tgtEl>
                                          <p:spTgt spid="8"/>
                                        </p:tgtEl>
                                        <p:attrNameLst>
                                          <p:attrName>ppt_y</p:attrName>
                                        </p:attrNameLst>
                                      </p:cBhvr>
                                      <p:tavLst>
                                        <p:tav tm="0">
                                          <p:val>
                                            <p:strVal val="#ppt_y"/>
                                          </p:val>
                                        </p:tav>
                                        <p:tav tm="100000">
                                          <p:val>
                                            <p:strVal val="#ppt_y"/>
                                          </p:val>
                                        </p:tav>
                                      </p:tavLst>
                                    </p:anim>
                                  </p:childTnLst>
                                </p:cTn>
                              </p:par>
                              <p:par>
                                <p:cTn id="70" presetID="2" presetClass="exit" presetSubtype="2" fill="hold" nodeType="withEffect">
                                  <p:stCondLst>
                                    <p:cond delay="0"/>
                                  </p:stCondLst>
                                  <p:childTnLst>
                                    <p:anim calcmode="lin" valueType="num">
                                      <p:cBhvr additive="base">
                                        <p:cTn id="71" dur="500"/>
                                        <p:tgtEl>
                                          <p:spTgt spid="7"/>
                                        </p:tgtEl>
                                        <p:attrNameLst>
                                          <p:attrName>ppt_x</p:attrName>
                                        </p:attrNameLst>
                                      </p:cBhvr>
                                      <p:tavLst>
                                        <p:tav tm="0">
                                          <p:val>
                                            <p:strVal val="ppt_x"/>
                                          </p:val>
                                        </p:tav>
                                        <p:tav tm="100000">
                                          <p:val>
                                            <p:strVal val="1+ppt_w/2"/>
                                          </p:val>
                                        </p:tav>
                                      </p:tavLst>
                                    </p:anim>
                                    <p:anim calcmode="lin" valueType="num">
                                      <p:cBhvr additive="base">
                                        <p:cTn id="72" dur="500"/>
                                        <p:tgtEl>
                                          <p:spTgt spid="7"/>
                                        </p:tgtEl>
                                        <p:attrNameLst>
                                          <p:attrName>ppt_y</p:attrName>
                                        </p:attrNameLst>
                                      </p:cBhvr>
                                      <p:tavLst>
                                        <p:tav tm="0">
                                          <p:val>
                                            <p:strVal val="ppt_y"/>
                                          </p:val>
                                        </p:tav>
                                        <p:tav tm="100000">
                                          <p:val>
                                            <p:strVal val="ppt_y"/>
                                          </p:val>
                                        </p:tav>
                                      </p:tavLst>
                                    </p:anim>
                                    <p:set>
                                      <p:cBhvr>
                                        <p:cTn id="73" dur="1" fill="hold">
                                          <p:stCondLst>
                                            <p:cond delay="499"/>
                                          </p:stCondLst>
                                        </p:cTn>
                                        <p:tgtEl>
                                          <p:spTgt spid="7"/>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0-#ppt_w/2"/>
                                          </p:val>
                                        </p:tav>
                                        <p:tav tm="100000">
                                          <p:val>
                                            <p:strVal val="#ppt_x"/>
                                          </p:val>
                                        </p:tav>
                                      </p:tavLst>
                                    </p:anim>
                                    <p:anim calcmode="lin" valueType="num">
                                      <p:cBhvr additive="base">
                                        <p:cTn id="79" dur="500" fill="hold"/>
                                        <p:tgtEl>
                                          <p:spTgt spid="9"/>
                                        </p:tgtEl>
                                        <p:attrNameLst>
                                          <p:attrName>ppt_y</p:attrName>
                                        </p:attrNameLst>
                                      </p:cBhvr>
                                      <p:tavLst>
                                        <p:tav tm="0">
                                          <p:val>
                                            <p:strVal val="#ppt_y"/>
                                          </p:val>
                                        </p:tav>
                                        <p:tav tm="100000">
                                          <p:val>
                                            <p:strVal val="#ppt_y"/>
                                          </p:val>
                                        </p:tav>
                                      </p:tavLst>
                                    </p:anim>
                                  </p:childTnLst>
                                </p:cTn>
                              </p:par>
                              <p:par>
                                <p:cTn id="80" presetID="2" presetClass="exit" presetSubtype="2" fill="hold" nodeType="withEffect">
                                  <p:stCondLst>
                                    <p:cond delay="0"/>
                                  </p:stCondLst>
                                  <p:childTnLst>
                                    <p:anim calcmode="lin" valueType="num">
                                      <p:cBhvr additive="base">
                                        <p:cTn id="81" dur="500"/>
                                        <p:tgtEl>
                                          <p:spTgt spid="8"/>
                                        </p:tgtEl>
                                        <p:attrNameLst>
                                          <p:attrName>ppt_x</p:attrName>
                                        </p:attrNameLst>
                                      </p:cBhvr>
                                      <p:tavLst>
                                        <p:tav tm="0">
                                          <p:val>
                                            <p:strVal val="ppt_x"/>
                                          </p:val>
                                        </p:tav>
                                        <p:tav tm="100000">
                                          <p:val>
                                            <p:strVal val="1+ppt_w/2"/>
                                          </p:val>
                                        </p:tav>
                                      </p:tavLst>
                                    </p:anim>
                                    <p:anim calcmode="lin" valueType="num">
                                      <p:cBhvr additive="base">
                                        <p:cTn id="82" dur="500"/>
                                        <p:tgtEl>
                                          <p:spTgt spid="8"/>
                                        </p:tgtEl>
                                        <p:attrNameLst>
                                          <p:attrName>ppt_y</p:attrName>
                                        </p:attrNameLst>
                                      </p:cBhvr>
                                      <p:tavLst>
                                        <p:tav tm="0">
                                          <p:val>
                                            <p:strVal val="ppt_y"/>
                                          </p:val>
                                        </p:tav>
                                        <p:tav tm="100000">
                                          <p:val>
                                            <p:strVal val="ppt_y"/>
                                          </p:val>
                                        </p:tav>
                                      </p:tavLst>
                                    </p:anim>
                                    <p:set>
                                      <p:cBhvr>
                                        <p:cTn id="8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u="sng" dirty="0">
                <a:solidFill>
                  <a:schemeClr val="tx1">
                    <a:lumMod val="75000"/>
                    <a:lumOff val="25000"/>
                  </a:schemeClr>
                </a:solidFill>
              </a:rPr>
              <a:t>Data</a:t>
            </a:r>
            <a:r>
              <a:rPr lang="en-US" sz="2000" dirty="0">
                <a:solidFill>
                  <a:schemeClr val="tx1">
                    <a:lumMod val="75000"/>
                    <a:lumOff val="25000"/>
                  </a:schemeClr>
                </a:solidFill>
              </a:rPr>
              <a:t> – Information - Knowledge</a:t>
            </a:r>
          </a:p>
        </p:txBody>
      </p:sp>
      <p:grpSp>
        <p:nvGrpSpPr>
          <p:cNvPr id="2" name="Group 16"/>
          <p:cNvGrpSpPr>
            <a:grpSpLocks/>
          </p:cNvGrpSpPr>
          <p:nvPr/>
        </p:nvGrpSpPr>
        <p:grpSpPr bwMode="auto">
          <a:xfrm>
            <a:off x="468313" y="1412875"/>
            <a:ext cx="8208962" cy="2549525"/>
            <a:chOff x="465173" y="935271"/>
            <a:chExt cx="8207303" cy="2458075"/>
          </a:xfrm>
        </p:grpSpPr>
        <p:sp>
          <p:nvSpPr>
            <p:cNvPr id="14368" name="Rectangle 10"/>
            <p:cNvSpPr>
              <a:spLocks noChangeArrowheads="1"/>
            </p:cNvSpPr>
            <p:nvPr/>
          </p:nvSpPr>
          <p:spPr bwMode="gray">
            <a:xfrm>
              <a:off x="465173" y="1213842"/>
              <a:ext cx="8207303" cy="217950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gn="just">
                <a:lnSpc>
                  <a:spcPts val="3000"/>
                </a:lnSpc>
                <a:buClr>
                  <a:srgbClr val="292929"/>
                </a:buClr>
                <a:buFont typeface="Arial" charset="0"/>
                <a:buChar char="•"/>
              </a:pPr>
              <a:r>
                <a:rPr lang="en-IN" sz="2000" b="0" noProof="1"/>
                <a:t>Refers to either qualitative or quantitative attributes of a variable or set of variables (entity), which by themselves do not carry any meaning. </a:t>
              </a:r>
            </a:p>
            <a:p>
              <a:pPr marL="228600" indent="-228600" algn="l">
                <a:lnSpc>
                  <a:spcPts val="3000"/>
                </a:lnSpc>
                <a:buClr>
                  <a:srgbClr val="292929"/>
                </a:buClr>
              </a:pPr>
              <a:endParaRPr lang="en-IN" sz="2000" b="0" noProof="1"/>
            </a:p>
            <a:p>
              <a:pPr marL="228600" indent="-228600" algn="l">
                <a:lnSpc>
                  <a:spcPts val="3000"/>
                </a:lnSpc>
                <a:buClr>
                  <a:srgbClr val="292929"/>
                </a:buClr>
                <a:buFont typeface="Arial" charset="0"/>
                <a:buChar char="•"/>
              </a:pPr>
              <a:r>
                <a:rPr lang="en-IN" sz="2000" b="0" noProof="1"/>
                <a:t>Must be interpreted to generate information. </a:t>
              </a:r>
            </a:p>
          </p:txBody>
        </p:sp>
        <p:sp>
          <p:nvSpPr>
            <p:cNvPr id="34" name="Rectangle 7"/>
            <p:cNvSpPr>
              <a:spLocks noChangeArrowheads="1"/>
            </p:cNvSpPr>
            <p:nvPr/>
          </p:nvSpPr>
          <p:spPr bwMode="gray">
            <a:xfrm>
              <a:off x="469934" y="935271"/>
              <a:ext cx="2377594" cy="44080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Data</a:t>
              </a:r>
            </a:p>
          </p:txBody>
        </p:sp>
      </p:grpSp>
      <p:graphicFrame>
        <p:nvGraphicFramePr>
          <p:cNvPr id="48" name="Table 47"/>
          <p:cNvGraphicFramePr>
            <a:graphicFrameLocks noGrp="1"/>
          </p:cNvGraphicFramePr>
          <p:nvPr/>
        </p:nvGraphicFramePr>
        <p:xfrm>
          <a:off x="1543050" y="5092700"/>
          <a:ext cx="6096000" cy="1112838"/>
        </p:xfrm>
        <a:graphic>
          <a:graphicData uri="http://schemas.openxmlformats.org/drawingml/2006/table">
            <a:tbl>
              <a:tblPr firstRow="1" bandRow="1">
                <a:tableStyleId>{5C22544A-7EE6-4342-B048-85BDC9FD1C3A}</a:tableStyleId>
              </a:tblPr>
              <a:tblGrid>
                <a:gridCol w="2032000"/>
                <a:gridCol w="2032000"/>
                <a:gridCol w="2032000"/>
              </a:tblGrid>
              <a:tr h="370946">
                <a:tc>
                  <a:txBody>
                    <a:bodyPr/>
                    <a:lstStyle/>
                    <a:p>
                      <a:pPr algn="ctr"/>
                      <a:r>
                        <a:rPr lang="en-US" sz="1800" b="0" dirty="0" smtClean="0">
                          <a:solidFill>
                            <a:schemeClr val="tx1"/>
                          </a:solidFill>
                        </a:rPr>
                        <a:t>David</a:t>
                      </a:r>
                      <a:endParaRPr lang="en-US" sz="1800" b="0" dirty="0">
                        <a:solidFill>
                          <a:schemeClr val="tx1"/>
                        </a:solidFill>
                      </a:endParaRPr>
                    </a:p>
                  </a:txBody>
                  <a:tcPr marT="45733" marB="45733">
                    <a:solidFill>
                      <a:schemeClr val="accent1">
                        <a:lumMod val="20000"/>
                        <a:lumOff val="80000"/>
                      </a:schemeClr>
                    </a:solidFill>
                  </a:tcPr>
                </a:tc>
                <a:tc>
                  <a:txBody>
                    <a:bodyPr/>
                    <a:lstStyle/>
                    <a:p>
                      <a:pPr algn="ctr"/>
                      <a:r>
                        <a:rPr lang="en-US" sz="1800" b="0" dirty="0" smtClean="0">
                          <a:solidFill>
                            <a:schemeClr val="tx1"/>
                          </a:solidFill>
                        </a:rPr>
                        <a:t>500</a:t>
                      </a:r>
                      <a:endParaRPr lang="en-US" sz="1800" b="0" dirty="0">
                        <a:solidFill>
                          <a:schemeClr val="tx1"/>
                        </a:solidFill>
                      </a:endParaRPr>
                    </a:p>
                  </a:txBody>
                  <a:tcPr marT="45733" marB="45733">
                    <a:solidFill>
                      <a:schemeClr val="accent1">
                        <a:lumMod val="20000"/>
                        <a:lumOff val="80000"/>
                      </a:schemeClr>
                    </a:solidFill>
                  </a:tcPr>
                </a:tc>
                <a:tc>
                  <a:txBody>
                    <a:bodyPr/>
                    <a:lstStyle/>
                    <a:p>
                      <a:pPr algn="ctr"/>
                      <a:r>
                        <a:rPr lang="en-US" sz="1800" b="0" dirty="0" smtClean="0">
                          <a:solidFill>
                            <a:schemeClr val="tx1"/>
                          </a:solidFill>
                        </a:rPr>
                        <a:t>250</a:t>
                      </a:r>
                      <a:endParaRPr lang="en-US" sz="1800" b="0" dirty="0">
                        <a:solidFill>
                          <a:schemeClr val="tx1"/>
                        </a:solidFill>
                      </a:endParaRPr>
                    </a:p>
                  </a:txBody>
                  <a:tcPr marT="45733" marB="45733">
                    <a:solidFill>
                      <a:schemeClr val="accent1">
                        <a:lumMod val="20000"/>
                        <a:lumOff val="80000"/>
                      </a:schemeClr>
                    </a:solidFill>
                  </a:tcPr>
                </a:tc>
              </a:tr>
              <a:tr h="370946">
                <a:tc>
                  <a:txBody>
                    <a:bodyPr/>
                    <a:lstStyle/>
                    <a:p>
                      <a:pPr algn="ctr"/>
                      <a:r>
                        <a:rPr lang="en-US" sz="1800" dirty="0" smtClean="0"/>
                        <a:t>John</a:t>
                      </a:r>
                      <a:endParaRPr lang="en-US" sz="1800" dirty="0"/>
                    </a:p>
                  </a:txBody>
                  <a:tcPr marT="45733" marB="45733"/>
                </a:tc>
                <a:tc>
                  <a:txBody>
                    <a:bodyPr/>
                    <a:lstStyle/>
                    <a:p>
                      <a:pPr algn="ctr"/>
                      <a:r>
                        <a:rPr lang="en-US" sz="1800" dirty="0" smtClean="0"/>
                        <a:t>500</a:t>
                      </a:r>
                      <a:endParaRPr lang="en-US" sz="1800" dirty="0"/>
                    </a:p>
                  </a:txBody>
                  <a:tcPr marT="45733" marB="45733"/>
                </a:tc>
                <a:tc>
                  <a:txBody>
                    <a:bodyPr/>
                    <a:lstStyle/>
                    <a:p>
                      <a:pPr algn="ctr"/>
                      <a:r>
                        <a:rPr lang="en-US" sz="1800" dirty="0" smtClean="0"/>
                        <a:t>325</a:t>
                      </a:r>
                      <a:endParaRPr lang="en-US" sz="1800" dirty="0"/>
                    </a:p>
                  </a:txBody>
                  <a:tcPr marT="45733" marB="45733"/>
                </a:tc>
              </a:tr>
              <a:tr h="370946">
                <a:tc>
                  <a:txBody>
                    <a:bodyPr/>
                    <a:lstStyle/>
                    <a:p>
                      <a:pPr algn="ctr"/>
                      <a:r>
                        <a:rPr lang="en-US" sz="1800" dirty="0" smtClean="0"/>
                        <a:t>Peter</a:t>
                      </a:r>
                      <a:endParaRPr lang="en-US" sz="1800" dirty="0"/>
                    </a:p>
                  </a:txBody>
                  <a:tcPr marT="45733" marB="45733"/>
                </a:tc>
                <a:tc>
                  <a:txBody>
                    <a:bodyPr/>
                    <a:lstStyle/>
                    <a:p>
                      <a:pPr algn="ctr"/>
                      <a:r>
                        <a:rPr lang="en-US" sz="1800" dirty="0" smtClean="0"/>
                        <a:t>500</a:t>
                      </a:r>
                      <a:endParaRPr lang="en-US" sz="1800" dirty="0"/>
                    </a:p>
                  </a:txBody>
                  <a:tcPr marT="45733" marB="45733"/>
                </a:tc>
                <a:tc>
                  <a:txBody>
                    <a:bodyPr/>
                    <a:lstStyle/>
                    <a:p>
                      <a:pPr algn="ctr"/>
                      <a:r>
                        <a:rPr lang="en-US" sz="1800" dirty="0" smtClean="0"/>
                        <a:t>150</a:t>
                      </a:r>
                      <a:endParaRPr lang="en-US" sz="1800" dirty="0"/>
                    </a:p>
                  </a:txBody>
                  <a:tcPr marT="45733" marB="45733"/>
                </a:tc>
              </a:tr>
            </a:tbl>
          </a:graphicData>
        </a:graphic>
      </p:graphicFrame>
      <p:grpSp>
        <p:nvGrpSpPr>
          <p:cNvPr id="3" name="Group 51"/>
          <p:cNvGrpSpPr>
            <a:grpSpLocks/>
          </p:cNvGrpSpPr>
          <p:nvPr/>
        </p:nvGrpSpPr>
        <p:grpSpPr bwMode="auto">
          <a:xfrm>
            <a:off x="1847850" y="4343400"/>
            <a:ext cx="1352550" cy="723900"/>
            <a:chOff x="1943100" y="4171950"/>
            <a:chExt cx="1352550" cy="723900"/>
          </a:xfrm>
        </p:grpSpPr>
        <p:sp>
          <p:nvSpPr>
            <p:cNvPr id="49" name="Rectangle 48"/>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1" name="Straight Arrow Connector 50"/>
            <p:cNvCxnSpPr>
              <a:stCxn id="49"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4" name="Group 52"/>
          <p:cNvGrpSpPr>
            <a:grpSpLocks/>
          </p:cNvGrpSpPr>
          <p:nvPr/>
        </p:nvGrpSpPr>
        <p:grpSpPr bwMode="auto">
          <a:xfrm>
            <a:off x="3867150" y="4343400"/>
            <a:ext cx="1352550" cy="723900"/>
            <a:chOff x="1943100" y="4171950"/>
            <a:chExt cx="1352550" cy="723900"/>
          </a:xfrm>
        </p:grpSpPr>
        <p:sp>
          <p:nvSpPr>
            <p:cNvPr id="54" name="Rectangle 53"/>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5" name="Straight Arrow Connector 54"/>
            <p:cNvCxnSpPr>
              <a:stCxn id="54"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5" name="Group 55"/>
          <p:cNvGrpSpPr>
            <a:grpSpLocks/>
          </p:cNvGrpSpPr>
          <p:nvPr/>
        </p:nvGrpSpPr>
        <p:grpSpPr bwMode="auto">
          <a:xfrm>
            <a:off x="5924550" y="4343400"/>
            <a:ext cx="1352550" cy="723900"/>
            <a:chOff x="1943100" y="4171950"/>
            <a:chExt cx="1352550" cy="723900"/>
          </a:xfrm>
        </p:grpSpPr>
        <p:sp>
          <p:nvSpPr>
            <p:cNvPr id="57" name="Rectangle 56"/>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dirty="0"/>
                <a:t>Data</a:t>
              </a:r>
            </a:p>
          </p:txBody>
        </p:sp>
        <p:cxnSp>
          <p:nvCxnSpPr>
            <p:cNvPr id="58" name="Straight Arrow Connector 57"/>
            <p:cNvCxnSpPr>
              <a:stCxn id="57"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8481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ight Arrow 67"/>
          <p:cNvSpPr/>
          <p:nvPr/>
        </p:nvSpPr>
        <p:spPr>
          <a:xfrm>
            <a:off x="3444875" y="4298950"/>
            <a:ext cx="465138" cy="40163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
        <p:nvSpPr>
          <p:cNvPr id="15363"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 </a:t>
            </a:r>
            <a:r>
              <a:rPr lang="en-US" sz="2000" u="sng" dirty="0">
                <a:solidFill>
                  <a:schemeClr val="tx1">
                    <a:lumMod val="75000"/>
                    <a:lumOff val="25000"/>
                  </a:schemeClr>
                </a:solidFill>
              </a:rPr>
              <a:t>Information</a:t>
            </a:r>
            <a:r>
              <a:rPr lang="en-US" sz="2000" dirty="0">
                <a:solidFill>
                  <a:schemeClr val="tx1">
                    <a:lumMod val="75000"/>
                    <a:lumOff val="25000"/>
                  </a:schemeClr>
                </a:solidFill>
              </a:rPr>
              <a:t> - Knowledge</a:t>
            </a:r>
          </a:p>
        </p:txBody>
      </p:sp>
      <p:sp>
        <p:nvSpPr>
          <p:cNvPr id="15415" name="Rectangle 10"/>
          <p:cNvSpPr>
            <a:spLocks noChangeArrowheads="1"/>
          </p:cNvSpPr>
          <p:nvPr/>
        </p:nvSpPr>
        <p:spPr bwMode="gray">
          <a:xfrm>
            <a:off x="3373438" y="1763713"/>
            <a:ext cx="3654425" cy="4667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nSpc>
                <a:spcPts val="3000"/>
              </a:lnSpc>
              <a:buClr>
                <a:srgbClr val="292929"/>
              </a:buClr>
            </a:pPr>
            <a:r>
              <a:rPr lang="en-IN" sz="2000" b="0" noProof="1"/>
              <a:t>Is the processed data.</a:t>
            </a:r>
          </a:p>
        </p:txBody>
      </p:sp>
      <p:sp>
        <p:nvSpPr>
          <p:cNvPr id="34" name="Rectangle 7"/>
          <p:cNvSpPr>
            <a:spLocks noChangeArrowheads="1"/>
          </p:cNvSpPr>
          <p:nvPr/>
        </p:nvSpPr>
        <p:spPr bwMode="gray">
          <a:xfrm>
            <a:off x="1011238" y="1771650"/>
            <a:ext cx="2378075" cy="465138"/>
          </a:xfrm>
          <a:prstGeom prst="rect">
            <a:avLst/>
          </a:prstGeom>
          <a:solidFill>
            <a:schemeClr val="accent1"/>
          </a:solidFill>
          <a:ln w="12700">
            <a:solidFill>
              <a:srgbClr val="DDDDDD"/>
            </a:solidFill>
            <a:miter lim="800000"/>
            <a:headEnd/>
            <a:tailEnd/>
          </a:ln>
          <a:effectLst>
            <a:outerShdw blurRad="50800" dist="38100" algn="l" rotWithShape="0">
              <a:prstClr val="black">
                <a:alpha val="40000"/>
              </a:prstClr>
            </a:outerShdw>
          </a:effectLst>
        </p:spPr>
        <p:txBody>
          <a:bodyPr lIns="0" tIns="0" rIns="0" bIns="0" anchor="ctr"/>
          <a:lstStyle/>
          <a:p>
            <a:pPr>
              <a:defRPr/>
            </a:pPr>
            <a:r>
              <a:rPr lang="en-US" sz="2000" dirty="0">
                <a:solidFill>
                  <a:schemeClr val="bg1"/>
                </a:solidFill>
              </a:rPr>
              <a:t>Information</a:t>
            </a:r>
          </a:p>
        </p:txBody>
      </p:sp>
      <p:graphicFrame>
        <p:nvGraphicFramePr>
          <p:cNvPr id="48" name="Table 47"/>
          <p:cNvGraphicFramePr>
            <a:graphicFrameLocks noGrp="1"/>
          </p:cNvGraphicFramePr>
          <p:nvPr/>
        </p:nvGraphicFramePr>
        <p:xfrm>
          <a:off x="227013" y="3887788"/>
          <a:ext cx="3165476" cy="1112838"/>
        </p:xfrm>
        <a:graphic>
          <a:graphicData uri="http://schemas.openxmlformats.org/drawingml/2006/table">
            <a:tbl>
              <a:tblPr firstRow="1" bandRow="1">
                <a:tableStyleId>{5C22544A-7EE6-4342-B048-85BDC9FD1C3A}</a:tableStyleId>
              </a:tblPr>
              <a:tblGrid>
                <a:gridCol w="1524087"/>
                <a:gridCol w="855281"/>
                <a:gridCol w="786108"/>
              </a:tblGrid>
              <a:tr h="370946">
                <a:tc>
                  <a:txBody>
                    <a:bodyPr/>
                    <a:lstStyle/>
                    <a:p>
                      <a:pPr algn="ctr"/>
                      <a:r>
                        <a:rPr lang="en-US" sz="1800" b="0" dirty="0" smtClean="0">
                          <a:solidFill>
                            <a:schemeClr val="tx1"/>
                          </a:solidFill>
                        </a:rPr>
                        <a:t>David</a:t>
                      </a:r>
                      <a:endParaRPr lang="en-US" sz="1800" b="0" dirty="0">
                        <a:solidFill>
                          <a:schemeClr val="tx1"/>
                        </a:solidFill>
                      </a:endParaRPr>
                    </a:p>
                  </a:txBody>
                  <a:tcPr marL="91445" marR="91445" marT="45733" marB="45733">
                    <a:solidFill>
                      <a:schemeClr val="accent1">
                        <a:lumMod val="20000"/>
                        <a:lumOff val="80000"/>
                      </a:schemeClr>
                    </a:solidFill>
                  </a:tcPr>
                </a:tc>
                <a:tc>
                  <a:txBody>
                    <a:bodyPr/>
                    <a:lstStyle/>
                    <a:p>
                      <a:pPr algn="ctr"/>
                      <a:r>
                        <a:rPr lang="en-US" sz="1800" b="0" dirty="0" smtClean="0">
                          <a:solidFill>
                            <a:schemeClr val="tx1"/>
                          </a:solidFill>
                        </a:rPr>
                        <a:t>500</a:t>
                      </a:r>
                      <a:endParaRPr lang="en-US" sz="1800" b="0" dirty="0">
                        <a:solidFill>
                          <a:schemeClr val="tx1"/>
                        </a:solidFill>
                      </a:endParaRPr>
                    </a:p>
                  </a:txBody>
                  <a:tcPr marL="91445" marR="91445" marT="45733" marB="45733">
                    <a:solidFill>
                      <a:schemeClr val="accent1">
                        <a:lumMod val="20000"/>
                        <a:lumOff val="80000"/>
                      </a:schemeClr>
                    </a:solidFill>
                  </a:tcPr>
                </a:tc>
                <a:tc>
                  <a:txBody>
                    <a:bodyPr/>
                    <a:lstStyle/>
                    <a:p>
                      <a:pPr algn="ctr"/>
                      <a:r>
                        <a:rPr lang="en-US" sz="1800" b="0" dirty="0" smtClean="0">
                          <a:solidFill>
                            <a:schemeClr val="tx1"/>
                          </a:solidFill>
                        </a:rPr>
                        <a:t>250</a:t>
                      </a:r>
                      <a:endParaRPr lang="en-US" sz="1800" b="0" dirty="0">
                        <a:solidFill>
                          <a:schemeClr val="tx1"/>
                        </a:solidFill>
                      </a:endParaRPr>
                    </a:p>
                  </a:txBody>
                  <a:tcPr marL="91445" marR="91445" marT="45733" marB="45733">
                    <a:solidFill>
                      <a:schemeClr val="accent1">
                        <a:lumMod val="20000"/>
                        <a:lumOff val="80000"/>
                      </a:schemeClr>
                    </a:solidFill>
                  </a:tcPr>
                </a:tc>
              </a:tr>
              <a:tr h="370946">
                <a:tc>
                  <a:txBody>
                    <a:bodyPr/>
                    <a:lstStyle/>
                    <a:p>
                      <a:pPr algn="ctr"/>
                      <a:r>
                        <a:rPr lang="en-US" sz="1800" dirty="0" smtClean="0"/>
                        <a:t>John</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500</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325</a:t>
                      </a:r>
                      <a:endParaRPr lang="en-US" sz="1800" dirty="0"/>
                    </a:p>
                  </a:txBody>
                  <a:tcPr marL="91445" marR="91445" marT="45733" marB="45733">
                    <a:solidFill>
                      <a:schemeClr val="accent1">
                        <a:lumMod val="20000"/>
                        <a:lumOff val="80000"/>
                      </a:schemeClr>
                    </a:solidFill>
                  </a:tcPr>
                </a:tc>
              </a:tr>
              <a:tr h="370946">
                <a:tc>
                  <a:txBody>
                    <a:bodyPr/>
                    <a:lstStyle/>
                    <a:p>
                      <a:pPr algn="ctr"/>
                      <a:r>
                        <a:rPr lang="en-US" sz="1800" dirty="0" smtClean="0"/>
                        <a:t>Peter</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500</a:t>
                      </a:r>
                      <a:endParaRPr lang="en-US" sz="1800" dirty="0"/>
                    </a:p>
                  </a:txBody>
                  <a:tcPr marL="91445" marR="91445" marT="45733" marB="45733">
                    <a:solidFill>
                      <a:schemeClr val="accent1">
                        <a:lumMod val="20000"/>
                        <a:lumOff val="80000"/>
                      </a:schemeClr>
                    </a:solidFill>
                  </a:tcPr>
                </a:tc>
                <a:tc>
                  <a:txBody>
                    <a:bodyPr/>
                    <a:lstStyle/>
                    <a:p>
                      <a:pPr algn="ctr"/>
                      <a:r>
                        <a:rPr lang="en-US" sz="1800" dirty="0" smtClean="0"/>
                        <a:t>150</a:t>
                      </a:r>
                      <a:endParaRPr lang="en-US" sz="1800" dirty="0"/>
                    </a:p>
                  </a:txBody>
                  <a:tcPr marL="91445" marR="91445" marT="45733" marB="45733">
                    <a:solidFill>
                      <a:schemeClr val="accent1">
                        <a:lumMod val="20000"/>
                        <a:lumOff val="80000"/>
                      </a:schemeClr>
                    </a:solidFill>
                  </a:tcPr>
                </a:tc>
              </a:tr>
            </a:tbl>
          </a:graphicData>
        </a:graphic>
      </p:graphicFrame>
      <p:grpSp>
        <p:nvGrpSpPr>
          <p:cNvPr id="2" name="Group 51"/>
          <p:cNvGrpSpPr>
            <a:grpSpLocks/>
          </p:cNvGrpSpPr>
          <p:nvPr/>
        </p:nvGrpSpPr>
        <p:grpSpPr bwMode="auto">
          <a:xfrm>
            <a:off x="1225550" y="3138488"/>
            <a:ext cx="1352550" cy="723900"/>
            <a:chOff x="1943100" y="4171950"/>
            <a:chExt cx="1352550" cy="723900"/>
          </a:xfrm>
        </p:grpSpPr>
        <p:sp>
          <p:nvSpPr>
            <p:cNvPr id="49" name="Rectangle 48"/>
            <p:cNvSpPr/>
            <p:nvPr/>
          </p:nvSpPr>
          <p:spPr>
            <a:xfrm>
              <a:off x="1943100" y="4171950"/>
              <a:ext cx="1352550" cy="438150"/>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Data</a:t>
              </a:r>
            </a:p>
          </p:txBody>
        </p:sp>
        <p:cxnSp>
          <p:nvCxnSpPr>
            <p:cNvPr id="51" name="Straight Arrow Connector 50"/>
            <p:cNvCxnSpPr>
              <a:stCxn id="49" idx="2"/>
            </p:cNvCxnSpPr>
            <p:nvPr/>
          </p:nvCxnSpPr>
          <p:spPr>
            <a:xfrm rot="5400000">
              <a:off x="2476500" y="4752975"/>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aphicFrame>
        <p:nvGraphicFramePr>
          <p:cNvPr id="63" name="Table 62"/>
          <p:cNvGraphicFramePr>
            <a:graphicFrameLocks noGrp="1"/>
          </p:cNvGraphicFramePr>
          <p:nvPr/>
        </p:nvGraphicFramePr>
        <p:xfrm>
          <a:off x="4033838" y="3867150"/>
          <a:ext cx="4733924" cy="2062162"/>
        </p:xfrm>
        <a:graphic>
          <a:graphicData uri="http://schemas.openxmlformats.org/drawingml/2006/table">
            <a:tbl>
              <a:tblPr firstRow="1" bandRow="1">
                <a:tableStyleId>{5C22544A-7EE6-4342-B048-85BDC9FD1C3A}</a:tableStyleId>
              </a:tblPr>
              <a:tblGrid>
                <a:gridCol w="930175"/>
                <a:gridCol w="880344"/>
                <a:gridCol w="1029835"/>
                <a:gridCol w="1893570"/>
              </a:tblGrid>
              <a:tr h="370765">
                <a:tc gridSpan="4">
                  <a:txBody>
                    <a:bodyPr/>
                    <a:lstStyle/>
                    <a:p>
                      <a:pPr algn="ctr"/>
                      <a:r>
                        <a:rPr lang="en-US" sz="1600" b="1" dirty="0" smtClean="0">
                          <a:latin typeface="Verdana" pitchFamily="34" charset="0"/>
                        </a:rPr>
                        <a:t>School Progress Report</a:t>
                      </a:r>
                      <a:endParaRPr lang="en-US" sz="1600" b="1" dirty="0">
                        <a:latin typeface="Verdana" pitchFamily="34" charset="0"/>
                      </a:endParaRPr>
                    </a:p>
                  </a:txBody>
                  <a:tcPr marL="91451" marR="91451" marT="45711" marB="45711"/>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sz="1600" b="1" dirty="0">
                        <a:latin typeface="Verdana" pitchFamily="34" charset="0"/>
                      </a:endParaRPr>
                    </a:p>
                  </a:txBody>
                  <a:tcPr/>
                </a:tc>
              </a:tr>
              <a:tr h="579102">
                <a:tc>
                  <a:txBody>
                    <a:bodyPr/>
                    <a:lstStyle/>
                    <a:p>
                      <a:pPr algn="ctr"/>
                      <a:r>
                        <a:rPr lang="en-US" sz="1600" b="1" dirty="0" smtClean="0">
                          <a:latin typeface="Verdana" pitchFamily="34" charset="0"/>
                        </a:rPr>
                        <a:t>Name</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Max Marks</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Gained</a:t>
                      </a:r>
                      <a:r>
                        <a:rPr lang="en-US" sz="1600" b="1" baseline="0" dirty="0" smtClean="0">
                          <a:latin typeface="Verdana" pitchFamily="34" charset="0"/>
                        </a:rPr>
                        <a:t> Marks</a:t>
                      </a:r>
                      <a:endParaRPr lang="en-US" sz="1600" b="1" dirty="0">
                        <a:latin typeface="Verdana" pitchFamily="34" charset="0"/>
                      </a:endParaRPr>
                    </a:p>
                  </a:txBody>
                  <a:tcPr marL="91451" marR="91451" marT="45711" marB="45711"/>
                </a:tc>
                <a:tc>
                  <a:txBody>
                    <a:bodyPr/>
                    <a:lstStyle/>
                    <a:p>
                      <a:pPr algn="ctr"/>
                      <a:r>
                        <a:rPr lang="en-US" sz="1600" b="1" dirty="0" smtClean="0">
                          <a:latin typeface="Verdana" pitchFamily="34" charset="0"/>
                        </a:rPr>
                        <a:t>Percentage</a:t>
                      </a:r>
                      <a:endParaRPr lang="en-US" sz="1600" b="1" dirty="0">
                        <a:latin typeface="Verdana" pitchFamily="34" charset="0"/>
                      </a:endParaRPr>
                    </a:p>
                  </a:txBody>
                  <a:tcPr marL="91451" marR="91451" marT="45711" marB="45711"/>
                </a:tc>
              </a:tr>
              <a:tr h="370765">
                <a:tc>
                  <a:txBody>
                    <a:bodyPr/>
                    <a:lstStyle/>
                    <a:p>
                      <a:pPr algn="ctr"/>
                      <a:r>
                        <a:rPr lang="en-US" sz="1800" dirty="0" smtClean="0"/>
                        <a:t>David</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250</a:t>
                      </a:r>
                      <a:endParaRPr lang="en-US" sz="1800" dirty="0"/>
                    </a:p>
                  </a:txBody>
                  <a:tcPr marL="91451" marR="91451" marT="45711" marB="45711"/>
                </a:tc>
                <a:tc>
                  <a:txBody>
                    <a:bodyPr/>
                    <a:lstStyle/>
                    <a:p>
                      <a:pPr algn="ctr"/>
                      <a:r>
                        <a:rPr lang="en-US" sz="1800" dirty="0" smtClean="0"/>
                        <a:t>50%</a:t>
                      </a:r>
                      <a:endParaRPr lang="en-US" sz="1800" dirty="0"/>
                    </a:p>
                  </a:txBody>
                  <a:tcPr marL="91451" marR="91451" marT="45711" marB="45711"/>
                </a:tc>
              </a:tr>
              <a:tr h="370765">
                <a:tc>
                  <a:txBody>
                    <a:bodyPr/>
                    <a:lstStyle/>
                    <a:p>
                      <a:pPr algn="ctr"/>
                      <a:r>
                        <a:rPr lang="en-US" sz="1800" dirty="0" smtClean="0"/>
                        <a:t>John</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325</a:t>
                      </a:r>
                      <a:endParaRPr lang="en-US" sz="1800" dirty="0"/>
                    </a:p>
                  </a:txBody>
                  <a:tcPr marL="91451" marR="91451" marT="45711" marB="45711"/>
                </a:tc>
                <a:tc>
                  <a:txBody>
                    <a:bodyPr/>
                    <a:lstStyle/>
                    <a:p>
                      <a:pPr algn="ctr"/>
                      <a:r>
                        <a:rPr lang="en-US" sz="1800" dirty="0" smtClean="0"/>
                        <a:t>65%</a:t>
                      </a:r>
                      <a:endParaRPr lang="en-US" sz="1800" dirty="0"/>
                    </a:p>
                  </a:txBody>
                  <a:tcPr marL="91451" marR="91451" marT="45711" marB="45711"/>
                </a:tc>
              </a:tr>
              <a:tr h="370765">
                <a:tc>
                  <a:txBody>
                    <a:bodyPr/>
                    <a:lstStyle/>
                    <a:p>
                      <a:pPr algn="ctr"/>
                      <a:r>
                        <a:rPr lang="en-US" sz="1800" dirty="0" smtClean="0"/>
                        <a:t>Peter</a:t>
                      </a:r>
                      <a:endParaRPr lang="en-US" sz="1800" dirty="0"/>
                    </a:p>
                  </a:txBody>
                  <a:tcPr marL="91451" marR="91451" marT="45711" marB="45711"/>
                </a:tc>
                <a:tc>
                  <a:txBody>
                    <a:bodyPr/>
                    <a:lstStyle/>
                    <a:p>
                      <a:pPr algn="ctr"/>
                      <a:r>
                        <a:rPr lang="en-US" sz="1800" dirty="0" smtClean="0"/>
                        <a:t>500</a:t>
                      </a:r>
                      <a:endParaRPr lang="en-US" sz="1800" dirty="0"/>
                    </a:p>
                  </a:txBody>
                  <a:tcPr marL="91451" marR="91451" marT="45711" marB="45711"/>
                </a:tc>
                <a:tc>
                  <a:txBody>
                    <a:bodyPr/>
                    <a:lstStyle/>
                    <a:p>
                      <a:pPr algn="ctr"/>
                      <a:r>
                        <a:rPr lang="en-US" sz="1800" dirty="0" smtClean="0"/>
                        <a:t>150</a:t>
                      </a:r>
                      <a:endParaRPr lang="en-US" sz="1800" dirty="0"/>
                    </a:p>
                  </a:txBody>
                  <a:tcPr marL="91451" marR="91451" marT="45711" marB="45711"/>
                </a:tc>
                <a:tc>
                  <a:txBody>
                    <a:bodyPr/>
                    <a:lstStyle/>
                    <a:p>
                      <a:pPr algn="ctr"/>
                      <a:r>
                        <a:rPr lang="en-US" sz="1800" dirty="0" smtClean="0"/>
                        <a:t>30%</a:t>
                      </a:r>
                      <a:endParaRPr lang="en-US" sz="1800" dirty="0"/>
                    </a:p>
                  </a:txBody>
                  <a:tcPr marL="91451" marR="91451" marT="45711" marB="45711"/>
                </a:tc>
              </a:tr>
            </a:tbl>
          </a:graphicData>
        </a:graphic>
      </p:graphicFrame>
      <p:grpSp>
        <p:nvGrpSpPr>
          <p:cNvPr id="3" name="Group 68"/>
          <p:cNvGrpSpPr>
            <a:grpSpLocks/>
          </p:cNvGrpSpPr>
          <p:nvPr/>
        </p:nvGrpSpPr>
        <p:grpSpPr bwMode="auto">
          <a:xfrm>
            <a:off x="5497513" y="3152775"/>
            <a:ext cx="1797050" cy="723900"/>
            <a:chOff x="1711507" y="4171950"/>
            <a:chExt cx="1796716" cy="723899"/>
          </a:xfrm>
        </p:grpSpPr>
        <p:sp>
          <p:nvSpPr>
            <p:cNvPr id="70" name="Rectangle 69"/>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Information</a:t>
              </a:r>
            </a:p>
          </p:txBody>
        </p:sp>
        <p:cxnSp>
          <p:nvCxnSpPr>
            <p:cNvPr id="71" name="Straight Arrow Connector 70"/>
            <p:cNvCxnSpPr>
              <a:stCxn id="70" idx="2"/>
            </p:cNvCxnSpPr>
            <p:nvPr/>
          </p:nvCxnSpPr>
          <p:spPr>
            <a:xfrm rot="16200000" flipH="1">
              <a:off x="2466990"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675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415"/>
                                        </p:tgtEl>
                                        <p:attrNameLst>
                                          <p:attrName>style.visibility</p:attrName>
                                        </p:attrNameLst>
                                      </p:cBhvr>
                                      <p:to>
                                        <p:strVal val="visible"/>
                                      </p:to>
                                    </p:set>
                                    <p:animEffect transition="in" filter="wipe(left)">
                                      <p:cBhvr>
                                        <p:cTn id="11" dur="500"/>
                                        <p:tgtEl>
                                          <p:spTgt spid="1541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par>
                          <p:cTn id="19" fill="hold" nodeType="afterGroup">
                            <p:stCondLst>
                              <p:cond delay="1500"/>
                            </p:stCondLst>
                            <p:childTnLst>
                              <p:par>
                                <p:cTn id="20" presetID="29" presetClass="entr" presetSubtype="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ppt_x</p:attrName>
                                        </p:attrNameLst>
                                      </p:cBhvr>
                                      <p:tavLst>
                                        <p:tav tm="0">
                                          <p:val>
                                            <p:strVal val="#ppt_x-.2"/>
                                          </p:val>
                                        </p:tav>
                                        <p:tav tm="100000">
                                          <p:val>
                                            <p:strVal val="#ppt_x"/>
                                          </p:val>
                                        </p:tav>
                                      </p:tavLst>
                                    </p:anim>
                                    <p:anim calcmode="lin" valueType="num">
                                      <p:cBhvr>
                                        <p:cTn id="23" dur="5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24" dur="500"/>
                                        <p:tgtEl>
                                          <p:spTgt spid="68"/>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5415"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493077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 Information - </a:t>
            </a:r>
            <a:r>
              <a:rPr lang="en-US" sz="2000" u="sng" dirty="0">
                <a:solidFill>
                  <a:schemeClr val="tx1">
                    <a:lumMod val="75000"/>
                    <a:lumOff val="25000"/>
                  </a:schemeClr>
                </a:solidFill>
              </a:rPr>
              <a:t>Knowledge</a:t>
            </a:r>
          </a:p>
        </p:txBody>
      </p:sp>
      <p:grpSp>
        <p:nvGrpSpPr>
          <p:cNvPr id="2" name="Group 16"/>
          <p:cNvGrpSpPr>
            <a:grpSpLocks/>
          </p:cNvGrpSpPr>
          <p:nvPr/>
        </p:nvGrpSpPr>
        <p:grpSpPr bwMode="auto">
          <a:xfrm>
            <a:off x="95250" y="1600200"/>
            <a:ext cx="8918575" cy="1030288"/>
            <a:chOff x="465172" y="935271"/>
            <a:chExt cx="8916482" cy="995010"/>
          </a:xfrm>
        </p:grpSpPr>
        <p:sp>
          <p:nvSpPr>
            <p:cNvPr id="16435" name="Rectangle 10"/>
            <p:cNvSpPr>
              <a:spLocks noChangeArrowheads="1"/>
            </p:cNvSpPr>
            <p:nvPr/>
          </p:nvSpPr>
          <p:spPr bwMode="gray">
            <a:xfrm>
              <a:off x="465172" y="1213842"/>
              <a:ext cx="8916482" cy="716439"/>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b"/>
            <a:lstStyle/>
            <a:p>
              <a:pPr algn="l">
                <a:lnSpc>
                  <a:spcPts val="3000"/>
                </a:lnSpc>
                <a:buClr>
                  <a:srgbClr val="292929"/>
                </a:buClr>
              </a:pPr>
              <a:r>
                <a:rPr lang="en-IN" sz="2000" b="0" noProof="1"/>
                <a:t>Is the information presented in a way to facilitate decision making.</a:t>
              </a:r>
            </a:p>
          </p:txBody>
        </p:sp>
        <p:sp>
          <p:nvSpPr>
            <p:cNvPr id="34" name="Rectangle 7"/>
            <p:cNvSpPr>
              <a:spLocks noChangeArrowheads="1"/>
            </p:cNvSpPr>
            <p:nvPr/>
          </p:nvSpPr>
          <p:spPr bwMode="gray">
            <a:xfrm>
              <a:off x="469934" y="935271"/>
              <a:ext cx="2377517" cy="441545"/>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Knowledge</a:t>
              </a:r>
            </a:p>
          </p:txBody>
        </p:sp>
      </p:grpSp>
      <p:graphicFrame>
        <p:nvGraphicFramePr>
          <p:cNvPr id="63" name="Table 62"/>
          <p:cNvGraphicFramePr>
            <a:graphicFrameLocks noGrp="1"/>
          </p:cNvGraphicFramePr>
          <p:nvPr/>
        </p:nvGraphicFramePr>
        <p:xfrm>
          <a:off x="560388" y="4160838"/>
          <a:ext cx="4470400" cy="2062162"/>
        </p:xfrm>
        <a:graphic>
          <a:graphicData uri="http://schemas.openxmlformats.org/drawingml/2006/table">
            <a:tbl>
              <a:tblPr firstRow="1" bandRow="1">
                <a:tableStyleId>{5C22544A-7EE6-4342-B048-85BDC9FD1C3A}</a:tableStyleId>
              </a:tblPr>
              <a:tblGrid>
                <a:gridCol w="951631"/>
                <a:gridCol w="951632"/>
                <a:gridCol w="1044928"/>
                <a:gridCol w="1522209"/>
              </a:tblGrid>
              <a:tr h="370765">
                <a:tc gridSpan="4">
                  <a:txBody>
                    <a:bodyPr/>
                    <a:lstStyle/>
                    <a:p>
                      <a:pPr algn="ctr"/>
                      <a:r>
                        <a:rPr lang="en-US" sz="1600" dirty="0" smtClean="0"/>
                        <a:t>School Progress Report</a:t>
                      </a:r>
                      <a:endParaRPr lang="en-US" sz="1600" dirty="0"/>
                    </a:p>
                  </a:txBody>
                  <a:tcPr marL="91431" marR="91431" marT="45711" marB="45711"/>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sz="1600" dirty="0"/>
                    </a:p>
                  </a:txBody>
                  <a:tcPr/>
                </a:tc>
              </a:tr>
              <a:tr h="579101">
                <a:tc>
                  <a:txBody>
                    <a:bodyPr/>
                    <a:lstStyle/>
                    <a:p>
                      <a:pPr algn="ctr"/>
                      <a:r>
                        <a:rPr lang="en-US" sz="1600" b="1" dirty="0" smtClean="0"/>
                        <a:t>Name</a:t>
                      </a:r>
                      <a:endParaRPr lang="en-US" sz="1600" b="1" dirty="0"/>
                    </a:p>
                  </a:txBody>
                  <a:tcPr marL="91431" marR="91431" marT="45711" marB="45711"/>
                </a:tc>
                <a:tc>
                  <a:txBody>
                    <a:bodyPr/>
                    <a:lstStyle/>
                    <a:p>
                      <a:pPr algn="ctr"/>
                      <a:r>
                        <a:rPr lang="en-US" sz="1600" b="1" dirty="0" smtClean="0"/>
                        <a:t>Max Marks</a:t>
                      </a:r>
                      <a:endParaRPr lang="en-US" sz="1600" b="1" dirty="0"/>
                    </a:p>
                  </a:txBody>
                  <a:tcPr marL="91431" marR="91431" marT="45711" marB="45711"/>
                </a:tc>
                <a:tc>
                  <a:txBody>
                    <a:bodyPr/>
                    <a:lstStyle/>
                    <a:p>
                      <a:pPr algn="ctr"/>
                      <a:r>
                        <a:rPr lang="en-US" sz="1600" b="1" dirty="0" smtClean="0"/>
                        <a:t>Gained</a:t>
                      </a:r>
                      <a:r>
                        <a:rPr lang="en-US" sz="1600" b="1" baseline="0" dirty="0" smtClean="0"/>
                        <a:t> Marks</a:t>
                      </a:r>
                      <a:endParaRPr lang="en-US" sz="1600" b="1" dirty="0"/>
                    </a:p>
                  </a:txBody>
                  <a:tcPr marL="91431" marR="91431" marT="45711" marB="45711"/>
                </a:tc>
                <a:tc>
                  <a:txBody>
                    <a:bodyPr/>
                    <a:lstStyle/>
                    <a:p>
                      <a:pPr algn="ctr"/>
                      <a:r>
                        <a:rPr lang="en-US" sz="1600" b="1" dirty="0" smtClean="0">
                          <a:latin typeface="Verdana" pitchFamily="34" charset="0"/>
                        </a:rPr>
                        <a:t>Percentage</a:t>
                      </a:r>
                      <a:endParaRPr lang="en-US" sz="1600" b="1" dirty="0">
                        <a:latin typeface="Verdana" pitchFamily="34" charset="0"/>
                      </a:endParaRPr>
                    </a:p>
                  </a:txBody>
                  <a:tcPr marL="91431" marR="91431" marT="45711" marB="45711"/>
                </a:tc>
              </a:tr>
              <a:tr h="370765">
                <a:tc>
                  <a:txBody>
                    <a:bodyPr/>
                    <a:lstStyle/>
                    <a:p>
                      <a:pPr algn="ctr"/>
                      <a:r>
                        <a:rPr lang="en-US" sz="1800" dirty="0" smtClean="0"/>
                        <a:t>David</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250</a:t>
                      </a:r>
                      <a:endParaRPr lang="en-US" sz="1800" dirty="0"/>
                    </a:p>
                  </a:txBody>
                  <a:tcPr marL="91431" marR="91431" marT="45711" marB="45711"/>
                </a:tc>
                <a:tc>
                  <a:txBody>
                    <a:bodyPr/>
                    <a:lstStyle/>
                    <a:p>
                      <a:pPr algn="ctr"/>
                      <a:r>
                        <a:rPr lang="en-US" sz="1800" dirty="0" smtClean="0"/>
                        <a:t>50%</a:t>
                      </a:r>
                      <a:endParaRPr lang="en-US" sz="1800" dirty="0"/>
                    </a:p>
                  </a:txBody>
                  <a:tcPr marL="91431" marR="91431" marT="45711" marB="45711"/>
                </a:tc>
              </a:tr>
              <a:tr h="370765">
                <a:tc>
                  <a:txBody>
                    <a:bodyPr/>
                    <a:lstStyle/>
                    <a:p>
                      <a:pPr algn="ctr"/>
                      <a:r>
                        <a:rPr lang="en-US" sz="1800" dirty="0" smtClean="0"/>
                        <a:t>John</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325</a:t>
                      </a:r>
                      <a:endParaRPr lang="en-US" sz="1800" dirty="0"/>
                    </a:p>
                  </a:txBody>
                  <a:tcPr marL="91431" marR="91431" marT="45711" marB="45711"/>
                </a:tc>
                <a:tc>
                  <a:txBody>
                    <a:bodyPr/>
                    <a:lstStyle/>
                    <a:p>
                      <a:pPr algn="ctr"/>
                      <a:r>
                        <a:rPr lang="en-US" sz="1800" dirty="0" smtClean="0"/>
                        <a:t>65%</a:t>
                      </a:r>
                      <a:endParaRPr lang="en-US" sz="1800" dirty="0"/>
                    </a:p>
                  </a:txBody>
                  <a:tcPr marL="91431" marR="91431" marT="45711" marB="45711"/>
                </a:tc>
              </a:tr>
              <a:tr h="370765">
                <a:tc>
                  <a:txBody>
                    <a:bodyPr/>
                    <a:lstStyle/>
                    <a:p>
                      <a:pPr algn="ctr"/>
                      <a:r>
                        <a:rPr lang="en-US" sz="1800" dirty="0" smtClean="0"/>
                        <a:t>Peter</a:t>
                      </a:r>
                      <a:endParaRPr lang="en-US" sz="1800" dirty="0"/>
                    </a:p>
                  </a:txBody>
                  <a:tcPr marL="91431" marR="91431" marT="45711" marB="45711"/>
                </a:tc>
                <a:tc>
                  <a:txBody>
                    <a:bodyPr/>
                    <a:lstStyle/>
                    <a:p>
                      <a:pPr algn="ctr"/>
                      <a:r>
                        <a:rPr lang="en-US" sz="1800" dirty="0" smtClean="0"/>
                        <a:t>500</a:t>
                      </a:r>
                      <a:endParaRPr lang="en-US" sz="1800" dirty="0"/>
                    </a:p>
                  </a:txBody>
                  <a:tcPr marL="91431" marR="91431" marT="45711" marB="45711"/>
                </a:tc>
                <a:tc>
                  <a:txBody>
                    <a:bodyPr/>
                    <a:lstStyle/>
                    <a:p>
                      <a:pPr algn="ctr"/>
                      <a:r>
                        <a:rPr lang="en-US" sz="1800" dirty="0" smtClean="0"/>
                        <a:t>150</a:t>
                      </a:r>
                      <a:endParaRPr lang="en-US" sz="1800" dirty="0"/>
                    </a:p>
                  </a:txBody>
                  <a:tcPr marL="91431" marR="91431" marT="45711" marB="45711"/>
                </a:tc>
                <a:tc>
                  <a:txBody>
                    <a:bodyPr/>
                    <a:lstStyle/>
                    <a:p>
                      <a:pPr algn="ctr"/>
                      <a:r>
                        <a:rPr lang="en-US" sz="1800" dirty="0" smtClean="0"/>
                        <a:t>30%</a:t>
                      </a:r>
                      <a:endParaRPr lang="en-US" sz="1800" dirty="0"/>
                    </a:p>
                  </a:txBody>
                  <a:tcPr marL="91431" marR="91431" marT="45711" marB="45711"/>
                </a:tc>
              </a:tr>
            </a:tbl>
          </a:graphicData>
        </a:graphic>
      </p:graphicFrame>
      <p:grpSp>
        <p:nvGrpSpPr>
          <p:cNvPr id="3" name="Group 68"/>
          <p:cNvGrpSpPr>
            <a:grpSpLocks/>
          </p:cNvGrpSpPr>
          <p:nvPr/>
        </p:nvGrpSpPr>
        <p:grpSpPr bwMode="auto">
          <a:xfrm>
            <a:off x="2112963" y="3446463"/>
            <a:ext cx="1795462" cy="723900"/>
            <a:chOff x="1711507" y="4171950"/>
            <a:chExt cx="1796716" cy="723899"/>
          </a:xfrm>
        </p:grpSpPr>
        <p:sp>
          <p:nvSpPr>
            <p:cNvPr id="70" name="Rectangle 69"/>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Information</a:t>
              </a:r>
            </a:p>
          </p:txBody>
        </p:sp>
        <p:cxnSp>
          <p:nvCxnSpPr>
            <p:cNvPr id="71" name="Straight Arrow Connector 70"/>
            <p:cNvCxnSpPr>
              <a:stCxn id="70" idx="2"/>
            </p:cNvCxnSpPr>
            <p:nvPr/>
          </p:nvCxnSpPr>
          <p:spPr>
            <a:xfrm rot="16200000" flipH="1">
              <a:off x="2467785"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aphicFrame>
        <p:nvGraphicFramePr>
          <p:cNvPr id="16" name="Table 15"/>
          <p:cNvGraphicFramePr>
            <a:graphicFrameLocks noGrp="1"/>
          </p:cNvGraphicFramePr>
          <p:nvPr/>
        </p:nvGraphicFramePr>
        <p:xfrm>
          <a:off x="6240463" y="4187825"/>
          <a:ext cx="2325687" cy="1112838"/>
        </p:xfrm>
        <a:graphic>
          <a:graphicData uri="http://schemas.openxmlformats.org/drawingml/2006/table">
            <a:tbl>
              <a:tblPr firstRow="1" bandRow="1">
                <a:tableStyleId>{5C22544A-7EE6-4342-B048-85BDC9FD1C3A}</a:tableStyleId>
              </a:tblPr>
              <a:tblGrid>
                <a:gridCol w="2325687"/>
              </a:tblGrid>
              <a:tr h="370946">
                <a:tc>
                  <a:txBody>
                    <a:bodyPr/>
                    <a:lstStyle/>
                    <a:p>
                      <a:r>
                        <a:rPr lang="en-US" sz="1800" b="0" dirty="0" smtClean="0">
                          <a:solidFill>
                            <a:schemeClr val="tx1"/>
                          </a:solidFill>
                        </a:rPr>
                        <a:t>David Passed</a:t>
                      </a:r>
                      <a:endParaRPr lang="en-US" sz="1800" b="0" dirty="0">
                        <a:solidFill>
                          <a:schemeClr val="tx1"/>
                        </a:solidFill>
                      </a:endParaRPr>
                    </a:p>
                  </a:txBody>
                  <a:tcPr marL="91424" marR="91424" marT="45733" marB="45733">
                    <a:solidFill>
                      <a:schemeClr val="accent3">
                        <a:lumMod val="40000"/>
                        <a:lumOff val="60000"/>
                      </a:schemeClr>
                    </a:solidFill>
                  </a:tcPr>
                </a:tc>
              </a:tr>
              <a:tr h="370946">
                <a:tc>
                  <a:txBody>
                    <a:bodyPr/>
                    <a:lstStyle/>
                    <a:p>
                      <a:r>
                        <a:rPr lang="en-US" sz="1800" dirty="0" smtClean="0"/>
                        <a:t>John Passed</a:t>
                      </a:r>
                      <a:endParaRPr lang="en-US" sz="1800" dirty="0"/>
                    </a:p>
                  </a:txBody>
                  <a:tcPr marL="91424" marR="91424" marT="45733" marB="45733">
                    <a:solidFill>
                      <a:schemeClr val="accent3">
                        <a:lumMod val="40000"/>
                        <a:lumOff val="60000"/>
                      </a:schemeClr>
                    </a:solidFill>
                  </a:tcPr>
                </a:tc>
              </a:tr>
              <a:tr h="370946">
                <a:tc>
                  <a:txBody>
                    <a:bodyPr/>
                    <a:lstStyle/>
                    <a:p>
                      <a:r>
                        <a:rPr lang="en-US" sz="1800" dirty="0" smtClean="0"/>
                        <a:t>Peter Failed</a:t>
                      </a:r>
                      <a:endParaRPr lang="en-US" sz="1800" dirty="0"/>
                    </a:p>
                  </a:txBody>
                  <a:tcPr marL="91424" marR="91424" marT="45733" marB="45733">
                    <a:solidFill>
                      <a:srgbClr val="FCD5B5"/>
                    </a:solidFill>
                  </a:tcPr>
                </a:tc>
              </a:tr>
            </a:tbl>
          </a:graphicData>
        </a:graphic>
      </p:graphicFrame>
      <p:grpSp>
        <p:nvGrpSpPr>
          <p:cNvPr id="4" name="Group 68"/>
          <p:cNvGrpSpPr>
            <a:grpSpLocks/>
          </p:cNvGrpSpPr>
          <p:nvPr/>
        </p:nvGrpSpPr>
        <p:grpSpPr bwMode="auto">
          <a:xfrm>
            <a:off x="6408738" y="3449638"/>
            <a:ext cx="1797050" cy="723900"/>
            <a:chOff x="1711507" y="4171950"/>
            <a:chExt cx="1796716" cy="723899"/>
          </a:xfrm>
        </p:grpSpPr>
        <p:sp>
          <p:nvSpPr>
            <p:cNvPr id="18" name="Rectangle 17"/>
            <p:cNvSpPr/>
            <p:nvPr/>
          </p:nvSpPr>
          <p:spPr>
            <a:xfrm>
              <a:off x="1711507" y="4171950"/>
              <a:ext cx="1796716" cy="438149"/>
            </a:xfrm>
            <a:prstGeom prst="rect">
              <a:avLst/>
            </a:prstGeom>
            <a:solidFill>
              <a:srgbClr val="92D050"/>
            </a:solidFill>
            <a:ln>
              <a:solidFill>
                <a:srgbClr val="718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b="0" dirty="0"/>
                <a:t>Knowledge</a:t>
              </a:r>
            </a:p>
          </p:txBody>
        </p:sp>
        <p:cxnSp>
          <p:nvCxnSpPr>
            <p:cNvPr id="20" name="Straight Arrow Connector 19"/>
            <p:cNvCxnSpPr>
              <a:stCxn id="18" idx="2"/>
            </p:cNvCxnSpPr>
            <p:nvPr/>
          </p:nvCxnSpPr>
          <p:spPr>
            <a:xfrm rot="16200000" flipH="1">
              <a:off x="2466990" y="4752974"/>
              <a:ext cx="285750" cy="0"/>
            </a:xfrm>
            <a:prstGeom prst="straightConnector1">
              <a:avLst/>
            </a:prstGeom>
            <a:ln w="28575">
              <a:solidFill>
                <a:schemeClr val="accent3">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17" name="Right Arrow 16"/>
          <p:cNvSpPr/>
          <p:nvPr/>
        </p:nvSpPr>
        <p:spPr>
          <a:xfrm>
            <a:off x="5446713" y="4600575"/>
            <a:ext cx="465137" cy="40163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Tree>
    <p:extLst>
      <p:ext uri="{BB962C8B-B14F-4D97-AF65-F5344CB8AC3E}">
        <p14:creationId xmlns:p14="http://schemas.microsoft.com/office/powerpoint/2010/main" val="1325725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nodeType="afterGroup">
                            <p:stCondLst>
                              <p:cond delay="1000"/>
                            </p:stCondLst>
                            <p:childTnLst>
                              <p:par>
                                <p:cTn id="18" presetID="29"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ppt_x</p:attrName>
                                        </p:attrNameLst>
                                      </p:cBhvr>
                                      <p:tavLst>
                                        <p:tav tm="0">
                                          <p:val>
                                            <p:strVal val="#ppt_x-.2"/>
                                          </p:val>
                                        </p:tav>
                                        <p:tav tm="100000">
                                          <p:val>
                                            <p:strVal val="#ppt_x"/>
                                          </p:val>
                                        </p:tav>
                                      </p:tavLst>
                                    </p:anim>
                                    <p:anim calcmode="lin" valueType="num">
                                      <p:cBhvr>
                                        <p:cTn id="21"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2" dur="500"/>
                                        <p:tgtEl>
                                          <p:spTgt spid="17"/>
                                        </p:tgtEl>
                                      </p:cBhvr>
                                    </p:animEffect>
                                  </p:childTnLst>
                                </p:cTn>
                              </p:par>
                            </p:childTnLst>
                          </p:cTn>
                        </p:par>
                        <p:par>
                          <p:cTn id="23" fill="hold" nodeType="afterGroup">
                            <p:stCondLst>
                              <p:cond delay="15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2719388" y="3017838"/>
            <a:ext cx="4621212" cy="1520825"/>
            <a:chOff x="2908300" y="3128963"/>
            <a:chExt cx="4621213" cy="1520825"/>
          </a:xfrm>
        </p:grpSpPr>
        <p:sp>
          <p:nvSpPr>
            <p:cNvPr id="36" name="Rounded Rectangle 35"/>
            <p:cNvSpPr/>
            <p:nvPr/>
          </p:nvSpPr>
          <p:spPr bwMode="auto">
            <a:xfrm>
              <a:off x="5443538" y="3852863"/>
              <a:ext cx="2085975" cy="274637"/>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Store</a:t>
              </a:r>
            </a:p>
          </p:txBody>
        </p:sp>
        <p:pic>
          <p:nvPicPr>
            <p:cNvPr id="17435" name="Picture 39"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965" y="3128963"/>
              <a:ext cx="2082870" cy="676108"/>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cxnSp>
          <p:nvCxnSpPr>
            <p:cNvPr id="43" name="Elbow Connector 42"/>
            <p:cNvCxnSpPr/>
            <p:nvPr/>
          </p:nvCxnSpPr>
          <p:spPr bwMode="auto">
            <a:xfrm flipV="1">
              <a:off x="2908300" y="3467100"/>
              <a:ext cx="2505076" cy="1182688"/>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 name="Group 28"/>
          <p:cNvGrpSpPr>
            <a:grpSpLocks/>
          </p:cNvGrpSpPr>
          <p:nvPr/>
        </p:nvGrpSpPr>
        <p:grpSpPr bwMode="auto">
          <a:xfrm>
            <a:off x="3313113" y="4171950"/>
            <a:ext cx="4024312" cy="952500"/>
            <a:chOff x="3502025" y="4283761"/>
            <a:chExt cx="4024884" cy="950657"/>
          </a:xfrm>
        </p:grpSpPr>
        <p:sp>
          <p:nvSpPr>
            <p:cNvPr id="38" name="Rounded Rectangle 37"/>
            <p:cNvSpPr/>
            <p:nvPr/>
          </p:nvSpPr>
          <p:spPr bwMode="auto">
            <a:xfrm>
              <a:off x="5440638" y="4960312"/>
              <a:ext cx="2086271" cy="274106"/>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Maintain</a:t>
              </a:r>
            </a:p>
          </p:txBody>
        </p:sp>
        <p:grpSp>
          <p:nvGrpSpPr>
            <p:cNvPr id="17429" name="Group 21"/>
            <p:cNvGrpSpPr>
              <a:grpSpLocks/>
            </p:cNvGrpSpPr>
            <p:nvPr/>
          </p:nvGrpSpPr>
          <p:grpSpPr bwMode="auto">
            <a:xfrm>
              <a:off x="5478932" y="4283761"/>
              <a:ext cx="1822739" cy="627809"/>
              <a:chOff x="5334000" y="3200400"/>
              <a:chExt cx="2133600" cy="990467"/>
            </a:xfrm>
          </p:grpSpPr>
          <p:pic>
            <p:nvPicPr>
              <p:cNvPr id="17431" name="Picture 47"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3528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32" name="Picture 48"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2766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33" name="Picture 49"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200400"/>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45" name="Straight Arrow Connector 44"/>
            <p:cNvCxnSpPr/>
            <p:nvPr/>
          </p:nvCxnSpPr>
          <p:spPr bwMode="auto">
            <a:xfrm flipV="1">
              <a:off x="3502025" y="4646596"/>
              <a:ext cx="1976718"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5" name="Group 29"/>
          <p:cNvGrpSpPr>
            <a:grpSpLocks/>
          </p:cNvGrpSpPr>
          <p:nvPr/>
        </p:nvGrpSpPr>
        <p:grpSpPr bwMode="auto">
          <a:xfrm>
            <a:off x="3313113" y="4541838"/>
            <a:ext cx="4024312" cy="1754187"/>
            <a:chOff x="3502025" y="4652963"/>
            <a:chExt cx="4024884" cy="1753870"/>
          </a:xfrm>
        </p:grpSpPr>
        <p:sp>
          <p:nvSpPr>
            <p:cNvPr id="39" name="Rounded Rectangle 38"/>
            <p:cNvSpPr/>
            <p:nvPr/>
          </p:nvSpPr>
          <p:spPr bwMode="auto">
            <a:xfrm>
              <a:off x="5440638" y="6132246"/>
              <a:ext cx="2086271" cy="274587"/>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defRPr/>
              </a:pPr>
              <a:r>
                <a:rPr lang="en-US" sz="1400" b="0" dirty="0"/>
                <a:t>Protect</a:t>
              </a:r>
            </a:p>
          </p:txBody>
        </p:sp>
        <p:grpSp>
          <p:nvGrpSpPr>
            <p:cNvPr id="17423" name="Group 22"/>
            <p:cNvGrpSpPr>
              <a:grpSpLocks/>
            </p:cNvGrpSpPr>
            <p:nvPr/>
          </p:nvGrpSpPr>
          <p:grpSpPr bwMode="auto">
            <a:xfrm>
              <a:off x="5259966" y="5447341"/>
              <a:ext cx="2260671" cy="627809"/>
              <a:chOff x="5202380" y="4883725"/>
              <a:chExt cx="2646220" cy="990467"/>
            </a:xfrm>
          </p:grpSpPr>
          <p:pic>
            <p:nvPicPr>
              <p:cNvPr id="17426" name="Picture 45"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2380" y="5036125"/>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pic>
            <p:nvPicPr>
              <p:cNvPr id="17427" name="Picture 46" descr="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883725"/>
                <a:ext cx="1600200" cy="838067"/>
              </a:xfrm>
              <a:prstGeom prst="rect">
                <a:avLst/>
              </a:prstGeom>
              <a:noFill/>
              <a:ln w="9525">
                <a:solidFill>
                  <a:srgbClr val="0B4E78"/>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44" name="Elbow Connector 43"/>
            <p:cNvCxnSpPr/>
            <p:nvPr/>
          </p:nvCxnSpPr>
          <p:spPr bwMode="auto">
            <a:xfrm rot="10800000">
              <a:off x="3502025" y="4652963"/>
              <a:ext cx="1757612" cy="1157078"/>
            </a:xfrm>
            <a:prstGeom prst="bentConnector3">
              <a:avLst>
                <a:gd name="adj1" fmla="val 6212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425" name="Picture 53" descr="lock-6.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5386388"/>
              <a:ext cx="6254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3"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Database Management</a:t>
            </a:r>
          </a:p>
        </p:txBody>
      </p:sp>
      <p:sp>
        <p:nvSpPr>
          <p:cNvPr id="20" name="Rectangle 10"/>
          <p:cNvSpPr>
            <a:spLocks noChangeArrowheads="1"/>
          </p:cNvSpPr>
          <p:nvPr/>
        </p:nvSpPr>
        <p:spPr bwMode="gray">
          <a:xfrm>
            <a:off x="596900" y="1308100"/>
            <a:ext cx="7950200" cy="15319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and Information are most important resources of any organization. They  should be stored, maintained and protected from misuse. This is called </a:t>
            </a:r>
            <a:r>
              <a:rPr lang="en-IN" sz="2000">
                <a:solidFill>
                  <a:srgbClr val="000000"/>
                </a:solidFill>
              </a:rPr>
              <a:t>Database Management.</a:t>
            </a:r>
          </a:p>
        </p:txBody>
      </p:sp>
      <p:grpSp>
        <p:nvGrpSpPr>
          <p:cNvPr id="7" name="Group 26"/>
          <p:cNvGrpSpPr>
            <a:grpSpLocks/>
          </p:cNvGrpSpPr>
          <p:nvPr/>
        </p:nvGrpSpPr>
        <p:grpSpPr bwMode="auto">
          <a:xfrm>
            <a:off x="1425575" y="3624263"/>
            <a:ext cx="2408238" cy="2152650"/>
            <a:chOff x="1614488" y="3734906"/>
            <a:chExt cx="2408620" cy="2153273"/>
          </a:xfrm>
        </p:grpSpPr>
        <p:grpSp>
          <p:nvGrpSpPr>
            <p:cNvPr id="17417" name="Group 6"/>
            <p:cNvGrpSpPr>
              <a:grpSpLocks/>
            </p:cNvGrpSpPr>
            <p:nvPr/>
          </p:nvGrpSpPr>
          <p:grpSpPr bwMode="auto">
            <a:xfrm>
              <a:off x="1744684" y="3734906"/>
              <a:ext cx="2278424" cy="1762417"/>
              <a:chOff x="76200" y="1981200"/>
              <a:chExt cx="3581400" cy="3733800"/>
            </a:xfrm>
          </p:grpSpPr>
          <p:pic>
            <p:nvPicPr>
              <p:cNvPr id="17419" name="Picture 50" descr="1312985240_Database_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514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51" descr="1315389690_sha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9812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52" descr="1315389690_sha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H="1">
                <a:off x="96985" y="2209800"/>
                <a:ext cx="356061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Rectangle 33"/>
            <p:cNvSpPr/>
            <p:nvPr/>
          </p:nvSpPr>
          <p:spPr bwMode="auto">
            <a:xfrm>
              <a:off x="1614488" y="5426082"/>
              <a:ext cx="2278424" cy="462097"/>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400" b="0" dirty="0"/>
                <a:t>Database Management</a:t>
              </a:r>
            </a:p>
          </p:txBody>
        </p:sp>
      </p:grpSp>
    </p:spTree>
    <p:extLst>
      <p:ext uri="{BB962C8B-B14F-4D97-AF65-F5344CB8AC3E}">
        <p14:creationId xmlns:p14="http://schemas.microsoft.com/office/powerpoint/2010/main" val="110015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7277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Data Organization and Management</a:t>
            </a:r>
          </a:p>
        </p:txBody>
      </p:sp>
      <p:grpSp>
        <p:nvGrpSpPr>
          <p:cNvPr id="2" name="Group 16"/>
          <p:cNvGrpSpPr>
            <a:grpSpLocks/>
          </p:cNvGrpSpPr>
          <p:nvPr/>
        </p:nvGrpSpPr>
        <p:grpSpPr bwMode="auto">
          <a:xfrm>
            <a:off x="527050" y="1262063"/>
            <a:ext cx="8208963" cy="2176462"/>
            <a:chOff x="465173" y="935271"/>
            <a:chExt cx="8207303" cy="2365610"/>
          </a:xfrm>
        </p:grpSpPr>
        <p:sp>
          <p:nvSpPr>
            <p:cNvPr id="18440" name="Rectangle 10"/>
            <p:cNvSpPr>
              <a:spLocks noChangeArrowheads="1"/>
            </p:cNvSpPr>
            <p:nvPr/>
          </p:nvSpPr>
          <p:spPr bwMode="gray">
            <a:xfrm>
              <a:off x="465173" y="1213841"/>
              <a:ext cx="8207303" cy="20870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23838" indent="-223838" algn="just">
                <a:lnSpc>
                  <a:spcPts val="3000"/>
                </a:lnSpc>
                <a:spcBef>
                  <a:spcPts val="600"/>
                </a:spcBef>
                <a:buClr>
                  <a:srgbClr val="292929"/>
                </a:buClr>
                <a:buFont typeface="Arial" charset="0"/>
                <a:buChar char="•"/>
              </a:pPr>
              <a:r>
                <a:rPr lang="en-IN" sz="2000" b="0">
                  <a:solidFill>
                    <a:srgbClr val="000000"/>
                  </a:solidFill>
                </a:rPr>
                <a:t>Previously, data management used to be a manual process involving lots of book keeping. </a:t>
              </a:r>
            </a:p>
            <a:p>
              <a:pPr marL="223838" indent="-223838" algn="l">
                <a:lnSpc>
                  <a:spcPts val="3000"/>
                </a:lnSpc>
                <a:spcBef>
                  <a:spcPts val="600"/>
                </a:spcBef>
                <a:buClr>
                  <a:srgbClr val="292929"/>
                </a:buClr>
                <a:buFont typeface="Arial" charset="0"/>
                <a:buChar char="•"/>
              </a:pPr>
              <a:r>
                <a:rPr lang="en-IN" sz="2000" b="0">
                  <a:solidFill>
                    <a:srgbClr val="000000"/>
                  </a:solidFill>
                </a:rPr>
                <a:t>Performing any changes to data was very difficult. </a:t>
              </a:r>
            </a:p>
            <a:p>
              <a:pPr marL="223838" indent="-223838" algn="l">
                <a:lnSpc>
                  <a:spcPts val="3000"/>
                </a:lnSpc>
                <a:spcBef>
                  <a:spcPts val="600"/>
                </a:spcBef>
                <a:buClr>
                  <a:srgbClr val="292929"/>
                </a:buClr>
                <a:buFont typeface="Arial" charset="0"/>
                <a:buChar char="•"/>
              </a:pPr>
              <a:r>
                <a:rPr lang="en-IN" sz="2000" b="0">
                  <a:solidFill>
                    <a:srgbClr val="000000"/>
                  </a:solidFill>
                </a:rPr>
                <a:t>Data availability was limited to only one person at a time.</a:t>
              </a:r>
              <a:endParaRPr lang="en-IN" sz="2000" b="0" noProof="1"/>
            </a:p>
          </p:txBody>
        </p:sp>
        <p:sp>
          <p:nvSpPr>
            <p:cNvPr id="12" name="Rectangle 7"/>
            <p:cNvSpPr>
              <a:spLocks noChangeArrowheads="1"/>
            </p:cNvSpPr>
            <p:nvPr/>
          </p:nvSpPr>
          <p:spPr bwMode="gray">
            <a:xfrm>
              <a:off x="469935" y="935271"/>
              <a:ext cx="2377594" cy="496934"/>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Manual Process</a:t>
              </a:r>
            </a:p>
          </p:txBody>
        </p:sp>
      </p:grpSp>
      <p:grpSp>
        <p:nvGrpSpPr>
          <p:cNvPr id="3" name="Group 19"/>
          <p:cNvGrpSpPr>
            <a:grpSpLocks/>
          </p:cNvGrpSpPr>
          <p:nvPr/>
        </p:nvGrpSpPr>
        <p:grpSpPr bwMode="auto">
          <a:xfrm>
            <a:off x="477838" y="3479800"/>
            <a:ext cx="8212137" cy="2908300"/>
            <a:chOff x="465173" y="935271"/>
            <a:chExt cx="8210039" cy="3157443"/>
          </a:xfrm>
        </p:grpSpPr>
        <p:sp>
          <p:nvSpPr>
            <p:cNvPr id="18438" name="Rectangle 10"/>
            <p:cNvSpPr>
              <a:spLocks noChangeArrowheads="1"/>
            </p:cNvSpPr>
            <p:nvPr/>
          </p:nvSpPr>
          <p:spPr bwMode="gray">
            <a:xfrm>
              <a:off x="465173" y="1213839"/>
              <a:ext cx="8210039" cy="28788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91440" rIns="219456" bIns="0" anchor="b"/>
            <a:lstStyle/>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Electronic data processing, initially used Files for data management. </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Need for a collection of records triggers file creation. </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The major factor in the workload of Electronic Data Processing is to create and maintain files.</a:t>
              </a:r>
            </a:p>
            <a:p>
              <a:pPr marL="223838" indent="-223838" algn="just">
                <a:spcBef>
                  <a:spcPts val="600"/>
                </a:spcBef>
                <a:buFont typeface="Arial" charset="0"/>
                <a:buChar char="•"/>
                <a:tabLst>
                  <a:tab pos="223838"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File management includes File Creation, Maintenance, Processing, Selection and Extraction of Records.</a:t>
              </a:r>
              <a:endParaRPr lang="en-IN" sz="2000" b="0" u="sng">
                <a:solidFill>
                  <a:srgbClr val="000000"/>
                </a:solidFill>
              </a:endParaRPr>
            </a:p>
          </p:txBody>
        </p:sp>
        <p:sp>
          <p:nvSpPr>
            <p:cNvPr id="22" name="Rectangle 7"/>
            <p:cNvSpPr>
              <a:spLocks noChangeArrowheads="1"/>
            </p:cNvSpPr>
            <p:nvPr/>
          </p:nvSpPr>
          <p:spPr bwMode="gray">
            <a:xfrm>
              <a:off x="469934" y="935271"/>
              <a:ext cx="2377467" cy="496367"/>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dirty="0">
                  <a:solidFill>
                    <a:schemeClr val="bg1"/>
                  </a:solidFill>
                </a:rPr>
                <a:t>Using Files</a:t>
              </a:r>
            </a:p>
          </p:txBody>
        </p:sp>
      </p:grpSp>
    </p:spTree>
    <p:extLst>
      <p:ext uri="{BB962C8B-B14F-4D97-AF65-F5344CB8AC3E}">
        <p14:creationId xmlns:p14="http://schemas.microsoft.com/office/powerpoint/2010/main" val="2481091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727700" cy="495300"/>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Drawbacks of File System</a:t>
            </a:r>
            <a:endParaRPr lang="en-US" sz="2000" dirty="0">
              <a:solidFill>
                <a:schemeClr val="tx1">
                  <a:lumMod val="75000"/>
                  <a:lumOff val="25000"/>
                </a:schemeClr>
              </a:solidFill>
            </a:endParaRPr>
          </a:p>
        </p:txBody>
      </p:sp>
      <p:grpSp>
        <p:nvGrpSpPr>
          <p:cNvPr id="2" name="Group 31"/>
          <p:cNvGrpSpPr>
            <a:grpSpLocks/>
          </p:cNvGrpSpPr>
          <p:nvPr/>
        </p:nvGrpSpPr>
        <p:grpSpPr bwMode="auto">
          <a:xfrm>
            <a:off x="547688" y="1633538"/>
            <a:ext cx="8086725" cy="769937"/>
            <a:chOff x="2105894" y="1266825"/>
            <a:chExt cx="6230386" cy="769794"/>
          </a:xfrm>
        </p:grpSpPr>
        <p:sp>
          <p:nvSpPr>
            <p:cNvPr id="19470" name="Rectangle 10"/>
            <p:cNvSpPr>
              <a:spLocks noChangeArrowheads="1"/>
            </p:cNvSpPr>
            <p:nvPr/>
          </p:nvSpPr>
          <p:spPr bwMode="gray">
            <a:xfrm>
              <a:off x="2105894" y="1266825"/>
              <a:ext cx="6230386"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1762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redundancy and inconsistency - Multiple file formats, duplication of information in different files.</a:t>
              </a:r>
            </a:p>
          </p:txBody>
        </p:sp>
        <p:sp>
          <p:nvSpPr>
            <p:cNvPr id="16" name="Isosceles Triangle 15"/>
            <p:cNvSpPr/>
            <p:nvPr/>
          </p:nvSpPr>
          <p:spPr bwMode="auto">
            <a:xfrm rot="5400000">
              <a:off x="1861143" y="1532107"/>
              <a:ext cx="747573" cy="236055"/>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3" name="Group 32"/>
          <p:cNvGrpSpPr>
            <a:grpSpLocks/>
          </p:cNvGrpSpPr>
          <p:nvPr/>
        </p:nvGrpSpPr>
        <p:grpSpPr bwMode="auto">
          <a:xfrm>
            <a:off x="546100" y="2779713"/>
            <a:ext cx="8094663" cy="773112"/>
            <a:chOff x="2123654" y="2181225"/>
            <a:chExt cx="6237013" cy="772773"/>
          </a:xfrm>
        </p:grpSpPr>
        <p:sp>
          <p:nvSpPr>
            <p:cNvPr id="19468" name="Rectangle 10"/>
            <p:cNvSpPr>
              <a:spLocks noChangeArrowheads="1"/>
            </p:cNvSpPr>
            <p:nvPr/>
          </p:nvSpPr>
          <p:spPr bwMode="gray">
            <a:xfrm>
              <a:off x="2133603" y="2181225"/>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Difficulty in accessing data - Need to write a new program to carry out every new task.</a:t>
              </a:r>
            </a:p>
          </p:txBody>
        </p:sp>
        <p:sp>
          <p:nvSpPr>
            <p:cNvPr id="19" name="Isosceles Triangle 18"/>
            <p:cNvSpPr/>
            <p:nvPr/>
          </p:nvSpPr>
          <p:spPr bwMode="auto">
            <a:xfrm rot="5400000">
              <a:off x="1867999" y="2462269"/>
              <a:ext cx="747384" cy="236075"/>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4" name="Group 33"/>
          <p:cNvGrpSpPr>
            <a:grpSpLocks/>
          </p:cNvGrpSpPr>
          <p:nvPr/>
        </p:nvGrpSpPr>
        <p:grpSpPr bwMode="auto">
          <a:xfrm>
            <a:off x="546100" y="3929063"/>
            <a:ext cx="8089900" cy="777875"/>
            <a:chOff x="2100950" y="3164897"/>
            <a:chExt cx="6232006" cy="778109"/>
          </a:xfrm>
        </p:grpSpPr>
        <p:sp>
          <p:nvSpPr>
            <p:cNvPr id="19466" name="Rectangle 10"/>
            <p:cNvSpPr>
              <a:spLocks noChangeArrowheads="1"/>
            </p:cNvSpPr>
            <p:nvPr/>
          </p:nvSpPr>
          <p:spPr bwMode="gray">
            <a:xfrm>
              <a:off x="2105892" y="3164897"/>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Data isolation - Multiple files and different file formats leads to data isolation. </a:t>
              </a:r>
            </a:p>
          </p:txBody>
        </p:sp>
        <p:sp>
          <p:nvSpPr>
            <p:cNvPr id="23" name="Isosceles Triangle 22"/>
            <p:cNvSpPr/>
            <p:nvPr/>
          </p:nvSpPr>
          <p:spPr bwMode="auto">
            <a:xfrm rot="5400000">
              <a:off x="1844993" y="3451025"/>
              <a:ext cx="747938" cy="236024"/>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grpSp>
        <p:nvGrpSpPr>
          <p:cNvPr id="5" name="Group 33"/>
          <p:cNvGrpSpPr>
            <a:grpSpLocks/>
          </p:cNvGrpSpPr>
          <p:nvPr/>
        </p:nvGrpSpPr>
        <p:grpSpPr bwMode="auto">
          <a:xfrm>
            <a:off x="538163" y="5083175"/>
            <a:ext cx="8089900" cy="777875"/>
            <a:chOff x="2100950" y="3164897"/>
            <a:chExt cx="6232006" cy="778109"/>
          </a:xfrm>
        </p:grpSpPr>
        <p:sp>
          <p:nvSpPr>
            <p:cNvPr id="19464" name="Rectangle 10"/>
            <p:cNvSpPr>
              <a:spLocks noChangeArrowheads="1"/>
            </p:cNvSpPr>
            <p:nvPr/>
          </p:nvSpPr>
          <p:spPr bwMode="gray">
            <a:xfrm>
              <a:off x="2105892" y="3164897"/>
              <a:ext cx="6227064" cy="76979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Security problems - Hard to provide user access to some/part of data.</a:t>
              </a:r>
            </a:p>
          </p:txBody>
        </p:sp>
        <p:sp>
          <p:nvSpPr>
            <p:cNvPr id="27" name="Isosceles Triangle 26"/>
            <p:cNvSpPr/>
            <p:nvPr/>
          </p:nvSpPr>
          <p:spPr bwMode="auto">
            <a:xfrm rot="5400000">
              <a:off x="1844994" y="3451025"/>
              <a:ext cx="747937" cy="236023"/>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dirty="0"/>
            </a:p>
          </p:txBody>
        </p:sp>
      </p:grpSp>
    </p:spTree>
    <p:extLst>
      <p:ext uri="{BB962C8B-B14F-4D97-AF65-F5344CB8AC3E}">
        <p14:creationId xmlns:p14="http://schemas.microsoft.com/office/powerpoint/2010/main" val="678676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943600"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Advantages of DBMS over File Systems</a:t>
            </a:r>
            <a:endParaRPr lang="en-US" sz="2000" dirty="0">
              <a:solidFill>
                <a:schemeClr val="tx1">
                  <a:lumMod val="75000"/>
                  <a:lumOff val="25000"/>
                </a:schemeClr>
              </a:solidFill>
            </a:endParaRPr>
          </a:p>
        </p:txBody>
      </p:sp>
      <p:grpSp>
        <p:nvGrpSpPr>
          <p:cNvPr id="2" name="Group 31"/>
          <p:cNvGrpSpPr>
            <a:grpSpLocks/>
          </p:cNvGrpSpPr>
          <p:nvPr/>
        </p:nvGrpSpPr>
        <p:grpSpPr bwMode="auto">
          <a:xfrm>
            <a:off x="1454150" y="1470025"/>
            <a:ext cx="6235700" cy="549275"/>
            <a:chOff x="1309688" y="1470025"/>
            <a:chExt cx="6236208" cy="548640"/>
          </a:xfrm>
        </p:grpSpPr>
        <p:sp>
          <p:nvSpPr>
            <p:cNvPr id="20497" name="Rectangle 10"/>
            <p:cNvSpPr>
              <a:spLocks noChangeArrowheads="1"/>
            </p:cNvSpPr>
            <p:nvPr/>
          </p:nvSpPr>
          <p:spPr bwMode="gray">
            <a:xfrm>
              <a:off x="1309688" y="1470025"/>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23838" algn="l">
                <a:spcAft>
                  <a:spcPts val="600"/>
                </a:spcAft>
                <a:tabLst>
                  <a:tab pos="1762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latin typeface="Arial" charset="0"/>
                </a:rPr>
                <a:t>Minimizes redundancy and inconsistency.</a:t>
              </a:r>
              <a:endParaRPr lang="en-IN" sz="2000" b="0">
                <a:solidFill>
                  <a:srgbClr val="000000"/>
                </a:solidFill>
              </a:endParaRPr>
            </a:p>
          </p:txBody>
        </p:sp>
        <p:pic>
          <p:nvPicPr>
            <p:cNvPr id="20" name="Picture 19" descr="advantage-icon.jpg"/>
            <p:cNvPicPr>
              <a:picLocks noChangeAspect="1"/>
            </p:cNvPicPr>
            <p:nvPr/>
          </p:nvPicPr>
          <p:blipFill>
            <a:blip r:embed="rId3"/>
            <a:stretch>
              <a:fillRect/>
            </a:stretch>
          </p:blipFill>
          <p:spPr bwMode="auto">
            <a:xfrm>
              <a:off x="1383125" y="1556151"/>
              <a:ext cx="369475" cy="385289"/>
            </a:xfrm>
            <a:prstGeom prst="rect">
              <a:avLst/>
            </a:prstGeom>
            <a:ln>
              <a:solidFill>
                <a:schemeClr val="tx2">
                  <a:lumMod val="75000"/>
                </a:schemeClr>
              </a:solidFill>
            </a:ln>
            <a:effectLst>
              <a:softEdge rad="12700"/>
            </a:effectLst>
          </p:spPr>
        </p:pic>
      </p:grpSp>
      <p:grpSp>
        <p:nvGrpSpPr>
          <p:cNvPr id="3" name="Group 30"/>
          <p:cNvGrpSpPr>
            <a:grpSpLocks/>
          </p:cNvGrpSpPr>
          <p:nvPr/>
        </p:nvGrpSpPr>
        <p:grpSpPr bwMode="auto">
          <a:xfrm>
            <a:off x="1454150" y="2439988"/>
            <a:ext cx="6235700" cy="549275"/>
            <a:chOff x="1308527" y="2439988"/>
            <a:chExt cx="6235273" cy="548640"/>
          </a:xfrm>
        </p:grpSpPr>
        <p:sp>
          <p:nvSpPr>
            <p:cNvPr id="20495" name="Rectangle 10"/>
            <p:cNvSpPr>
              <a:spLocks noChangeArrowheads="1"/>
            </p:cNvSpPr>
            <p:nvPr/>
          </p:nvSpPr>
          <p:spPr bwMode="gray">
            <a:xfrm>
              <a:off x="1308527" y="2439988"/>
              <a:ext cx="6235273"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Availability of efficient security and access control.</a:t>
              </a:r>
            </a:p>
          </p:txBody>
        </p:sp>
        <p:pic>
          <p:nvPicPr>
            <p:cNvPr id="21" name="Picture 20" descr="advantage-icon.jpg"/>
            <p:cNvPicPr>
              <a:picLocks noChangeAspect="1"/>
            </p:cNvPicPr>
            <p:nvPr/>
          </p:nvPicPr>
          <p:blipFill>
            <a:blip r:embed="rId3"/>
            <a:stretch>
              <a:fillRect/>
            </a:stretch>
          </p:blipFill>
          <p:spPr bwMode="auto">
            <a:xfrm>
              <a:off x="1383125" y="2518176"/>
              <a:ext cx="369475" cy="385289"/>
            </a:xfrm>
            <a:prstGeom prst="rect">
              <a:avLst/>
            </a:prstGeom>
            <a:ln>
              <a:solidFill>
                <a:schemeClr val="tx2">
                  <a:lumMod val="75000"/>
                </a:schemeClr>
              </a:solidFill>
            </a:ln>
            <a:effectLst>
              <a:softEdge rad="12700"/>
            </a:effectLst>
          </p:spPr>
        </p:pic>
      </p:grpSp>
      <p:grpSp>
        <p:nvGrpSpPr>
          <p:cNvPr id="4" name="Group 29"/>
          <p:cNvGrpSpPr>
            <a:grpSpLocks/>
          </p:cNvGrpSpPr>
          <p:nvPr/>
        </p:nvGrpSpPr>
        <p:grpSpPr bwMode="auto">
          <a:xfrm>
            <a:off x="1454150" y="3427413"/>
            <a:ext cx="6235700" cy="549275"/>
            <a:chOff x="1316360" y="3427413"/>
            <a:chExt cx="6236208" cy="548640"/>
          </a:xfrm>
        </p:grpSpPr>
        <p:sp>
          <p:nvSpPr>
            <p:cNvPr id="20493" name="Rectangle 10"/>
            <p:cNvSpPr>
              <a:spLocks noChangeArrowheads="1"/>
            </p:cNvSpPr>
            <p:nvPr/>
          </p:nvSpPr>
          <p:spPr bwMode="gray">
            <a:xfrm>
              <a:off x="1316360" y="3427413"/>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Data Integrity can be ensured using constraints.</a:t>
              </a:r>
            </a:p>
          </p:txBody>
        </p:sp>
        <p:pic>
          <p:nvPicPr>
            <p:cNvPr id="24" name="Picture 23" descr="advantage-icon.jpg"/>
            <p:cNvPicPr>
              <a:picLocks noChangeAspect="1"/>
            </p:cNvPicPr>
            <p:nvPr/>
          </p:nvPicPr>
          <p:blipFill>
            <a:blip r:embed="rId3"/>
            <a:stretch>
              <a:fillRect/>
            </a:stretch>
          </p:blipFill>
          <p:spPr bwMode="auto">
            <a:xfrm>
              <a:off x="1383125" y="3518301"/>
              <a:ext cx="369475" cy="385289"/>
            </a:xfrm>
            <a:prstGeom prst="rect">
              <a:avLst/>
            </a:prstGeom>
            <a:ln>
              <a:solidFill>
                <a:schemeClr val="tx2">
                  <a:lumMod val="75000"/>
                </a:schemeClr>
              </a:solidFill>
            </a:ln>
            <a:effectLst>
              <a:softEdge rad="12700"/>
            </a:effectLst>
          </p:spPr>
        </p:pic>
      </p:grpSp>
      <p:grpSp>
        <p:nvGrpSpPr>
          <p:cNvPr id="5" name="Group 28"/>
          <p:cNvGrpSpPr>
            <a:grpSpLocks/>
          </p:cNvGrpSpPr>
          <p:nvPr/>
        </p:nvGrpSpPr>
        <p:grpSpPr bwMode="auto">
          <a:xfrm>
            <a:off x="1454150" y="4389438"/>
            <a:ext cx="6235700" cy="549275"/>
            <a:chOff x="1316361" y="4389438"/>
            <a:chExt cx="6236208" cy="548640"/>
          </a:xfrm>
        </p:grpSpPr>
        <p:sp>
          <p:nvSpPr>
            <p:cNvPr id="20491" name="Rectangle 10"/>
            <p:cNvSpPr>
              <a:spLocks noChangeArrowheads="1"/>
            </p:cNvSpPr>
            <p:nvPr/>
          </p:nvSpPr>
          <p:spPr bwMode="gray">
            <a:xfrm>
              <a:off x="1316361" y="4389438"/>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tabLst>
                  <a:tab pos="0" algn="l"/>
                </a:tabLst>
              </a:pPr>
              <a:r>
                <a:rPr lang="en-IN" sz="2000" b="0">
                  <a:latin typeface="Arial" charset="0"/>
                </a:rPr>
                <a:t>Concurrent access to database.</a:t>
              </a:r>
            </a:p>
          </p:txBody>
        </p:sp>
        <p:pic>
          <p:nvPicPr>
            <p:cNvPr id="25" name="Picture 24" descr="advantage-icon.jpg"/>
            <p:cNvPicPr>
              <a:picLocks noChangeAspect="1"/>
            </p:cNvPicPr>
            <p:nvPr/>
          </p:nvPicPr>
          <p:blipFill>
            <a:blip r:embed="rId3"/>
            <a:stretch>
              <a:fillRect/>
            </a:stretch>
          </p:blipFill>
          <p:spPr bwMode="auto">
            <a:xfrm>
              <a:off x="1383125" y="4480326"/>
              <a:ext cx="369475" cy="385289"/>
            </a:xfrm>
            <a:prstGeom prst="rect">
              <a:avLst/>
            </a:prstGeom>
            <a:ln>
              <a:solidFill>
                <a:schemeClr val="tx2">
                  <a:lumMod val="75000"/>
                </a:schemeClr>
              </a:solidFill>
            </a:ln>
            <a:effectLst>
              <a:softEdge rad="12700"/>
            </a:effectLst>
          </p:spPr>
        </p:pic>
      </p:grpSp>
      <p:grpSp>
        <p:nvGrpSpPr>
          <p:cNvPr id="7" name="Group 27"/>
          <p:cNvGrpSpPr>
            <a:grpSpLocks/>
          </p:cNvGrpSpPr>
          <p:nvPr/>
        </p:nvGrpSpPr>
        <p:grpSpPr bwMode="auto">
          <a:xfrm>
            <a:off x="1454150" y="5351463"/>
            <a:ext cx="6235700" cy="549275"/>
            <a:chOff x="1316360" y="5351463"/>
            <a:chExt cx="6236208" cy="548640"/>
          </a:xfrm>
        </p:grpSpPr>
        <p:sp>
          <p:nvSpPr>
            <p:cNvPr id="20489" name="Rectangle 10"/>
            <p:cNvSpPr>
              <a:spLocks noChangeArrowheads="1"/>
            </p:cNvSpPr>
            <p:nvPr/>
          </p:nvSpPr>
          <p:spPr bwMode="gray">
            <a:xfrm>
              <a:off x="1316360" y="5351463"/>
              <a:ext cx="6236208" cy="5486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marL="236538" algn="l">
                <a:spcAft>
                  <a:spcPts val="600"/>
                </a:spcAft>
              </a:pPr>
              <a:r>
                <a:rPr lang="en-IN" sz="2000" b="0">
                  <a:latin typeface="Arial" charset="0"/>
                </a:rPr>
                <a:t>Easy backup and recovery of database.</a:t>
              </a:r>
            </a:p>
          </p:txBody>
        </p:sp>
        <p:pic>
          <p:nvPicPr>
            <p:cNvPr id="26" name="Picture 25" descr="advantage-icon.jpg"/>
            <p:cNvPicPr>
              <a:picLocks noChangeAspect="1"/>
            </p:cNvPicPr>
            <p:nvPr/>
          </p:nvPicPr>
          <p:blipFill>
            <a:blip r:embed="rId3"/>
            <a:stretch>
              <a:fillRect/>
            </a:stretch>
          </p:blipFill>
          <p:spPr bwMode="auto">
            <a:xfrm>
              <a:off x="1383125" y="5432826"/>
              <a:ext cx="369475" cy="385289"/>
            </a:xfrm>
            <a:prstGeom prst="rect">
              <a:avLst/>
            </a:prstGeom>
            <a:ln>
              <a:solidFill>
                <a:schemeClr val="tx2">
                  <a:lumMod val="75000"/>
                </a:schemeClr>
              </a:solidFill>
            </a:ln>
            <a:effectLst>
              <a:softEdge rad="12700"/>
            </a:effectLst>
          </p:spPr>
        </p:pic>
      </p:grpSp>
    </p:spTree>
    <p:extLst>
      <p:ext uri="{BB962C8B-B14F-4D97-AF65-F5344CB8AC3E}">
        <p14:creationId xmlns:p14="http://schemas.microsoft.com/office/powerpoint/2010/main" val="3809427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4038" y="5243513"/>
            <a:ext cx="8031162" cy="120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800" dirty="0">
                <a:solidFill>
                  <a:schemeClr val="bg1"/>
                </a:solidFill>
              </a:rPr>
              <a:t>Note: </a:t>
            </a:r>
            <a:r>
              <a:rPr lang="en-US" sz="1800" b="0" i="1" dirty="0">
                <a:solidFill>
                  <a:schemeClr val="bg1"/>
                </a:solidFill>
              </a:rPr>
              <a:t>ANSI means American National Standards Institute and ISO means International Organization for Standardization. Both organizations set the standards for software and other products internationally.</a:t>
            </a:r>
          </a:p>
        </p:txBody>
      </p:sp>
      <p:grpSp>
        <p:nvGrpSpPr>
          <p:cNvPr id="2" name="Group 19"/>
          <p:cNvGrpSpPr>
            <a:grpSpLocks/>
          </p:cNvGrpSpPr>
          <p:nvPr/>
        </p:nvGrpSpPr>
        <p:grpSpPr bwMode="auto">
          <a:xfrm>
            <a:off x="527050" y="4291013"/>
            <a:ext cx="8035925" cy="873125"/>
            <a:chOff x="520681" y="3975100"/>
            <a:chExt cx="8035944" cy="873125"/>
          </a:xfrm>
        </p:grpSpPr>
        <p:sp>
          <p:nvSpPr>
            <p:cNvPr id="11" name="Rectangle 10"/>
            <p:cNvSpPr>
              <a:spLocks noChangeArrowheads="1"/>
            </p:cNvSpPr>
            <p:nvPr/>
          </p:nvSpPr>
          <p:spPr bwMode="gray">
            <a:xfrm>
              <a:off x="528619" y="3975100"/>
              <a:ext cx="8028006" cy="8731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SQL was adopted as a standard in 1986 (SQL-86) by ANSI and then in 1987 by ISO.</a:t>
              </a:r>
            </a:p>
          </p:txBody>
        </p:sp>
        <p:sp>
          <p:nvSpPr>
            <p:cNvPr id="16" name="Half Frame 15"/>
            <p:cNvSpPr/>
            <p:nvPr/>
          </p:nvSpPr>
          <p:spPr>
            <a:xfrm>
              <a:off x="520681" y="3979862"/>
              <a:ext cx="320676" cy="317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grpSp>
        <p:nvGrpSpPr>
          <p:cNvPr id="3" name="Group 20"/>
          <p:cNvGrpSpPr>
            <a:grpSpLocks/>
          </p:cNvGrpSpPr>
          <p:nvPr/>
        </p:nvGrpSpPr>
        <p:grpSpPr bwMode="auto">
          <a:xfrm>
            <a:off x="519113" y="3282950"/>
            <a:ext cx="8043862" cy="877888"/>
            <a:chOff x="512220" y="3319463"/>
            <a:chExt cx="8044405" cy="877824"/>
          </a:xfrm>
        </p:grpSpPr>
        <p:sp>
          <p:nvSpPr>
            <p:cNvPr id="10" name="Rectangle 10"/>
            <p:cNvSpPr>
              <a:spLocks noChangeArrowheads="1"/>
            </p:cNvSpPr>
            <p:nvPr/>
          </p:nvSpPr>
          <p:spPr bwMode="gray">
            <a:xfrm>
              <a:off x="528096" y="3319463"/>
              <a:ext cx="8028529" cy="87782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First commercial version of SQL was released in 1979.</a:t>
              </a:r>
            </a:p>
          </p:txBody>
        </p:sp>
        <p:sp>
          <p:nvSpPr>
            <p:cNvPr id="15" name="Half Frame 14"/>
            <p:cNvSpPr/>
            <p:nvPr/>
          </p:nvSpPr>
          <p:spPr>
            <a:xfrm>
              <a:off x="512220" y="3319463"/>
              <a:ext cx="320697" cy="317477"/>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grpSp>
        <p:nvGrpSpPr>
          <p:cNvPr id="4" name="Group 21"/>
          <p:cNvGrpSpPr>
            <a:grpSpLocks/>
          </p:cNvGrpSpPr>
          <p:nvPr/>
        </p:nvGrpSpPr>
        <p:grpSpPr bwMode="auto">
          <a:xfrm>
            <a:off x="520700" y="2282825"/>
            <a:ext cx="8032750" cy="873125"/>
            <a:chOff x="520693" y="2320925"/>
            <a:chExt cx="8032757" cy="873125"/>
          </a:xfrm>
        </p:grpSpPr>
        <p:sp>
          <p:nvSpPr>
            <p:cNvPr id="9" name="Rectangle 10"/>
            <p:cNvSpPr>
              <a:spLocks noChangeArrowheads="1"/>
            </p:cNvSpPr>
            <p:nvPr/>
          </p:nvSpPr>
          <p:spPr bwMode="gray">
            <a:xfrm>
              <a:off x="528631" y="2320925"/>
              <a:ext cx="8024819" cy="8731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Initially, it was known as SEQUEL (Structured English QUEry Language), later changed to SQL.</a:t>
              </a:r>
            </a:p>
          </p:txBody>
        </p:sp>
        <p:sp>
          <p:nvSpPr>
            <p:cNvPr id="14" name="Half Frame 13"/>
            <p:cNvSpPr/>
            <p:nvPr/>
          </p:nvSpPr>
          <p:spPr>
            <a:xfrm>
              <a:off x="520693" y="2320925"/>
              <a:ext cx="320675" cy="3175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sp>
        <p:nvSpPr>
          <p:cNvPr id="21510"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6" name="TextBox 5"/>
          <p:cNvSpPr txBox="1"/>
          <p:nvPr/>
        </p:nvSpPr>
        <p:spPr bwMode="auto">
          <a:xfrm>
            <a:off x="0" y="758825"/>
            <a:ext cx="59436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History of SQL</a:t>
            </a:r>
          </a:p>
        </p:txBody>
      </p:sp>
      <p:grpSp>
        <p:nvGrpSpPr>
          <p:cNvPr id="7" name="Group 22"/>
          <p:cNvGrpSpPr>
            <a:grpSpLocks/>
          </p:cNvGrpSpPr>
          <p:nvPr/>
        </p:nvGrpSpPr>
        <p:grpSpPr bwMode="auto">
          <a:xfrm>
            <a:off x="528638" y="1271588"/>
            <a:ext cx="8027987" cy="876300"/>
            <a:chOff x="528638" y="1321858"/>
            <a:chExt cx="8027987" cy="875242"/>
          </a:xfrm>
        </p:grpSpPr>
        <p:sp>
          <p:nvSpPr>
            <p:cNvPr id="8" name="Rectangle 10"/>
            <p:cNvSpPr>
              <a:spLocks noChangeArrowheads="1"/>
            </p:cNvSpPr>
            <p:nvPr/>
          </p:nvSpPr>
          <p:spPr bwMode="gray">
            <a:xfrm>
              <a:off x="528638" y="1323443"/>
              <a:ext cx="8027987" cy="87365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74320" tIns="0" bIns="0" anchor="ctr"/>
            <a:lstStyle/>
            <a:p>
              <a:pPr algn="l" fontAlgn="auto">
                <a:lnSpc>
                  <a:spcPts val="3000"/>
                </a:lnSpc>
                <a:spcBef>
                  <a:spcPts val="0"/>
                </a:spcBef>
                <a:spcAft>
                  <a:spcPts val="0"/>
                </a:spcAft>
                <a:defRPr/>
              </a:pPr>
              <a:r>
                <a:rPr lang="en-US" sz="2000" b="0" kern="0" dirty="0">
                  <a:solidFill>
                    <a:schemeClr val="tx1">
                      <a:lumMod val="85000"/>
                      <a:lumOff val="15000"/>
                    </a:schemeClr>
                  </a:solidFill>
                </a:rPr>
                <a:t>SQL was developed in 1970 at IBM by Donald D. Chamberlin and Raymond F. Boyce.</a:t>
              </a:r>
            </a:p>
          </p:txBody>
        </p:sp>
        <p:sp>
          <p:nvSpPr>
            <p:cNvPr id="12" name="Half Frame 11"/>
            <p:cNvSpPr/>
            <p:nvPr/>
          </p:nvSpPr>
          <p:spPr>
            <a:xfrm>
              <a:off x="528638" y="1321858"/>
              <a:ext cx="320675" cy="317117"/>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chemeClr val="tx1"/>
                </a:solidFill>
              </a:endParaRPr>
            </a:p>
          </p:txBody>
        </p:sp>
      </p:grpSp>
    </p:spTree>
    <p:extLst>
      <p:ext uri="{BB962C8B-B14F-4D97-AF65-F5344CB8AC3E}">
        <p14:creationId xmlns:p14="http://schemas.microsoft.com/office/powerpoint/2010/main" val="3822803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anim calcmode="lin" valueType="num">
                                      <p:cBhvr>
                                        <p:cTn id="26" dur="500" fill="hold"/>
                                        <p:tgtEl>
                                          <p:spTgt spid="2"/>
                                        </p:tgtEl>
                                        <p:attrNameLst>
                                          <p:attrName>ppt_x</p:attrName>
                                        </p:attrNameLst>
                                      </p:cBhvr>
                                      <p:tavLst>
                                        <p:tav tm="0">
                                          <p:val>
                                            <p:strVal val="#ppt_x"/>
                                          </p:val>
                                        </p:tav>
                                        <p:tav tm="100000">
                                          <p:val>
                                            <p:strVal val="#ppt_x"/>
                                          </p:val>
                                        </p:tav>
                                      </p:tavLst>
                                    </p:anim>
                                    <p:anim calcmode="lin" valueType="num">
                                      <p:cBhvr>
                                        <p:cTn id="27" dur="500" fill="hold"/>
                                        <p:tgtEl>
                                          <p:spTgt spid="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SQ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42950"/>
            <a:ext cx="91440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SQL in a Nutshell</a:t>
            </a:r>
          </a:p>
        </p:txBody>
      </p:sp>
      <p:sp>
        <p:nvSpPr>
          <p:cNvPr id="22532"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987055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228600"/>
            <a:ext cx="7024744" cy="1143000"/>
          </a:xfrm>
        </p:spPr>
        <p:txBody>
          <a:bodyPr/>
          <a:lstStyle/>
          <a:p>
            <a:pPr>
              <a:defRPr/>
            </a:pPr>
            <a:r>
              <a:rPr lang="en-US" dirty="0" smtClean="0"/>
              <a:t>Storage Structure</a:t>
            </a:r>
            <a:endParaRPr lang="en-US" dirty="0"/>
          </a:p>
        </p:txBody>
      </p:sp>
      <p:sp>
        <p:nvSpPr>
          <p:cNvPr id="5" name="Footer Placeholder 4"/>
          <p:cNvSpPr>
            <a:spLocks noGrp="1"/>
          </p:cNvSpPr>
          <p:nvPr>
            <p:ph type="ftr" sz="quarter" idx="11"/>
          </p:nvPr>
        </p:nvSpPr>
        <p:spPr/>
        <p:txBody>
          <a:bodyPr/>
          <a:lstStyle/>
          <a:p>
            <a:pPr>
              <a:defRPr/>
            </a:pPr>
            <a:r>
              <a:rPr lang="en-US"/>
              <a:t>Introduction to DBMS</a:t>
            </a:r>
          </a:p>
        </p:txBody>
      </p:sp>
      <p:sp>
        <p:nvSpPr>
          <p:cNvPr id="6" name="Slide Number Placeholder 5"/>
          <p:cNvSpPr>
            <a:spLocks noGrp="1"/>
          </p:cNvSpPr>
          <p:nvPr>
            <p:ph type="sldNum" sz="quarter" idx="12"/>
          </p:nvPr>
        </p:nvSpPr>
        <p:spPr/>
        <p:txBody>
          <a:bodyPr/>
          <a:lstStyle/>
          <a:p>
            <a:pPr>
              <a:defRPr/>
            </a:pPr>
            <a:fld id="{620062DB-F8A7-4963-BC1A-4C0222DD3A9E}" type="slidenum">
              <a:rPr lang="en-US" smtClean="0"/>
              <a:pPr>
                <a:defRPr/>
              </a:pPr>
              <a:t>11</a:t>
            </a:fld>
            <a:endParaRPr lang="en-US"/>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63150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1420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5943600"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Accessing and Modifying Databases</a:t>
            </a:r>
            <a:endParaRPr lang="en-US" sz="2000" dirty="0">
              <a:solidFill>
                <a:schemeClr val="tx1">
                  <a:lumMod val="75000"/>
                  <a:lumOff val="25000"/>
                </a:schemeClr>
              </a:solidFill>
            </a:endParaRPr>
          </a:p>
        </p:txBody>
      </p:sp>
      <p:sp>
        <p:nvSpPr>
          <p:cNvPr id="24" name="Rectangle 10"/>
          <p:cNvSpPr>
            <a:spLocks noChangeArrowheads="1"/>
          </p:cNvSpPr>
          <p:nvPr/>
        </p:nvSpPr>
        <p:spPr bwMode="gray">
          <a:xfrm>
            <a:off x="496888" y="1833563"/>
            <a:ext cx="8183562" cy="7778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a:solidFill>
                  <a:srgbClr val="000000"/>
                </a:solidFill>
              </a:rPr>
              <a:t>To access a database, a language called </a:t>
            </a:r>
            <a:r>
              <a:rPr lang="en-IN" sz="2000">
                <a:solidFill>
                  <a:srgbClr val="000000"/>
                </a:solidFill>
              </a:rPr>
              <a:t>SQL(Structured Query Language) </a:t>
            </a:r>
            <a:r>
              <a:rPr lang="en-IN" sz="2000" b="0">
                <a:solidFill>
                  <a:srgbClr val="000000"/>
                </a:solidFill>
              </a:rPr>
              <a:t>is used.</a:t>
            </a:r>
          </a:p>
        </p:txBody>
      </p:sp>
      <p:pic>
        <p:nvPicPr>
          <p:cNvPr id="8" name="Picture 7" descr="man.png"/>
          <p:cNvPicPr>
            <a:picLocks noChangeAspect="1"/>
          </p:cNvPicPr>
          <p:nvPr/>
        </p:nvPicPr>
        <p:blipFill>
          <a:blip r:embed="rId3">
            <a:extLst>
              <a:ext uri="{28A0092B-C50C-407E-A947-70E740481C1C}">
                <a14:useLocalDpi xmlns:a14="http://schemas.microsoft.com/office/drawing/2010/main" val="0"/>
              </a:ext>
            </a:extLst>
          </a:blip>
          <a:srcRect b="2032"/>
          <a:stretch>
            <a:fillRect/>
          </a:stretch>
        </p:blipFill>
        <p:spPr bwMode="auto">
          <a:xfrm>
            <a:off x="-28575" y="3249613"/>
            <a:ext cx="4208463" cy="322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Mimetypes-text-x-sql-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3813" y="3665538"/>
            <a:ext cx="1287462"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hape 11"/>
          <p:cNvCxnSpPr/>
          <p:nvPr/>
        </p:nvCxnSpPr>
        <p:spPr>
          <a:xfrm>
            <a:off x="3208338" y="3759200"/>
            <a:ext cx="3516312" cy="19685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hape 14"/>
          <p:cNvCxnSpPr/>
          <p:nvPr/>
        </p:nvCxnSpPr>
        <p:spPr>
          <a:xfrm rot="5400000">
            <a:off x="4918869" y="3266282"/>
            <a:ext cx="101600" cy="355441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1001713" y="3851275"/>
          <a:ext cx="1766887" cy="1049339"/>
        </p:xfrm>
        <a:graphic>
          <a:graphicData uri="http://schemas.openxmlformats.org/drawingml/2006/table">
            <a:tbl>
              <a:tblPr firstRow="1" bandRow="1">
                <a:tableStyleId>{5C22544A-7EE6-4342-B048-85BDC9FD1C3A}</a:tableStyleId>
              </a:tblPr>
              <a:tblGrid>
                <a:gridCol w="778419"/>
                <a:gridCol w="988468"/>
              </a:tblGrid>
              <a:tr h="376670">
                <a:tc>
                  <a:txBody>
                    <a:bodyPr/>
                    <a:lstStyle/>
                    <a:p>
                      <a:pPr algn="ctr"/>
                      <a:r>
                        <a:rPr lang="en-US" sz="1000" b="1" dirty="0" smtClean="0">
                          <a:latin typeface="Verdana" pitchFamily="34" charset="0"/>
                        </a:rPr>
                        <a:t>Name</a:t>
                      </a:r>
                      <a:endParaRPr lang="en-US" sz="1000" b="1" dirty="0">
                        <a:latin typeface="Verdana" pitchFamily="34" charset="0"/>
                      </a:endParaRPr>
                    </a:p>
                  </a:txBody>
                  <a:tcPr marL="71746" marR="71746" marT="35888" marB="35888"/>
                </a:tc>
                <a:tc>
                  <a:txBody>
                    <a:bodyPr/>
                    <a:lstStyle/>
                    <a:p>
                      <a:pPr algn="ctr"/>
                      <a:r>
                        <a:rPr lang="en-US" sz="1000" b="1" dirty="0" smtClean="0">
                          <a:latin typeface="Verdana" pitchFamily="34" charset="0"/>
                        </a:rPr>
                        <a:t>Gained_Marks</a:t>
                      </a:r>
                      <a:endParaRPr lang="en-US" sz="1000" b="1" dirty="0">
                        <a:latin typeface="Verdana" pitchFamily="34" charset="0"/>
                      </a:endParaRPr>
                    </a:p>
                  </a:txBody>
                  <a:tcPr marL="71746" marR="71746" marT="35888" marB="35888"/>
                </a:tc>
              </a:tr>
              <a:tr h="224223">
                <a:tc>
                  <a:txBody>
                    <a:bodyPr/>
                    <a:lstStyle/>
                    <a:p>
                      <a:pPr algn="ctr"/>
                      <a:r>
                        <a:rPr lang="en-US" sz="1000" b="0" dirty="0" smtClean="0">
                          <a:solidFill>
                            <a:schemeClr val="tx1"/>
                          </a:solidFill>
                        </a:rPr>
                        <a:t>David</a:t>
                      </a:r>
                      <a:endParaRPr lang="en-US" sz="1000" b="0" dirty="0">
                        <a:solidFill>
                          <a:schemeClr val="tx1"/>
                        </a:solidFill>
                      </a:endParaRPr>
                    </a:p>
                  </a:txBody>
                  <a:tcPr marL="71746" marR="71746" marT="35888" marB="35888"/>
                </a:tc>
                <a:tc>
                  <a:txBody>
                    <a:bodyPr/>
                    <a:lstStyle/>
                    <a:p>
                      <a:pPr algn="ctr"/>
                      <a:r>
                        <a:rPr lang="en-US" sz="1000" b="0" dirty="0" smtClean="0">
                          <a:solidFill>
                            <a:schemeClr val="tx1"/>
                          </a:solidFill>
                        </a:rPr>
                        <a:t>50</a:t>
                      </a:r>
                      <a:endParaRPr lang="en-US" sz="1000" b="0" dirty="0">
                        <a:solidFill>
                          <a:schemeClr val="tx1"/>
                        </a:solidFill>
                      </a:endParaRPr>
                    </a:p>
                  </a:txBody>
                  <a:tcPr marL="71746" marR="71746" marT="35888" marB="35888"/>
                </a:tc>
              </a:tr>
              <a:tr h="224223">
                <a:tc>
                  <a:txBody>
                    <a:bodyPr/>
                    <a:lstStyle/>
                    <a:p>
                      <a:pPr algn="ctr"/>
                      <a:r>
                        <a:rPr lang="en-US" sz="1000" dirty="0" smtClean="0"/>
                        <a:t>John</a:t>
                      </a:r>
                      <a:endParaRPr lang="en-US" sz="1000" dirty="0"/>
                    </a:p>
                  </a:txBody>
                  <a:tcPr marL="71746" marR="71746" marT="35888" marB="35888"/>
                </a:tc>
                <a:tc>
                  <a:txBody>
                    <a:bodyPr/>
                    <a:lstStyle/>
                    <a:p>
                      <a:pPr algn="ctr"/>
                      <a:r>
                        <a:rPr lang="en-US" sz="1000" dirty="0" smtClean="0"/>
                        <a:t>65</a:t>
                      </a:r>
                      <a:endParaRPr lang="en-US" sz="1000" dirty="0"/>
                    </a:p>
                  </a:txBody>
                  <a:tcPr marL="71746" marR="71746" marT="35888" marB="35888"/>
                </a:tc>
              </a:tr>
              <a:tr h="224223">
                <a:tc>
                  <a:txBody>
                    <a:bodyPr/>
                    <a:lstStyle/>
                    <a:p>
                      <a:pPr algn="ctr"/>
                      <a:r>
                        <a:rPr lang="en-US" sz="1000" dirty="0" smtClean="0"/>
                        <a:t>Peter</a:t>
                      </a:r>
                      <a:endParaRPr lang="en-US" sz="1000" dirty="0"/>
                    </a:p>
                  </a:txBody>
                  <a:tcPr marL="71746" marR="71746" marT="35888" marB="35888"/>
                </a:tc>
                <a:tc>
                  <a:txBody>
                    <a:bodyPr/>
                    <a:lstStyle/>
                    <a:p>
                      <a:pPr algn="ctr"/>
                      <a:r>
                        <a:rPr lang="en-US" sz="1000" dirty="0" smtClean="0"/>
                        <a:t>30</a:t>
                      </a:r>
                      <a:endParaRPr lang="en-US" sz="1000" dirty="0"/>
                    </a:p>
                  </a:txBody>
                  <a:tcPr marL="71746" marR="71746" marT="35888" marB="35888"/>
                </a:tc>
              </a:tr>
            </a:tbl>
          </a:graphicData>
        </a:graphic>
      </p:graphicFrame>
      <p:grpSp>
        <p:nvGrpSpPr>
          <p:cNvPr id="2" name="Group 18"/>
          <p:cNvGrpSpPr>
            <a:grpSpLocks/>
          </p:cNvGrpSpPr>
          <p:nvPr/>
        </p:nvGrpSpPr>
        <p:grpSpPr bwMode="auto">
          <a:xfrm>
            <a:off x="6219825" y="3941763"/>
            <a:ext cx="2268538" cy="1050925"/>
            <a:chOff x="6220598" y="3941854"/>
            <a:chExt cx="2267013" cy="1051062"/>
          </a:xfrm>
        </p:grpSpPr>
        <p:pic>
          <p:nvPicPr>
            <p:cNvPr id="23579" name="Picture 8" descr="Database_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0598" y="3941854"/>
              <a:ext cx="1051062" cy="10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0" name="TextBox 17"/>
            <p:cNvSpPr txBox="1">
              <a:spLocks noChangeArrowheads="1"/>
            </p:cNvSpPr>
            <p:nvPr/>
          </p:nvSpPr>
          <p:spPr bwMode="auto">
            <a:xfrm>
              <a:off x="7097487" y="4325257"/>
              <a:ext cx="13901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b="0"/>
                <a:t>Database</a:t>
              </a:r>
            </a:p>
          </p:txBody>
        </p:sp>
      </p:grpSp>
      <p:sp>
        <p:nvSpPr>
          <p:cNvPr id="23578"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6804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nodeType="afterGroup">
                            <p:stCondLst>
                              <p:cond delay="500"/>
                            </p:stCondLst>
                            <p:childTnLst>
                              <p:par>
                                <p:cTn id="19" presetID="2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childTnLst>
                                </p:cTn>
                              </p:par>
                            </p:childTnLst>
                          </p:cTn>
                        </p:par>
                        <p:par>
                          <p:cTn id="23" fill="hold" nodeType="afterGroup">
                            <p:stCondLst>
                              <p:cond delay="1000"/>
                            </p:stCondLst>
                            <p:childTnLst>
                              <p:par>
                                <p:cTn id="24" presetID="22" presetClass="entr" presetSubtype="8" fill="hold" nodeType="afterEffect">
                                  <p:stCondLst>
                                    <p:cond delay="15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nodeType="afterGroup">
                            <p:stCondLst>
                              <p:cond delay="3000"/>
                            </p:stCondLst>
                            <p:childTnLst>
                              <p:par>
                                <p:cTn id="28" presetID="22" presetClass="exit" presetSubtype="8" fill="hold" nodeType="afterEffect">
                                  <p:stCondLst>
                                    <p:cond delay="0"/>
                                  </p:stCondLst>
                                  <p:childTnLst>
                                    <p:animEffect transition="out" filter="wipe(left)">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nodeType="afterGroup">
                            <p:stCondLst>
                              <p:cond delay="3500"/>
                            </p:stCondLst>
                            <p:childTnLst>
                              <p:par>
                                <p:cTn id="32" presetID="22" presetClass="entr" presetSubtype="2"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par>
                          <p:cTn id="35" fill="hold" nodeType="afterGroup">
                            <p:stCondLst>
                              <p:cond delay="4000"/>
                            </p:stCondLst>
                            <p:childTnLst>
                              <p:par>
                                <p:cTn id="36" presetID="22" presetClass="entr" presetSubtype="2"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p:nvPr/>
        </p:nvCxnSpPr>
        <p:spPr>
          <a:xfrm rot="5400000" flipH="1" flipV="1">
            <a:off x="4972844" y="3993357"/>
            <a:ext cx="1098550" cy="10969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V="1">
            <a:off x="3008313" y="3948113"/>
            <a:ext cx="1096962" cy="10969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005388" y="5368925"/>
            <a:ext cx="2286000" cy="1588"/>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0800000">
            <a:off x="1827213" y="5372100"/>
            <a:ext cx="2286000" cy="1588"/>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59982" y="4077494"/>
            <a:ext cx="1828800" cy="1587"/>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52"/>
          <p:cNvGrpSpPr>
            <a:grpSpLocks/>
          </p:cNvGrpSpPr>
          <p:nvPr/>
        </p:nvGrpSpPr>
        <p:grpSpPr bwMode="auto">
          <a:xfrm>
            <a:off x="144463" y="4475163"/>
            <a:ext cx="1603375" cy="1636712"/>
            <a:chOff x="225425" y="1644649"/>
            <a:chExt cx="1603375" cy="1636776"/>
          </a:xfrm>
        </p:grpSpPr>
        <p:sp>
          <p:nvSpPr>
            <p:cNvPr id="24609" name="Rectangle 12"/>
            <p:cNvSpPr>
              <a:spLocks noChangeArrowheads="1"/>
            </p:cNvSpPr>
            <p:nvPr/>
          </p:nvSpPr>
          <p:spPr bwMode="auto">
            <a:xfrm>
              <a:off x="225425" y="1644649"/>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14" name="Rectangle 13"/>
            <p:cNvSpPr/>
            <p:nvPr/>
          </p:nvSpPr>
          <p:spPr>
            <a:xfrm>
              <a:off x="287337" y="1701801"/>
              <a:ext cx="1473200" cy="53818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11" name="TextBox 50"/>
            <p:cNvSpPr txBox="1">
              <a:spLocks noChangeArrowheads="1"/>
            </p:cNvSpPr>
            <p:nvPr/>
          </p:nvSpPr>
          <p:spPr bwMode="auto">
            <a:xfrm>
              <a:off x="737506" y="1778000"/>
              <a:ext cx="6174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sp>
          <p:nvSpPr>
            <p:cNvPr id="24612" name="TextBox 60"/>
            <p:cNvSpPr txBox="1">
              <a:spLocks noChangeArrowheads="1"/>
            </p:cNvSpPr>
            <p:nvPr/>
          </p:nvSpPr>
          <p:spPr bwMode="auto">
            <a:xfrm>
              <a:off x="255588" y="2251077"/>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p>
            <a:p>
              <a:pPr eaLnBrk="1" hangingPunct="1"/>
              <a:r>
                <a:rPr lang="en-US" sz="1800">
                  <a:latin typeface="Arial Narrow" pitchFamily="34" charset="0"/>
                </a:rPr>
                <a:t>Definition Language</a:t>
              </a:r>
            </a:p>
          </p:txBody>
        </p:sp>
      </p:grpSp>
      <p:grpSp>
        <p:nvGrpSpPr>
          <p:cNvPr id="3" name="Group 54"/>
          <p:cNvGrpSpPr>
            <a:grpSpLocks/>
          </p:cNvGrpSpPr>
          <p:nvPr/>
        </p:nvGrpSpPr>
        <p:grpSpPr bwMode="auto">
          <a:xfrm>
            <a:off x="3670300" y="1455738"/>
            <a:ext cx="1816100" cy="1633537"/>
            <a:chOff x="3601590" y="1654175"/>
            <a:chExt cx="1816100" cy="1633538"/>
          </a:xfrm>
        </p:grpSpPr>
        <p:sp>
          <p:nvSpPr>
            <p:cNvPr id="24605" name="Rectangle 44"/>
            <p:cNvSpPr>
              <a:spLocks noChangeArrowheads="1"/>
            </p:cNvSpPr>
            <p:nvPr/>
          </p:nvSpPr>
          <p:spPr bwMode="auto">
            <a:xfrm>
              <a:off x="3677789" y="1654175"/>
              <a:ext cx="1683199" cy="16335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6" name="Rectangle 45"/>
            <p:cNvSpPr/>
            <p:nvPr/>
          </p:nvSpPr>
          <p:spPr bwMode="auto">
            <a:xfrm>
              <a:off x="3753990" y="1736725"/>
              <a:ext cx="1525588" cy="53816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07" name="TextBox 52"/>
            <p:cNvSpPr txBox="1">
              <a:spLocks noChangeArrowheads="1"/>
            </p:cNvSpPr>
            <p:nvPr/>
          </p:nvSpPr>
          <p:spPr bwMode="auto">
            <a:xfrm>
              <a:off x="3912859" y="1783636"/>
              <a:ext cx="1230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DRL / DQL</a:t>
              </a:r>
            </a:p>
          </p:txBody>
        </p:sp>
        <p:sp>
          <p:nvSpPr>
            <p:cNvPr id="24608" name="TextBox 64"/>
            <p:cNvSpPr txBox="1">
              <a:spLocks noChangeArrowheads="1"/>
            </p:cNvSpPr>
            <p:nvPr/>
          </p:nvSpPr>
          <p:spPr bwMode="auto">
            <a:xfrm>
              <a:off x="3601590" y="2281238"/>
              <a:ext cx="1816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Retrieval / Query  Language</a:t>
              </a:r>
              <a:endParaRPr lang="en-US" sz="1800">
                <a:latin typeface="Arial Narrow" pitchFamily="34" charset="0"/>
              </a:endParaRPr>
            </a:p>
          </p:txBody>
        </p:sp>
      </p:grpSp>
      <p:grpSp>
        <p:nvGrpSpPr>
          <p:cNvPr id="4" name="Group 55"/>
          <p:cNvGrpSpPr>
            <a:grpSpLocks/>
          </p:cNvGrpSpPr>
          <p:nvPr/>
        </p:nvGrpSpPr>
        <p:grpSpPr bwMode="auto">
          <a:xfrm>
            <a:off x="6099175" y="2314575"/>
            <a:ext cx="1603375" cy="1633538"/>
            <a:chOff x="5522913" y="1671638"/>
            <a:chExt cx="1603375" cy="1633537"/>
          </a:xfrm>
        </p:grpSpPr>
        <p:grpSp>
          <p:nvGrpSpPr>
            <p:cNvPr id="24600" name="Group 58"/>
            <p:cNvGrpSpPr>
              <a:grpSpLocks/>
            </p:cNvGrpSpPr>
            <p:nvPr/>
          </p:nvGrpSpPr>
          <p:grpSpPr bwMode="auto">
            <a:xfrm>
              <a:off x="5522913" y="1671638"/>
              <a:ext cx="1603375" cy="1633537"/>
              <a:chOff x="5523202" y="1671623"/>
              <a:chExt cx="1603717" cy="1633928"/>
            </a:xfrm>
          </p:grpSpPr>
          <p:sp>
            <p:nvSpPr>
              <p:cNvPr id="24602" name="Rectangle 46"/>
              <p:cNvSpPr>
                <a:spLocks noChangeArrowheads="1"/>
              </p:cNvSpPr>
              <p:nvPr/>
            </p:nvSpPr>
            <p:spPr bwMode="auto">
              <a:xfrm>
                <a:off x="5523202" y="167162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8" name="Rectangle 47"/>
              <p:cNvSpPr/>
              <p:nvPr/>
            </p:nvSpPr>
            <p:spPr>
              <a:xfrm>
                <a:off x="5585128" y="1728787"/>
                <a:ext cx="1473514" cy="53829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604" name="TextBox 54"/>
              <p:cNvSpPr txBox="1">
                <a:spLocks noChangeArrowheads="1"/>
              </p:cNvSpPr>
              <p:nvPr/>
            </p:nvSpPr>
            <p:spPr bwMode="auto">
              <a:xfrm>
                <a:off x="5987823" y="1817974"/>
                <a:ext cx="593559" cy="4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TCL</a:t>
                </a:r>
              </a:p>
            </p:txBody>
          </p:sp>
        </p:grpSp>
        <p:sp>
          <p:nvSpPr>
            <p:cNvPr id="24601" name="TextBox 66"/>
            <p:cNvSpPr txBox="1">
              <a:spLocks noChangeArrowheads="1"/>
            </p:cNvSpPr>
            <p:nvPr/>
          </p:nvSpPr>
          <p:spPr bwMode="auto">
            <a:xfrm>
              <a:off x="5540375" y="2275341"/>
              <a:ext cx="1533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Transaction Control Language</a:t>
              </a:r>
              <a:endParaRPr lang="en-US" sz="1800">
                <a:latin typeface="Arial Narrow" pitchFamily="34" charset="0"/>
              </a:endParaRPr>
            </a:p>
          </p:txBody>
        </p:sp>
      </p:grpSp>
      <p:grpSp>
        <p:nvGrpSpPr>
          <p:cNvPr id="7" name="Group 56"/>
          <p:cNvGrpSpPr>
            <a:grpSpLocks/>
          </p:cNvGrpSpPr>
          <p:nvPr/>
        </p:nvGrpSpPr>
        <p:grpSpPr bwMode="auto">
          <a:xfrm>
            <a:off x="7362825" y="4476750"/>
            <a:ext cx="1603375" cy="1635125"/>
            <a:chOff x="7289800" y="1689100"/>
            <a:chExt cx="1603375" cy="1635125"/>
          </a:xfrm>
        </p:grpSpPr>
        <p:grpSp>
          <p:nvGrpSpPr>
            <p:cNvPr id="24595" name="Group 59"/>
            <p:cNvGrpSpPr>
              <a:grpSpLocks/>
            </p:cNvGrpSpPr>
            <p:nvPr/>
          </p:nvGrpSpPr>
          <p:grpSpPr bwMode="auto">
            <a:xfrm>
              <a:off x="7289800" y="1689100"/>
              <a:ext cx="1603375" cy="1635125"/>
              <a:chOff x="7289242" y="1689553"/>
              <a:chExt cx="1603717" cy="1633928"/>
            </a:xfrm>
          </p:grpSpPr>
          <p:sp>
            <p:nvSpPr>
              <p:cNvPr id="24597" name="Rectangle 48"/>
              <p:cNvSpPr>
                <a:spLocks noChangeArrowheads="1"/>
              </p:cNvSpPr>
              <p:nvPr/>
            </p:nvSpPr>
            <p:spPr bwMode="auto">
              <a:xfrm>
                <a:off x="7289242" y="168955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0" name="Rectangle 49"/>
              <p:cNvSpPr/>
              <p:nvPr/>
            </p:nvSpPr>
            <p:spPr>
              <a:xfrm>
                <a:off x="7351168" y="1746661"/>
                <a:ext cx="1473514" cy="53776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599" name="TextBox 53"/>
              <p:cNvSpPr txBox="1">
                <a:spLocks noChangeArrowheads="1"/>
              </p:cNvSpPr>
              <p:nvPr/>
            </p:nvSpPr>
            <p:spPr bwMode="auto">
              <a:xfrm>
                <a:off x="7772861" y="1826938"/>
                <a:ext cx="617609"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DCL</a:t>
                </a:r>
              </a:p>
            </p:txBody>
          </p:sp>
        </p:grpSp>
        <p:sp>
          <p:nvSpPr>
            <p:cNvPr id="24596" name="TextBox 68"/>
            <p:cNvSpPr txBox="1">
              <a:spLocks noChangeArrowheads="1"/>
            </p:cNvSpPr>
            <p:nvPr/>
          </p:nvSpPr>
          <p:spPr bwMode="auto">
            <a:xfrm>
              <a:off x="7318149" y="2311629"/>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Control Language</a:t>
              </a:r>
              <a:endParaRPr lang="en-US" sz="1800">
                <a:latin typeface="Arial Narrow" pitchFamily="34" charset="0"/>
              </a:endParaRPr>
            </a:p>
          </p:txBody>
        </p:sp>
      </p:grpSp>
      <p:grpSp>
        <p:nvGrpSpPr>
          <p:cNvPr id="9" name="Group 53"/>
          <p:cNvGrpSpPr>
            <a:grpSpLocks/>
          </p:cNvGrpSpPr>
          <p:nvPr/>
        </p:nvGrpSpPr>
        <p:grpSpPr bwMode="auto">
          <a:xfrm>
            <a:off x="1354138" y="2295525"/>
            <a:ext cx="1603375" cy="1636713"/>
            <a:chOff x="1945337" y="1637395"/>
            <a:chExt cx="1603375" cy="1636776"/>
          </a:xfrm>
        </p:grpSpPr>
        <p:sp>
          <p:nvSpPr>
            <p:cNvPr id="24591" name="Rectangle 50"/>
            <p:cNvSpPr>
              <a:spLocks noChangeArrowheads="1"/>
            </p:cNvSpPr>
            <p:nvPr/>
          </p:nvSpPr>
          <p:spPr bwMode="auto">
            <a:xfrm>
              <a:off x="1945337" y="1637395"/>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2" name="Rectangle 51"/>
            <p:cNvSpPr/>
            <p:nvPr/>
          </p:nvSpPr>
          <p:spPr>
            <a:xfrm>
              <a:off x="2007249" y="1694547"/>
              <a:ext cx="1473200" cy="538184"/>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4593" name="TextBox 63"/>
            <p:cNvSpPr txBox="1">
              <a:spLocks noChangeArrowheads="1"/>
            </p:cNvSpPr>
            <p:nvPr/>
          </p:nvSpPr>
          <p:spPr bwMode="auto">
            <a:xfrm>
              <a:off x="2020208" y="2259466"/>
              <a:ext cx="14525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r>
                <a:rPr lang="en-IN" sz="1800">
                  <a:latin typeface="Arial Narrow" pitchFamily="34" charset="0"/>
                </a:rPr>
                <a:t>Manipulation</a:t>
              </a:r>
              <a:r>
                <a:rPr lang="en-US" sz="1800">
                  <a:latin typeface="Arial Narrow" pitchFamily="34" charset="0"/>
                </a:rPr>
                <a:t> Language</a:t>
              </a:r>
            </a:p>
          </p:txBody>
        </p:sp>
        <p:sp>
          <p:nvSpPr>
            <p:cNvPr id="24594" name="TextBox 50"/>
            <p:cNvSpPr txBox="1">
              <a:spLocks noChangeArrowheads="1"/>
            </p:cNvSpPr>
            <p:nvPr/>
          </p:nvSpPr>
          <p:spPr bwMode="auto">
            <a:xfrm>
              <a:off x="2421165" y="1799772"/>
              <a:ext cx="639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DML</a:t>
              </a:r>
            </a:p>
          </p:txBody>
        </p:sp>
      </p:grpSp>
      <p:pic>
        <p:nvPicPr>
          <p:cNvPr id="25604" name="Picture 22" descr="SQLne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6850" y="4926013"/>
            <a:ext cx="1130300"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0"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113233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slide(fromBottom)">
                                      <p:cBhvr>
                                        <p:cTn id="7" dur="500"/>
                                        <p:tgtEl>
                                          <p:spTgt spid="25604"/>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right)">
                                      <p:cBhvr>
                                        <p:cTn id="19" dur="500"/>
                                        <p:tgtEl>
                                          <p:spTgt spid="61"/>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down)">
                                      <p:cBhvr>
                                        <p:cTn id="27" dur="500"/>
                                        <p:tgtEl>
                                          <p:spTgt spid="67"/>
                                        </p:tgtEl>
                                      </p:cBhvr>
                                    </p:animEffect>
                                  </p:childTnLst>
                                </p:cTn>
                              </p:par>
                            </p:childTnLst>
                          </p:cTn>
                        </p:par>
                        <p:par>
                          <p:cTn id="28" fill="hold" nodeType="afterGroup">
                            <p:stCondLst>
                              <p:cond delay="3000"/>
                            </p:stCondLst>
                            <p:childTnLst>
                              <p:par>
                                <p:cTn id="29" presetID="2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par>
                          <p:cTn id="36" fill="hold" nodeType="afterGroup">
                            <p:stCondLst>
                              <p:cond delay="4000"/>
                            </p:stCondLst>
                            <p:childTnLst>
                              <p:par>
                                <p:cTn id="37" presetID="22" presetClass="entr" presetSubtype="4"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par>
                          <p:cTn id="40" fill="hold" nodeType="afterGroup">
                            <p:stCondLst>
                              <p:cond delay="4500"/>
                            </p:stCondLst>
                            <p:childTnLst>
                              <p:par>
                                <p:cTn id="41" presetID="22" presetClass="entr" presetSubtype="8"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par>
                          <p:cTn id="44" fill="hold" nodeType="afterGroup">
                            <p:stCondLst>
                              <p:cond delay="500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49"/>
          <p:cNvGrpSpPr>
            <a:grpSpLocks/>
          </p:cNvGrpSpPr>
          <p:nvPr/>
        </p:nvGrpSpPr>
        <p:grpSpPr bwMode="auto">
          <a:xfrm>
            <a:off x="985838" y="2773363"/>
            <a:ext cx="3587750" cy="1243012"/>
            <a:chOff x="985747" y="2387601"/>
            <a:chExt cx="3587392" cy="1243198"/>
          </a:xfrm>
        </p:grpSpPr>
        <p:sp>
          <p:nvSpPr>
            <p:cNvPr id="42" name="Rectangle 10"/>
            <p:cNvSpPr>
              <a:spLocks noChangeArrowheads="1"/>
            </p:cNvSpPr>
            <p:nvPr/>
          </p:nvSpPr>
          <p:spPr bwMode="gray">
            <a:xfrm>
              <a:off x="985747" y="3343419"/>
              <a:ext cx="1117488"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CREATE</a:t>
              </a:r>
            </a:p>
          </p:txBody>
        </p:sp>
        <p:cxnSp>
          <p:nvCxnSpPr>
            <p:cNvPr id="19" name="Elbow Connector 18"/>
            <p:cNvCxnSpPr>
              <a:stCxn id="42" idx="0"/>
            </p:cNvCxnSpPr>
            <p:nvPr/>
          </p:nvCxnSpPr>
          <p:spPr>
            <a:xfrm rot="5400000" flipH="1" flipV="1">
              <a:off x="2580906" y="1351187"/>
              <a:ext cx="955818" cy="302864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573588" y="2773363"/>
            <a:ext cx="3586162" cy="1243012"/>
            <a:chOff x="4573139" y="2387601"/>
            <a:chExt cx="3587391" cy="1243198"/>
          </a:xfrm>
        </p:grpSpPr>
        <p:sp>
          <p:nvSpPr>
            <p:cNvPr id="45" name="Rectangle 10"/>
            <p:cNvSpPr>
              <a:spLocks noChangeArrowheads="1"/>
            </p:cNvSpPr>
            <p:nvPr/>
          </p:nvSpPr>
          <p:spPr bwMode="gray">
            <a:xfrm>
              <a:off x="7042547" y="3343419"/>
              <a:ext cx="1117983"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DROP</a:t>
              </a:r>
            </a:p>
          </p:txBody>
        </p:sp>
        <p:cxnSp>
          <p:nvCxnSpPr>
            <p:cNvPr id="21" name="Elbow Connector 20"/>
            <p:cNvCxnSpPr>
              <a:stCxn id="45" idx="0"/>
            </p:cNvCxnSpPr>
            <p:nvPr/>
          </p:nvCxnSpPr>
          <p:spPr>
            <a:xfrm rot="16200000" flipV="1">
              <a:off x="5609429" y="1351311"/>
              <a:ext cx="955818" cy="3028399"/>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50"/>
          <p:cNvGrpSpPr>
            <a:grpSpLocks/>
          </p:cNvGrpSpPr>
          <p:nvPr/>
        </p:nvGrpSpPr>
        <p:grpSpPr bwMode="auto">
          <a:xfrm>
            <a:off x="4014788" y="3194050"/>
            <a:ext cx="1117600" cy="822325"/>
            <a:chOff x="4014339" y="2809702"/>
            <a:chExt cx="1117600" cy="821097"/>
          </a:xfrm>
        </p:grpSpPr>
        <p:sp>
          <p:nvSpPr>
            <p:cNvPr id="44" name="Rectangle 10"/>
            <p:cNvSpPr>
              <a:spLocks noChangeArrowheads="1"/>
            </p:cNvSpPr>
            <p:nvPr/>
          </p:nvSpPr>
          <p:spPr bwMode="gray">
            <a:xfrm>
              <a:off x="4014339" y="3343891"/>
              <a:ext cx="1117600" cy="28690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ALTER</a:t>
              </a:r>
            </a:p>
          </p:txBody>
        </p:sp>
        <p:cxnSp>
          <p:nvCxnSpPr>
            <p:cNvPr id="25" name="Straight Connector 24"/>
            <p:cNvCxnSpPr>
              <a:stCxn id="44" idx="0"/>
            </p:cNvCxnSpPr>
            <p:nvPr/>
          </p:nvCxnSpPr>
          <p:spPr>
            <a:xfrm rot="16200000" flipV="1">
              <a:off x="4305250" y="3076003"/>
              <a:ext cx="534189"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7"/>
          <p:cNvGrpSpPr>
            <a:grpSpLocks/>
          </p:cNvGrpSpPr>
          <p:nvPr/>
        </p:nvGrpSpPr>
        <p:grpSpPr bwMode="auto">
          <a:xfrm>
            <a:off x="406400" y="4000500"/>
            <a:ext cx="2270125" cy="1838325"/>
            <a:chOff x="406069" y="3615551"/>
            <a:chExt cx="2270626" cy="1837583"/>
          </a:xfrm>
        </p:grpSpPr>
        <p:cxnSp>
          <p:nvCxnSpPr>
            <p:cNvPr id="27" name="Straight Connector 26"/>
            <p:cNvCxnSpPr>
              <a:stCxn id="42" idx="2"/>
              <a:endCxn id="25626" idx="0"/>
            </p:cNvCxnSpPr>
            <p:nvPr/>
          </p:nvCxnSpPr>
          <p:spPr>
            <a:xfrm rot="5400000">
              <a:off x="1221631" y="3936890"/>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25" name="Group 39"/>
            <p:cNvGrpSpPr>
              <a:grpSpLocks/>
            </p:cNvGrpSpPr>
            <p:nvPr/>
          </p:nvGrpSpPr>
          <p:grpSpPr bwMode="auto">
            <a:xfrm>
              <a:off x="406069" y="4257545"/>
              <a:ext cx="2270626" cy="1195589"/>
              <a:chOff x="406069" y="4590045"/>
              <a:chExt cx="2270626" cy="1195589"/>
            </a:xfrm>
          </p:grpSpPr>
          <p:sp>
            <p:nvSpPr>
              <p:cNvPr id="25626"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18288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define structure of tables and other objects</a:t>
                </a:r>
              </a:p>
            </p:txBody>
          </p:sp>
          <p:sp>
            <p:nvSpPr>
              <p:cNvPr id="37" name="Rectangle 36"/>
              <p:cNvSpPr/>
              <p:nvPr/>
            </p:nvSpPr>
            <p:spPr>
              <a:xfrm>
                <a:off x="406069" y="4590730"/>
                <a:ext cx="2267450"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8" name="Group 46"/>
          <p:cNvGrpSpPr>
            <a:grpSpLocks/>
          </p:cNvGrpSpPr>
          <p:nvPr/>
        </p:nvGrpSpPr>
        <p:grpSpPr bwMode="auto">
          <a:xfrm>
            <a:off x="3433763" y="4000500"/>
            <a:ext cx="2271712" cy="1838325"/>
            <a:chOff x="3433973" y="3615551"/>
            <a:chExt cx="2271314" cy="1837583"/>
          </a:xfrm>
        </p:grpSpPr>
        <p:cxnSp>
          <p:nvCxnSpPr>
            <p:cNvPr id="31" name="Straight Connector 30"/>
            <p:cNvCxnSpPr>
              <a:stCxn id="44" idx="2"/>
              <a:endCxn id="25622" idx="0"/>
            </p:cNvCxnSpPr>
            <p:nvPr/>
          </p:nvCxnSpPr>
          <p:spPr>
            <a:xfrm rot="5400000">
              <a:off x="4250672" y="3936890"/>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21" name="Group 42"/>
            <p:cNvGrpSpPr>
              <a:grpSpLocks/>
            </p:cNvGrpSpPr>
            <p:nvPr/>
          </p:nvGrpSpPr>
          <p:grpSpPr bwMode="auto">
            <a:xfrm>
              <a:off x="3433973" y="4257545"/>
              <a:ext cx="2271314" cy="1195589"/>
              <a:chOff x="3433973" y="4590045"/>
              <a:chExt cx="2271314" cy="1195589"/>
            </a:xfrm>
          </p:grpSpPr>
          <p:sp>
            <p:nvSpPr>
              <p:cNvPr id="25622"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change the structure of a database object</a:t>
                </a:r>
              </a:p>
            </p:txBody>
          </p:sp>
          <p:sp>
            <p:nvSpPr>
              <p:cNvPr id="38" name="Rectangle 37"/>
              <p:cNvSpPr/>
              <p:nvPr/>
            </p:nvSpPr>
            <p:spPr>
              <a:xfrm>
                <a:off x="3433973" y="4590730"/>
                <a:ext cx="2268140"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0" name="Group 48"/>
          <p:cNvGrpSpPr>
            <a:grpSpLocks/>
          </p:cNvGrpSpPr>
          <p:nvPr/>
        </p:nvGrpSpPr>
        <p:grpSpPr bwMode="auto">
          <a:xfrm>
            <a:off x="6450013" y="4000500"/>
            <a:ext cx="2284412" cy="1838325"/>
            <a:chOff x="6450154" y="3615552"/>
            <a:chExt cx="2283724" cy="1837582"/>
          </a:xfrm>
        </p:grpSpPr>
        <p:cxnSp>
          <p:nvCxnSpPr>
            <p:cNvPr id="33" name="Straight Connector 32"/>
            <p:cNvCxnSpPr>
              <a:stCxn id="45" idx="2"/>
              <a:endCxn id="25618" idx="0"/>
            </p:cNvCxnSpPr>
            <p:nvPr/>
          </p:nvCxnSpPr>
          <p:spPr>
            <a:xfrm rot="5400000">
              <a:off x="7279405" y="3936891"/>
              <a:ext cx="644265"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617" name="Group 45"/>
            <p:cNvGrpSpPr>
              <a:grpSpLocks/>
            </p:cNvGrpSpPr>
            <p:nvPr/>
          </p:nvGrpSpPr>
          <p:grpSpPr bwMode="auto">
            <a:xfrm>
              <a:off x="6450154" y="4257545"/>
              <a:ext cx="2283724" cy="1195589"/>
              <a:chOff x="6450154" y="4590045"/>
              <a:chExt cx="2283724" cy="1195589"/>
            </a:xfrm>
          </p:grpSpPr>
          <p:sp>
            <p:nvSpPr>
              <p:cNvPr id="25618"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permanently remove a database object</a:t>
                </a:r>
              </a:p>
            </p:txBody>
          </p:sp>
          <p:sp>
            <p:nvSpPr>
              <p:cNvPr id="39" name="Rectangle 38"/>
              <p:cNvSpPr/>
              <p:nvPr/>
            </p:nvSpPr>
            <p:spPr>
              <a:xfrm>
                <a:off x="6450154" y="4590730"/>
                <a:ext cx="2267854" cy="8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sp>
        <p:nvSpPr>
          <p:cNvPr id="25609" name="TextBox 50"/>
          <p:cNvSpPr txBox="1">
            <a:spLocks noChangeArrowheads="1"/>
          </p:cNvSpPr>
          <p:nvPr/>
        </p:nvSpPr>
        <p:spPr bwMode="auto">
          <a:xfrm>
            <a:off x="4154488" y="1928813"/>
            <a:ext cx="1176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grpSp>
        <p:nvGrpSpPr>
          <p:cNvPr id="12" name="Group 52"/>
          <p:cNvGrpSpPr>
            <a:grpSpLocks/>
          </p:cNvGrpSpPr>
          <p:nvPr/>
        </p:nvGrpSpPr>
        <p:grpSpPr bwMode="auto">
          <a:xfrm>
            <a:off x="3738563" y="1282700"/>
            <a:ext cx="1603375" cy="1636713"/>
            <a:chOff x="225425" y="1644649"/>
            <a:chExt cx="1603375" cy="1636776"/>
          </a:xfrm>
        </p:grpSpPr>
        <p:sp>
          <p:nvSpPr>
            <p:cNvPr id="25612" name="Rectangle 12"/>
            <p:cNvSpPr>
              <a:spLocks noChangeArrowheads="1"/>
            </p:cNvSpPr>
            <p:nvPr/>
          </p:nvSpPr>
          <p:spPr bwMode="auto">
            <a:xfrm>
              <a:off x="225425" y="1644649"/>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60" name="Rectangle 59"/>
            <p:cNvSpPr/>
            <p:nvPr/>
          </p:nvSpPr>
          <p:spPr>
            <a:xfrm>
              <a:off x="287337" y="1701801"/>
              <a:ext cx="1473200" cy="538184"/>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5614" name="TextBox 50"/>
            <p:cNvSpPr txBox="1">
              <a:spLocks noChangeArrowheads="1"/>
            </p:cNvSpPr>
            <p:nvPr/>
          </p:nvSpPr>
          <p:spPr bwMode="auto">
            <a:xfrm>
              <a:off x="737506" y="1778000"/>
              <a:ext cx="6174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DDL</a:t>
              </a:r>
            </a:p>
          </p:txBody>
        </p:sp>
        <p:sp>
          <p:nvSpPr>
            <p:cNvPr id="25615" name="TextBox 60"/>
            <p:cNvSpPr txBox="1">
              <a:spLocks noChangeArrowheads="1"/>
            </p:cNvSpPr>
            <p:nvPr/>
          </p:nvSpPr>
          <p:spPr bwMode="auto">
            <a:xfrm>
              <a:off x="255588" y="2251077"/>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p>
            <a:p>
              <a:pPr eaLnBrk="1" hangingPunct="1"/>
              <a:r>
                <a:rPr lang="en-US" sz="1800">
                  <a:latin typeface="Arial Narrow" pitchFamily="34" charset="0"/>
                </a:rPr>
                <a:t>Definition Language</a:t>
              </a:r>
            </a:p>
          </p:txBody>
        </p:sp>
      </p:grpSp>
      <p:sp>
        <p:nvSpPr>
          <p:cNvPr id="25611"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015941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2" name="Group 49"/>
          <p:cNvGrpSpPr>
            <a:grpSpLocks/>
          </p:cNvGrpSpPr>
          <p:nvPr/>
        </p:nvGrpSpPr>
        <p:grpSpPr bwMode="auto">
          <a:xfrm>
            <a:off x="985838" y="2836863"/>
            <a:ext cx="3587750" cy="1243012"/>
            <a:chOff x="985747" y="2387601"/>
            <a:chExt cx="3587392" cy="1243198"/>
          </a:xfrm>
        </p:grpSpPr>
        <p:sp>
          <p:nvSpPr>
            <p:cNvPr id="42" name="Rectangle 10"/>
            <p:cNvSpPr>
              <a:spLocks noChangeArrowheads="1"/>
            </p:cNvSpPr>
            <p:nvPr/>
          </p:nvSpPr>
          <p:spPr bwMode="gray">
            <a:xfrm>
              <a:off x="985747" y="3343419"/>
              <a:ext cx="1117488"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INSERT</a:t>
              </a:r>
            </a:p>
          </p:txBody>
        </p:sp>
        <p:cxnSp>
          <p:nvCxnSpPr>
            <p:cNvPr id="19" name="Elbow Connector 18"/>
            <p:cNvCxnSpPr>
              <a:stCxn id="42" idx="0"/>
            </p:cNvCxnSpPr>
            <p:nvPr/>
          </p:nvCxnSpPr>
          <p:spPr>
            <a:xfrm rot="5400000" flipH="1" flipV="1">
              <a:off x="2580906" y="1351187"/>
              <a:ext cx="955818" cy="302864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573588" y="2836863"/>
            <a:ext cx="3586162" cy="1243012"/>
            <a:chOff x="4573140" y="2387600"/>
            <a:chExt cx="3587390" cy="1243199"/>
          </a:xfrm>
        </p:grpSpPr>
        <p:sp>
          <p:nvSpPr>
            <p:cNvPr id="45" name="Rectangle 10"/>
            <p:cNvSpPr>
              <a:spLocks noChangeArrowheads="1"/>
            </p:cNvSpPr>
            <p:nvPr/>
          </p:nvSpPr>
          <p:spPr bwMode="gray">
            <a:xfrm>
              <a:off x="7042547" y="3343419"/>
              <a:ext cx="1117983"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DELETE</a:t>
              </a:r>
            </a:p>
          </p:txBody>
        </p:sp>
        <p:cxnSp>
          <p:nvCxnSpPr>
            <p:cNvPr id="21" name="Elbow Connector 20"/>
            <p:cNvCxnSpPr>
              <a:stCxn id="45" idx="0"/>
            </p:cNvCxnSpPr>
            <p:nvPr/>
          </p:nvCxnSpPr>
          <p:spPr>
            <a:xfrm rot="16200000" flipV="1">
              <a:off x="5609429" y="1351311"/>
              <a:ext cx="955819" cy="3028399"/>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50"/>
          <p:cNvGrpSpPr>
            <a:grpSpLocks/>
          </p:cNvGrpSpPr>
          <p:nvPr/>
        </p:nvGrpSpPr>
        <p:grpSpPr bwMode="auto">
          <a:xfrm>
            <a:off x="4014788" y="3259138"/>
            <a:ext cx="1117600" cy="820737"/>
            <a:chOff x="4014339" y="2809702"/>
            <a:chExt cx="1117600" cy="821097"/>
          </a:xfrm>
        </p:grpSpPr>
        <p:sp>
          <p:nvSpPr>
            <p:cNvPr id="44" name="Rectangle 10"/>
            <p:cNvSpPr>
              <a:spLocks noChangeArrowheads="1"/>
            </p:cNvSpPr>
            <p:nvPr/>
          </p:nvSpPr>
          <p:spPr bwMode="gray">
            <a:xfrm>
              <a:off x="4014339" y="3343336"/>
              <a:ext cx="1117600" cy="28746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UPDATE</a:t>
              </a:r>
            </a:p>
          </p:txBody>
        </p:sp>
        <p:cxnSp>
          <p:nvCxnSpPr>
            <p:cNvPr id="25" name="Straight Connector 24"/>
            <p:cNvCxnSpPr>
              <a:stCxn id="44" idx="0"/>
            </p:cNvCxnSpPr>
            <p:nvPr/>
          </p:nvCxnSpPr>
          <p:spPr>
            <a:xfrm rot="16200000" flipV="1">
              <a:off x="4305528" y="3075725"/>
              <a:ext cx="533634"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7"/>
          <p:cNvGrpSpPr>
            <a:grpSpLocks/>
          </p:cNvGrpSpPr>
          <p:nvPr/>
        </p:nvGrpSpPr>
        <p:grpSpPr bwMode="auto">
          <a:xfrm>
            <a:off x="406400" y="4097338"/>
            <a:ext cx="2270125" cy="1804987"/>
            <a:chOff x="406069" y="3647635"/>
            <a:chExt cx="2270626" cy="1805499"/>
          </a:xfrm>
        </p:grpSpPr>
        <p:cxnSp>
          <p:nvCxnSpPr>
            <p:cNvPr id="27" name="Straight Connector 26"/>
            <p:cNvCxnSpPr>
              <a:stCxn id="42" idx="2"/>
              <a:endCxn id="26649" idx="0"/>
            </p:cNvCxnSpPr>
            <p:nvPr/>
          </p:nvCxnSpPr>
          <p:spPr>
            <a:xfrm rot="5400000">
              <a:off x="1238083"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8" name="Group 39"/>
            <p:cNvGrpSpPr>
              <a:grpSpLocks/>
            </p:cNvGrpSpPr>
            <p:nvPr/>
          </p:nvGrpSpPr>
          <p:grpSpPr bwMode="auto">
            <a:xfrm>
              <a:off x="406069" y="4257545"/>
              <a:ext cx="2270626" cy="1195589"/>
              <a:chOff x="406069" y="4590045"/>
              <a:chExt cx="2270626" cy="1195589"/>
            </a:xfrm>
          </p:grpSpPr>
          <p:sp>
            <p:nvSpPr>
              <p:cNvPr id="26649"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insert data into Tables</a:t>
                </a:r>
              </a:p>
            </p:txBody>
          </p:sp>
          <p:sp>
            <p:nvSpPr>
              <p:cNvPr id="37" name="Rectangle 36"/>
              <p:cNvSpPr/>
              <p:nvPr/>
            </p:nvSpPr>
            <p:spPr>
              <a:xfrm>
                <a:off x="406069" y="4589908"/>
                <a:ext cx="2267450"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8" name="Group 46"/>
          <p:cNvGrpSpPr>
            <a:grpSpLocks/>
          </p:cNvGrpSpPr>
          <p:nvPr/>
        </p:nvGrpSpPr>
        <p:grpSpPr bwMode="auto">
          <a:xfrm>
            <a:off x="3433763" y="4097338"/>
            <a:ext cx="2271712" cy="1804987"/>
            <a:chOff x="3433973" y="3647635"/>
            <a:chExt cx="2271314" cy="1805499"/>
          </a:xfrm>
        </p:grpSpPr>
        <p:cxnSp>
          <p:nvCxnSpPr>
            <p:cNvPr id="31" name="Straight Connector 30"/>
            <p:cNvCxnSpPr>
              <a:stCxn id="44" idx="2"/>
              <a:endCxn id="26645" idx="0"/>
            </p:cNvCxnSpPr>
            <p:nvPr/>
          </p:nvCxnSpPr>
          <p:spPr>
            <a:xfrm rot="5400000">
              <a:off x="4267124"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4" name="Group 42"/>
            <p:cNvGrpSpPr>
              <a:grpSpLocks/>
            </p:cNvGrpSpPr>
            <p:nvPr/>
          </p:nvGrpSpPr>
          <p:grpSpPr bwMode="auto">
            <a:xfrm>
              <a:off x="3433973" y="4257545"/>
              <a:ext cx="2271314" cy="1195589"/>
              <a:chOff x="3433973" y="4590045"/>
              <a:chExt cx="2271314" cy="1195589"/>
            </a:xfrm>
          </p:grpSpPr>
          <p:sp>
            <p:nvSpPr>
              <p:cNvPr id="26645"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modify existing data</a:t>
                </a:r>
              </a:p>
            </p:txBody>
          </p:sp>
          <p:sp>
            <p:nvSpPr>
              <p:cNvPr id="38" name="Rectangle 37"/>
              <p:cNvSpPr/>
              <p:nvPr/>
            </p:nvSpPr>
            <p:spPr>
              <a:xfrm>
                <a:off x="3433973" y="4589908"/>
                <a:ext cx="2268140"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0" name="Group 48"/>
          <p:cNvGrpSpPr>
            <a:grpSpLocks/>
          </p:cNvGrpSpPr>
          <p:nvPr/>
        </p:nvGrpSpPr>
        <p:grpSpPr bwMode="auto">
          <a:xfrm>
            <a:off x="6450013" y="4097338"/>
            <a:ext cx="2284412" cy="1804987"/>
            <a:chOff x="6450154" y="3647635"/>
            <a:chExt cx="2283724" cy="1805499"/>
          </a:xfrm>
        </p:grpSpPr>
        <p:cxnSp>
          <p:nvCxnSpPr>
            <p:cNvPr id="33" name="Straight Connector 32"/>
            <p:cNvCxnSpPr>
              <a:stCxn id="45" idx="2"/>
              <a:endCxn id="26641" idx="0"/>
            </p:cNvCxnSpPr>
            <p:nvPr/>
          </p:nvCxnSpPr>
          <p:spPr>
            <a:xfrm rot="5400000">
              <a:off x="7295857" y="3952522"/>
              <a:ext cx="611360"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640" name="Group 45"/>
            <p:cNvGrpSpPr>
              <a:grpSpLocks/>
            </p:cNvGrpSpPr>
            <p:nvPr/>
          </p:nvGrpSpPr>
          <p:grpSpPr bwMode="auto">
            <a:xfrm>
              <a:off x="6450154" y="4257545"/>
              <a:ext cx="2283724" cy="1195589"/>
              <a:chOff x="6450154" y="4590045"/>
              <a:chExt cx="2283724" cy="1195589"/>
            </a:xfrm>
          </p:grpSpPr>
          <p:sp>
            <p:nvSpPr>
              <p:cNvPr id="26641"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remove data from tables</a:t>
                </a:r>
              </a:p>
            </p:txBody>
          </p:sp>
          <p:sp>
            <p:nvSpPr>
              <p:cNvPr id="39" name="Rectangle 38"/>
              <p:cNvSpPr/>
              <p:nvPr/>
            </p:nvSpPr>
            <p:spPr>
              <a:xfrm>
                <a:off x="6450154" y="4589908"/>
                <a:ext cx="2267854" cy="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12" name="Group 53"/>
          <p:cNvGrpSpPr>
            <a:grpSpLocks/>
          </p:cNvGrpSpPr>
          <p:nvPr/>
        </p:nvGrpSpPr>
        <p:grpSpPr bwMode="auto">
          <a:xfrm>
            <a:off x="3760788" y="1317625"/>
            <a:ext cx="1603375" cy="1636713"/>
            <a:chOff x="1945337" y="1637395"/>
            <a:chExt cx="1603375" cy="1636776"/>
          </a:xfrm>
        </p:grpSpPr>
        <p:sp>
          <p:nvSpPr>
            <p:cNvPr id="26635" name="Rectangle 50"/>
            <p:cNvSpPr>
              <a:spLocks noChangeArrowheads="1"/>
            </p:cNvSpPr>
            <p:nvPr/>
          </p:nvSpPr>
          <p:spPr bwMode="auto">
            <a:xfrm>
              <a:off x="1945337" y="1637395"/>
              <a:ext cx="1603375" cy="163677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0" name="Rectangle 39"/>
            <p:cNvSpPr/>
            <p:nvPr/>
          </p:nvSpPr>
          <p:spPr>
            <a:xfrm>
              <a:off x="2007249" y="1694547"/>
              <a:ext cx="1473200" cy="538184"/>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6637" name="TextBox 63"/>
            <p:cNvSpPr txBox="1">
              <a:spLocks noChangeArrowheads="1"/>
            </p:cNvSpPr>
            <p:nvPr/>
          </p:nvSpPr>
          <p:spPr bwMode="auto">
            <a:xfrm>
              <a:off x="2020208" y="2259466"/>
              <a:ext cx="14525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1800">
                  <a:latin typeface="Arial Narrow" pitchFamily="34" charset="0"/>
                </a:rPr>
                <a:t>Data </a:t>
              </a:r>
              <a:r>
                <a:rPr lang="en-IN" sz="1800">
                  <a:latin typeface="Arial Narrow" pitchFamily="34" charset="0"/>
                </a:rPr>
                <a:t>Manipulation</a:t>
              </a:r>
              <a:r>
                <a:rPr lang="en-US" sz="1800">
                  <a:latin typeface="Arial Narrow" pitchFamily="34" charset="0"/>
                </a:rPr>
                <a:t> Language</a:t>
              </a:r>
            </a:p>
          </p:txBody>
        </p:sp>
        <p:sp>
          <p:nvSpPr>
            <p:cNvPr id="26638" name="TextBox 50"/>
            <p:cNvSpPr txBox="1">
              <a:spLocks noChangeArrowheads="1"/>
            </p:cNvSpPr>
            <p:nvPr/>
          </p:nvSpPr>
          <p:spPr bwMode="auto">
            <a:xfrm>
              <a:off x="2421165" y="1799772"/>
              <a:ext cx="639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DML</a:t>
              </a:r>
            </a:p>
          </p:txBody>
        </p:sp>
      </p:grpSp>
      <p:sp>
        <p:nvSpPr>
          <p:cNvPr id="2663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3259984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5929313"/>
            <a:ext cx="135064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50"/>
          <p:cNvGrpSpPr>
            <a:grpSpLocks/>
          </p:cNvGrpSpPr>
          <p:nvPr/>
        </p:nvGrpSpPr>
        <p:grpSpPr bwMode="auto">
          <a:xfrm>
            <a:off x="4041775" y="2690813"/>
            <a:ext cx="1117600" cy="1292225"/>
            <a:chOff x="4014339" y="2337622"/>
            <a:chExt cx="1117600" cy="1293177"/>
          </a:xfrm>
        </p:grpSpPr>
        <p:sp>
          <p:nvSpPr>
            <p:cNvPr id="44" name="Rectangle 10"/>
            <p:cNvSpPr>
              <a:spLocks noChangeArrowheads="1"/>
            </p:cNvSpPr>
            <p:nvPr/>
          </p:nvSpPr>
          <p:spPr bwMode="gray">
            <a:xfrm>
              <a:off x="4014339" y="3343249"/>
              <a:ext cx="1117600" cy="2875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SELECT</a:t>
              </a:r>
            </a:p>
          </p:txBody>
        </p:sp>
        <p:cxnSp>
          <p:nvCxnSpPr>
            <p:cNvPr id="25" name="Straight Connector 24"/>
            <p:cNvCxnSpPr>
              <a:stCxn id="44" idx="0"/>
            </p:cNvCxnSpPr>
            <p:nvPr/>
          </p:nvCxnSpPr>
          <p:spPr>
            <a:xfrm rot="16200000" flipV="1">
              <a:off x="4069532" y="2839642"/>
              <a:ext cx="1005627" cy="15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46"/>
          <p:cNvGrpSpPr>
            <a:grpSpLocks/>
          </p:cNvGrpSpPr>
          <p:nvPr/>
        </p:nvGrpSpPr>
        <p:grpSpPr bwMode="auto">
          <a:xfrm>
            <a:off x="3462338" y="3983038"/>
            <a:ext cx="2271712" cy="1822450"/>
            <a:chOff x="3433973" y="3630799"/>
            <a:chExt cx="2271314" cy="1822335"/>
          </a:xfrm>
        </p:grpSpPr>
        <p:cxnSp>
          <p:nvCxnSpPr>
            <p:cNvPr id="31" name="Straight Connector 30"/>
            <p:cNvCxnSpPr/>
            <p:nvPr/>
          </p:nvCxnSpPr>
          <p:spPr>
            <a:xfrm rot="16200000" flipH="1">
              <a:off x="4275959"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661" name="Group 42"/>
            <p:cNvGrpSpPr>
              <a:grpSpLocks/>
            </p:cNvGrpSpPr>
            <p:nvPr/>
          </p:nvGrpSpPr>
          <p:grpSpPr bwMode="auto">
            <a:xfrm>
              <a:off x="3433973" y="4257545"/>
              <a:ext cx="2271314" cy="1195589"/>
              <a:chOff x="3433973" y="4590045"/>
              <a:chExt cx="2271314" cy="1195589"/>
            </a:xfrm>
          </p:grpSpPr>
          <p:sp>
            <p:nvSpPr>
              <p:cNvPr id="27662" name="Rectangle 10"/>
              <p:cNvSpPr>
                <a:spLocks noChangeArrowheads="1"/>
              </p:cNvSpPr>
              <p:nvPr/>
            </p:nvSpPr>
            <p:spPr bwMode="gray">
              <a:xfrm>
                <a:off x="3440991"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retrieve data</a:t>
                </a:r>
              </a:p>
            </p:txBody>
          </p:sp>
          <p:sp>
            <p:nvSpPr>
              <p:cNvPr id="38" name="Rectangle 37"/>
              <p:cNvSpPr/>
              <p:nvPr/>
            </p:nvSpPr>
            <p:spPr>
              <a:xfrm>
                <a:off x="3433973" y="4590321"/>
                <a:ext cx="2268140"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5" name="Group 54"/>
          <p:cNvGrpSpPr>
            <a:grpSpLocks/>
          </p:cNvGrpSpPr>
          <p:nvPr/>
        </p:nvGrpSpPr>
        <p:grpSpPr bwMode="auto">
          <a:xfrm>
            <a:off x="3663950" y="1455738"/>
            <a:ext cx="1816100" cy="1633537"/>
            <a:chOff x="3601590" y="1654175"/>
            <a:chExt cx="1816100" cy="1633538"/>
          </a:xfrm>
        </p:grpSpPr>
        <p:sp>
          <p:nvSpPr>
            <p:cNvPr id="27656" name="Rectangle 44"/>
            <p:cNvSpPr>
              <a:spLocks noChangeArrowheads="1"/>
            </p:cNvSpPr>
            <p:nvPr/>
          </p:nvSpPr>
          <p:spPr bwMode="auto">
            <a:xfrm>
              <a:off x="3677789" y="1654175"/>
              <a:ext cx="1683199" cy="16335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57" name="Rectangle 56"/>
            <p:cNvSpPr/>
            <p:nvPr/>
          </p:nvSpPr>
          <p:spPr bwMode="auto">
            <a:xfrm>
              <a:off x="3753990" y="1736725"/>
              <a:ext cx="1525588" cy="53816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7658" name="TextBox 52"/>
            <p:cNvSpPr txBox="1">
              <a:spLocks noChangeArrowheads="1"/>
            </p:cNvSpPr>
            <p:nvPr/>
          </p:nvSpPr>
          <p:spPr bwMode="auto">
            <a:xfrm>
              <a:off x="3912859" y="1783636"/>
              <a:ext cx="1230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DRL / DQL</a:t>
              </a:r>
            </a:p>
          </p:txBody>
        </p:sp>
        <p:sp>
          <p:nvSpPr>
            <p:cNvPr id="27659" name="TextBox 64"/>
            <p:cNvSpPr txBox="1">
              <a:spLocks noChangeArrowheads="1"/>
            </p:cNvSpPr>
            <p:nvPr/>
          </p:nvSpPr>
          <p:spPr bwMode="auto">
            <a:xfrm>
              <a:off x="3601590" y="2281238"/>
              <a:ext cx="1816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Retrieval / Query  Language</a:t>
              </a:r>
              <a:endParaRPr lang="en-US" sz="1800">
                <a:latin typeface="Arial Narrow" pitchFamily="34" charset="0"/>
              </a:endParaRPr>
            </a:p>
          </p:txBody>
        </p:sp>
      </p:grpSp>
      <p:sp>
        <p:nvSpPr>
          <p:cNvPr id="27655"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449457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3836988" y="2025650"/>
            <a:ext cx="1603375" cy="1633538"/>
            <a:chOff x="5522913" y="1671638"/>
            <a:chExt cx="1603375" cy="1633537"/>
          </a:xfrm>
        </p:grpSpPr>
        <p:grpSp>
          <p:nvGrpSpPr>
            <p:cNvPr id="28686" name="Group 58"/>
            <p:cNvGrpSpPr>
              <a:grpSpLocks/>
            </p:cNvGrpSpPr>
            <p:nvPr/>
          </p:nvGrpSpPr>
          <p:grpSpPr bwMode="auto">
            <a:xfrm>
              <a:off x="5522913" y="1671638"/>
              <a:ext cx="1603375" cy="1633537"/>
              <a:chOff x="5523202" y="1671623"/>
              <a:chExt cx="1603717" cy="1633928"/>
            </a:xfrm>
          </p:grpSpPr>
          <p:sp>
            <p:nvSpPr>
              <p:cNvPr id="28688" name="Rectangle 46"/>
              <p:cNvSpPr>
                <a:spLocks noChangeArrowheads="1"/>
              </p:cNvSpPr>
              <p:nvPr/>
            </p:nvSpPr>
            <p:spPr bwMode="auto">
              <a:xfrm>
                <a:off x="5523202" y="167162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46" name="Rectangle 45"/>
              <p:cNvSpPr/>
              <p:nvPr/>
            </p:nvSpPr>
            <p:spPr>
              <a:xfrm>
                <a:off x="5585127" y="1728787"/>
                <a:ext cx="1473514" cy="53829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8690" name="TextBox 54"/>
              <p:cNvSpPr txBox="1">
                <a:spLocks noChangeArrowheads="1"/>
              </p:cNvSpPr>
              <p:nvPr/>
            </p:nvSpPr>
            <p:spPr bwMode="auto">
              <a:xfrm>
                <a:off x="5987823" y="1817974"/>
                <a:ext cx="593559" cy="4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TCL</a:t>
                </a:r>
              </a:p>
            </p:txBody>
          </p:sp>
        </p:grpSp>
        <p:sp>
          <p:nvSpPr>
            <p:cNvPr id="28687" name="TextBox 66"/>
            <p:cNvSpPr txBox="1">
              <a:spLocks noChangeArrowheads="1"/>
            </p:cNvSpPr>
            <p:nvPr/>
          </p:nvSpPr>
          <p:spPr bwMode="auto">
            <a:xfrm>
              <a:off x="5540375" y="2275341"/>
              <a:ext cx="1533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Transaction Control Language</a:t>
              </a:r>
              <a:endParaRPr lang="en-US" sz="1800">
                <a:latin typeface="Arial Narrow" pitchFamily="34" charset="0"/>
              </a:endParaRPr>
            </a:p>
          </p:txBody>
        </p:sp>
      </p:grp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4" name="Group 49"/>
          <p:cNvGrpSpPr>
            <a:grpSpLocks/>
          </p:cNvGrpSpPr>
          <p:nvPr/>
        </p:nvGrpSpPr>
        <p:grpSpPr bwMode="auto">
          <a:xfrm>
            <a:off x="1212850" y="3671888"/>
            <a:ext cx="3429000" cy="1233487"/>
            <a:chOff x="1160957" y="2397649"/>
            <a:chExt cx="3428224" cy="1233150"/>
          </a:xfrm>
        </p:grpSpPr>
        <p:sp>
          <p:nvSpPr>
            <p:cNvPr id="47" name="Rectangle 10"/>
            <p:cNvSpPr>
              <a:spLocks noChangeArrowheads="1"/>
            </p:cNvSpPr>
            <p:nvPr/>
          </p:nvSpPr>
          <p:spPr bwMode="gray">
            <a:xfrm>
              <a:off x="1160957" y="3343541"/>
              <a:ext cx="1582380" cy="28725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45720" tIns="91440" rIns="4572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COMMIT</a:t>
              </a:r>
            </a:p>
          </p:txBody>
        </p:sp>
        <p:cxnSp>
          <p:nvCxnSpPr>
            <p:cNvPr id="48" name="Elbow Connector 47"/>
            <p:cNvCxnSpPr>
              <a:stCxn id="47" idx="0"/>
            </p:cNvCxnSpPr>
            <p:nvPr/>
          </p:nvCxnSpPr>
          <p:spPr>
            <a:xfrm rot="5400000" flipH="1" flipV="1">
              <a:off x="2797322" y="1551680"/>
              <a:ext cx="945892" cy="2637828"/>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51"/>
          <p:cNvGrpSpPr>
            <a:grpSpLocks/>
          </p:cNvGrpSpPr>
          <p:nvPr/>
        </p:nvGrpSpPr>
        <p:grpSpPr bwMode="auto">
          <a:xfrm>
            <a:off x="4641850" y="3671888"/>
            <a:ext cx="3352800" cy="1243012"/>
            <a:chOff x="4589182" y="2387600"/>
            <a:chExt cx="3353203" cy="1243199"/>
          </a:xfrm>
        </p:grpSpPr>
        <p:sp>
          <p:nvSpPr>
            <p:cNvPr id="50" name="Rectangle 10"/>
            <p:cNvSpPr>
              <a:spLocks noChangeArrowheads="1"/>
            </p:cNvSpPr>
            <p:nvPr/>
          </p:nvSpPr>
          <p:spPr bwMode="gray">
            <a:xfrm>
              <a:off x="6362633" y="3343419"/>
              <a:ext cx="1579752" cy="2873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SAVEPOINT</a:t>
              </a:r>
            </a:p>
          </p:txBody>
        </p:sp>
        <p:cxnSp>
          <p:nvCxnSpPr>
            <p:cNvPr id="51" name="Elbow Connector 50"/>
            <p:cNvCxnSpPr>
              <a:stCxn id="50" idx="0"/>
            </p:cNvCxnSpPr>
            <p:nvPr/>
          </p:nvCxnSpPr>
          <p:spPr>
            <a:xfrm rot="16200000" flipV="1">
              <a:off x="5392539" y="1584243"/>
              <a:ext cx="955819" cy="2562533"/>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50"/>
          <p:cNvGrpSpPr>
            <a:grpSpLocks/>
          </p:cNvGrpSpPr>
          <p:nvPr/>
        </p:nvGrpSpPr>
        <p:grpSpPr bwMode="auto">
          <a:xfrm>
            <a:off x="3908425" y="4094163"/>
            <a:ext cx="1582738" cy="798512"/>
            <a:chOff x="3840483" y="2809701"/>
            <a:chExt cx="1581912" cy="798036"/>
          </a:xfrm>
        </p:grpSpPr>
        <p:sp>
          <p:nvSpPr>
            <p:cNvPr id="53" name="Rectangle 10"/>
            <p:cNvSpPr>
              <a:spLocks noChangeArrowheads="1"/>
            </p:cNvSpPr>
            <p:nvPr/>
          </p:nvSpPr>
          <p:spPr bwMode="gray">
            <a:xfrm>
              <a:off x="3840483" y="3342783"/>
              <a:ext cx="1581912" cy="26495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ROLLBACK</a:t>
              </a:r>
            </a:p>
          </p:txBody>
        </p:sp>
        <p:cxnSp>
          <p:nvCxnSpPr>
            <p:cNvPr id="54" name="Straight Connector 53"/>
            <p:cNvCxnSpPr>
              <a:stCxn id="53" idx="0"/>
            </p:cNvCxnSpPr>
            <p:nvPr/>
          </p:nvCxnSpPr>
          <p:spPr>
            <a:xfrm rot="16200000" flipV="1">
              <a:off x="4305398" y="3076242"/>
              <a:ext cx="5330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8679"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47545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786188" y="1381125"/>
            <a:ext cx="1603375" cy="1635125"/>
            <a:chOff x="7289800" y="1689100"/>
            <a:chExt cx="1603375" cy="1635125"/>
          </a:xfrm>
        </p:grpSpPr>
        <p:grpSp>
          <p:nvGrpSpPr>
            <p:cNvPr id="29717" name="Group 59"/>
            <p:cNvGrpSpPr>
              <a:grpSpLocks/>
            </p:cNvGrpSpPr>
            <p:nvPr/>
          </p:nvGrpSpPr>
          <p:grpSpPr bwMode="auto">
            <a:xfrm>
              <a:off x="7289800" y="1689100"/>
              <a:ext cx="1603375" cy="1635125"/>
              <a:chOff x="7289242" y="1689553"/>
              <a:chExt cx="1603717" cy="1633928"/>
            </a:xfrm>
          </p:grpSpPr>
          <p:sp>
            <p:nvSpPr>
              <p:cNvPr id="29719" name="Rectangle 48"/>
              <p:cNvSpPr>
                <a:spLocks noChangeArrowheads="1"/>
              </p:cNvSpPr>
              <p:nvPr/>
            </p:nvSpPr>
            <p:spPr bwMode="auto">
              <a:xfrm>
                <a:off x="7289242" y="1689553"/>
                <a:ext cx="1603717" cy="163392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b"/>
              <a:lstStyle/>
              <a:p>
                <a:pPr marL="236538" indent="-236538" algn="l">
                  <a:lnSpc>
                    <a:spcPts val="3000"/>
                  </a:lnSpc>
                  <a:spcBef>
                    <a:spcPts val="600"/>
                  </a:spcBef>
                  <a:buClr>
                    <a:srgbClr val="292929"/>
                  </a:buClr>
                  <a:buFont typeface="Arial" charset="0"/>
                  <a:buChar char="•"/>
                </a:pPr>
                <a:endParaRPr lang="en-US" sz="2000" b="0">
                  <a:solidFill>
                    <a:srgbClr val="000000"/>
                  </a:solidFill>
                </a:endParaRPr>
              </a:p>
            </p:txBody>
          </p:sp>
          <p:sp>
            <p:nvSpPr>
              <p:cNvPr id="60" name="Rectangle 59"/>
              <p:cNvSpPr/>
              <p:nvPr/>
            </p:nvSpPr>
            <p:spPr>
              <a:xfrm>
                <a:off x="7351167" y="1746661"/>
                <a:ext cx="1473514" cy="53776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216000" tIns="0" rIns="219456" bIns="0" anchor="b"/>
              <a:lstStyle/>
              <a:p>
                <a:pPr marL="236538" indent="-236538" algn="l">
                  <a:lnSpc>
                    <a:spcPts val="3000"/>
                  </a:lnSpc>
                  <a:spcBef>
                    <a:spcPts val="600"/>
                  </a:spcBef>
                  <a:buClr>
                    <a:srgbClr val="292929"/>
                  </a:buClr>
                  <a:buFont typeface="Arial" pitchFamily="34" charset="0"/>
                  <a:buChar char="•"/>
                  <a:defRPr/>
                </a:pPr>
                <a:endParaRPr lang="en-US" sz="2000" b="0" dirty="0">
                  <a:solidFill>
                    <a:srgbClr val="000000"/>
                  </a:solidFill>
                  <a:cs typeface="Arial" pitchFamily="34" charset="0"/>
                </a:endParaRPr>
              </a:p>
            </p:txBody>
          </p:sp>
          <p:sp>
            <p:nvSpPr>
              <p:cNvPr id="29721" name="TextBox 53"/>
              <p:cNvSpPr txBox="1">
                <a:spLocks noChangeArrowheads="1"/>
              </p:cNvSpPr>
              <p:nvPr/>
            </p:nvSpPr>
            <p:spPr bwMode="auto">
              <a:xfrm>
                <a:off x="7772861" y="1826938"/>
                <a:ext cx="617609" cy="39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US" sz="2000">
                    <a:solidFill>
                      <a:schemeClr val="bg1"/>
                    </a:solidFill>
                    <a:latin typeface="Arial Narrow" pitchFamily="34" charset="0"/>
                  </a:rPr>
                  <a:t>DCL</a:t>
                </a:r>
              </a:p>
            </p:txBody>
          </p:sp>
        </p:grpSp>
        <p:sp>
          <p:nvSpPr>
            <p:cNvPr id="29718" name="TextBox 68"/>
            <p:cNvSpPr txBox="1">
              <a:spLocks noChangeArrowheads="1"/>
            </p:cNvSpPr>
            <p:nvPr/>
          </p:nvSpPr>
          <p:spPr bwMode="auto">
            <a:xfrm>
              <a:off x="7318149" y="2311629"/>
              <a:ext cx="153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b="1">
                  <a:solidFill>
                    <a:schemeClr val="tx1"/>
                  </a:solidFill>
                  <a:latin typeface="Verdana" pitchFamily="34" charset="0"/>
                  <a:cs typeface="Arial" charset="0"/>
                </a:defRPr>
              </a:lvl1pPr>
              <a:lvl2pPr marL="742950" indent="-285750" eaLnBrk="0" hangingPunct="0">
                <a:defRPr sz="1000" b="1">
                  <a:solidFill>
                    <a:schemeClr val="tx1"/>
                  </a:solidFill>
                  <a:latin typeface="Verdana" pitchFamily="34" charset="0"/>
                  <a:cs typeface="Arial" charset="0"/>
                </a:defRPr>
              </a:lvl2pPr>
              <a:lvl3pPr marL="1143000" indent="-228600" eaLnBrk="0" hangingPunct="0">
                <a:defRPr sz="1000" b="1">
                  <a:solidFill>
                    <a:schemeClr val="tx1"/>
                  </a:solidFill>
                  <a:latin typeface="Verdana" pitchFamily="34" charset="0"/>
                  <a:cs typeface="Arial" charset="0"/>
                </a:defRPr>
              </a:lvl3pPr>
              <a:lvl4pPr marL="1600200" indent="-228600" eaLnBrk="0" hangingPunct="0">
                <a:defRPr sz="1000" b="1">
                  <a:solidFill>
                    <a:schemeClr val="tx1"/>
                  </a:solidFill>
                  <a:latin typeface="Verdana" pitchFamily="34" charset="0"/>
                  <a:cs typeface="Arial" charset="0"/>
                </a:defRPr>
              </a:lvl4pPr>
              <a:lvl5pPr marL="2057400" indent="-228600" eaLnBrk="0" hangingPunct="0">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defRPr sz="1000" b="1">
                  <a:solidFill>
                    <a:schemeClr val="tx1"/>
                  </a:solidFill>
                  <a:latin typeface="Verdana" pitchFamily="34" charset="0"/>
                  <a:cs typeface="Arial" charset="0"/>
                </a:defRPr>
              </a:lvl9pPr>
            </a:lstStyle>
            <a:p>
              <a:pPr eaLnBrk="1" hangingPunct="1"/>
              <a:r>
                <a:rPr lang="en-IN" sz="1800">
                  <a:latin typeface="Arial Narrow" pitchFamily="34" charset="0"/>
                </a:rPr>
                <a:t>Data </a:t>
              </a:r>
            </a:p>
            <a:p>
              <a:pPr eaLnBrk="1" hangingPunct="1"/>
              <a:r>
                <a:rPr lang="en-IN" sz="1800">
                  <a:latin typeface="Arial Narrow" pitchFamily="34" charset="0"/>
                </a:rPr>
                <a:t>Control Language</a:t>
              </a:r>
              <a:endParaRPr lang="en-US" sz="1800">
                <a:latin typeface="Arial Narrow" pitchFamily="34" charset="0"/>
              </a:endParaRPr>
            </a:p>
          </p:txBody>
        </p:sp>
      </p:grpSp>
      <p:sp>
        <p:nvSpPr>
          <p:cNvPr id="6" name="TextBox 5"/>
          <p:cNvSpPr txBox="1"/>
          <p:nvPr/>
        </p:nvSpPr>
        <p:spPr bwMode="auto">
          <a:xfrm>
            <a:off x="0" y="758825"/>
            <a:ext cx="2727325" cy="554038"/>
          </a:xfrm>
          <a:prstGeom prst="rect">
            <a:avLst/>
          </a:prstGeom>
          <a:noFill/>
        </p:spPr>
        <p:txBody>
          <a:bodyPr>
            <a:spAutoFit/>
          </a:bodyPr>
          <a:lstStyle/>
          <a:p>
            <a:pPr algn="l">
              <a:lnSpc>
                <a:spcPct val="150000"/>
              </a:lnSpc>
              <a:defRPr/>
            </a:pPr>
            <a:r>
              <a:rPr lang="en-IN" sz="2000" dirty="0">
                <a:solidFill>
                  <a:schemeClr val="tx1">
                    <a:lumMod val="75000"/>
                    <a:lumOff val="25000"/>
                  </a:schemeClr>
                </a:solidFill>
              </a:rPr>
              <a:t>Languages in SQL</a:t>
            </a:r>
            <a:endParaRPr lang="en-US" sz="2000" dirty="0">
              <a:solidFill>
                <a:schemeClr val="tx1">
                  <a:lumMod val="75000"/>
                  <a:lumOff val="25000"/>
                </a:schemeClr>
              </a:solidFill>
            </a:endParaRPr>
          </a:p>
        </p:txBody>
      </p:sp>
      <p:grpSp>
        <p:nvGrpSpPr>
          <p:cNvPr id="4" name="Group 21"/>
          <p:cNvGrpSpPr>
            <a:grpSpLocks/>
          </p:cNvGrpSpPr>
          <p:nvPr/>
        </p:nvGrpSpPr>
        <p:grpSpPr bwMode="auto">
          <a:xfrm>
            <a:off x="1387475" y="2965450"/>
            <a:ext cx="3186113" cy="1243013"/>
            <a:chOff x="1386797" y="2387601"/>
            <a:chExt cx="3186342" cy="1243198"/>
          </a:xfrm>
        </p:grpSpPr>
        <p:sp>
          <p:nvSpPr>
            <p:cNvPr id="23" name="Rectangle 10"/>
            <p:cNvSpPr>
              <a:spLocks noChangeArrowheads="1"/>
            </p:cNvSpPr>
            <p:nvPr/>
          </p:nvSpPr>
          <p:spPr bwMode="gray">
            <a:xfrm>
              <a:off x="1386797" y="3343418"/>
              <a:ext cx="1170072" cy="28738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GRANT</a:t>
              </a:r>
            </a:p>
          </p:txBody>
        </p:sp>
        <p:cxnSp>
          <p:nvCxnSpPr>
            <p:cNvPr id="24" name="Elbow Connector 23"/>
            <p:cNvCxnSpPr>
              <a:stCxn id="23" idx="0"/>
            </p:cNvCxnSpPr>
            <p:nvPr/>
          </p:nvCxnSpPr>
          <p:spPr>
            <a:xfrm rot="5400000" flipH="1" flipV="1">
              <a:off x="2794974" y="1565254"/>
              <a:ext cx="955817" cy="2600512"/>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4"/>
          <p:cNvGrpSpPr>
            <a:grpSpLocks/>
          </p:cNvGrpSpPr>
          <p:nvPr/>
        </p:nvGrpSpPr>
        <p:grpSpPr bwMode="auto">
          <a:xfrm>
            <a:off x="4573588" y="3436938"/>
            <a:ext cx="3201987" cy="768350"/>
            <a:chOff x="4573140" y="2858938"/>
            <a:chExt cx="3202382" cy="768583"/>
          </a:xfrm>
        </p:grpSpPr>
        <p:sp>
          <p:nvSpPr>
            <p:cNvPr id="26" name="Rectangle 10"/>
            <p:cNvSpPr>
              <a:spLocks noChangeArrowheads="1"/>
            </p:cNvSpPr>
            <p:nvPr/>
          </p:nvSpPr>
          <p:spPr bwMode="gray">
            <a:xfrm>
              <a:off x="6608566" y="3343272"/>
              <a:ext cx="1166956" cy="284249"/>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1800" b="0" dirty="0">
                  <a:solidFill>
                    <a:schemeClr val="bg1"/>
                  </a:solidFill>
                </a:rPr>
                <a:t>REVOKE</a:t>
              </a:r>
            </a:p>
          </p:txBody>
        </p:sp>
        <p:cxnSp>
          <p:nvCxnSpPr>
            <p:cNvPr id="27" name="Elbow Connector 26"/>
            <p:cNvCxnSpPr>
              <a:stCxn id="26" idx="0"/>
            </p:cNvCxnSpPr>
            <p:nvPr/>
          </p:nvCxnSpPr>
          <p:spPr>
            <a:xfrm rot="16200000" flipV="1">
              <a:off x="5640028" y="1792050"/>
              <a:ext cx="484334" cy="261811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30"/>
          <p:cNvGrpSpPr>
            <a:grpSpLocks/>
          </p:cNvGrpSpPr>
          <p:nvPr/>
        </p:nvGrpSpPr>
        <p:grpSpPr bwMode="auto">
          <a:xfrm>
            <a:off x="823913" y="4208463"/>
            <a:ext cx="2270125" cy="1822450"/>
            <a:chOff x="406069" y="3630799"/>
            <a:chExt cx="2270626" cy="1822335"/>
          </a:xfrm>
        </p:grpSpPr>
        <p:cxnSp>
          <p:nvCxnSpPr>
            <p:cNvPr id="32" name="Straight Connector 31"/>
            <p:cNvCxnSpPr/>
            <p:nvPr/>
          </p:nvCxnSpPr>
          <p:spPr>
            <a:xfrm rot="5400000">
              <a:off x="1215167"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710" name="Group 39"/>
            <p:cNvGrpSpPr>
              <a:grpSpLocks/>
            </p:cNvGrpSpPr>
            <p:nvPr/>
          </p:nvGrpSpPr>
          <p:grpSpPr bwMode="auto">
            <a:xfrm>
              <a:off x="406069" y="4257545"/>
              <a:ext cx="2270626" cy="1195589"/>
              <a:chOff x="406069" y="4590045"/>
              <a:chExt cx="2270626" cy="1195589"/>
            </a:xfrm>
          </p:grpSpPr>
          <p:sp>
            <p:nvSpPr>
              <p:cNvPr id="29711" name="Rectangle 10"/>
              <p:cNvSpPr>
                <a:spLocks noChangeArrowheads="1"/>
              </p:cNvSpPr>
              <p:nvPr/>
            </p:nvSpPr>
            <p:spPr bwMode="gray">
              <a:xfrm>
                <a:off x="412399"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grant privileges to users</a:t>
                </a:r>
              </a:p>
            </p:txBody>
          </p:sp>
          <p:sp>
            <p:nvSpPr>
              <p:cNvPr id="36" name="Rectangle 35"/>
              <p:cNvSpPr/>
              <p:nvPr/>
            </p:nvSpPr>
            <p:spPr>
              <a:xfrm>
                <a:off x="406069" y="4590321"/>
                <a:ext cx="2267450"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grpSp>
        <p:nvGrpSpPr>
          <p:cNvPr id="9" name="Group 43"/>
          <p:cNvGrpSpPr>
            <a:grpSpLocks/>
          </p:cNvGrpSpPr>
          <p:nvPr/>
        </p:nvGrpSpPr>
        <p:grpSpPr bwMode="auto">
          <a:xfrm>
            <a:off x="6048375" y="4208463"/>
            <a:ext cx="2284413" cy="1822450"/>
            <a:chOff x="6450154" y="3630799"/>
            <a:chExt cx="2283724" cy="1822335"/>
          </a:xfrm>
        </p:grpSpPr>
        <p:cxnSp>
          <p:nvCxnSpPr>
            <p:cNvPr id="45" name="Straight Connector 44"/>
            <p:cNvCxnSpPr/>
            <p:nvPr/>
          </p:nvCxnSpPr>
          <p:spPr>
            <a:xfrm rot="16200000" flipH="1">
              <a:off x="7304690" y="3944310"/>
              <a:ext cx="62702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706" name="Group 45"/>
            <p:cNvGrpSpPr>
              <a:grpSpLocks/>
            </p:cNvGrpSpPr>
            <p:nvPr/>
          </p:nvGrpSpPr>
          <p:grpSpPr bwMode="auto">
            <a:xfrm>
              <a:off x="6450154" y="4257545"/>
              <a:ext cx="2283724" cy="1195589"/>
              <a:chOff x="6450154" y="4590045"/>
              <a:chExt cx="2283724" cy="1195589"/>
            </a:xfrm>
          </p:grpSpPr>
          <p:sp>
            <p:nvSpPr>
              <p:cNvPr id="29707" name="Rectangle 10"/>
              <p:cNvSpPr>
                <a:spLocks noChangeArrowheads="1"/>
              </p:cNvSpPr>
              <p:nvPr/>
            </p:nvSpPr>
            <p:spPr bwMode="gray">
              <a:xfrm>
                <a:off x="6469582" y="4591113"/>
                <a:ext cx="2264296" cy="119452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spcAft>
                    <a:spcPts val="9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800" b="0">
                    <a:solidFill>
                      <a:srgbClr val="000000"/>
                    </a:solidFill>
                  </a:rPr>
                  <a:t>To revoke privileges from users</a:t>
                </a:r>
              </a:p>
            </p:txBody>
          </p:sp>
          <p:sp>
            <p:nvSpPr>
              <p:cNvPr id="52" name="Rectangle 51"/>
              <p:cNvSpPr/>
              <p:nvPr/>
            </p:nvSpPr>
            <p:spPr>
              <a:xfrm>
                <a:off x="6450154" y="4590321"/>
                <a:ext cx="2267854" cy="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grpSp>
      <p:sp>
        <p:nvSpPr>
          <p:cNvPr id="2970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658686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bwMode="auto">
          <a:xfrm>
            <a:off x="0" y="760413"/>
            <a:ext cx="6624638"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How to connect to a particular database?</a:t>
            </a:r>
          </a:p>
        </p:txBody>
      </p:sp>
      <p:sp>
        <p:nvSpPr>
          <p:cNvPr id="20" name="Rectangle 10"/>
          <p:cNvSpPr>
            <a:spLocks noChangeArrowheads="1"/>
          </p:cNvSpPr>
          <p:nvPr/>
        </p:nvSpPr>
        <p:spPr bwMode="gray">
          <a:xfrm>
            <a:off x="1022350" y="1404938"/>
            <a:ext cx="7947025" cy="3182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l">
              <a:lnSpc>
                <a:spcPts val="3000"/>
              </a:lnSpc>
              <a:spcAft>
                <a:spcPct val="20000"/>
              </a:spcAft>
              <a:buClr>
                <a:srgbClr val="292929"/>
              </a:buClr>
            </a:pPr>
            <a:r>
              <a:rPr lang="en-IN" sz="2000" b="0" i="1" noProof="1">
                <a:cs typeface="Courier New" pitchFamily="49" charset="0"/>
              </a:rPr>
              <a:t>Syntax:</a:t>
            </a:r>
          </a:p>
          <a:p>
            <a:pPr algn="l">
              <a:lnSpc>
                <a:spcPts val="3000"/>
              </a:lnSpc>
              <a:spcAft>
                <a:spcPct val="20000"/>
              </a:spcAft>
              <a:buClr>
                <a:srgbClr val="292929"/>
              </a:buClr>
            </a:pPr>
            <a:r>
              <a:rPr lang="en-IN" sz="2000" b="0" noProof="1" smtClean="0">
                <a:cs typeface="Courier New" pitchFamily="49" charset="0"/>
              </a:rPr>
              <a:t>mysql</a:t>
            </a:r>
            <a:r>
              <a:rPr lang="en-IN" sz="2000" b="0" noProof="1">
                <a:cs typeface="Courier New" pitchFamily="49" charset="0"/>
              </a:rPr>
              <a:t>&gt; CONNECT </a:t>
            </a:r>
            <a:r>
              <a:rPr lang="en-IN" sz="2000" noProof="1" smtClean="0">
                <a:cs typeface="Courier New" pitchFamily="49" charset="0"/>
              </a:rPr>
              <a:t>user</a:t>
            </a:r>
            <a:r>
              <a:rPr lang="en-IN" sz="2000" b="0" noProof="1" smtClean="0">
                <a:cs typeface="Courier New" pitchFamily="49" charset="0"/>
              </a:rPr>
              <a:t>;</a:t>
            </a:r>
            <a:endParaRPr lang="en-IN" sz="2000" b="0" noProof="1">
              <a:cs typeface="Courier New" pitchFamily="49" charset="0"/>
            </a:endParaRPr>
          </a:p>
          <a:p>
            <a:pPr algn="l">
              <a:lnSpc>
                <a:spcPts val="3000"/>
              </a:lnSpc>
              <a:spcAft>
                <a:spcPct val="20000"/>
              </a:spcAft>
              <a:buClr>
                <a:srgbClr val="292929"/>
              </a:buClr>
            </a:pPr>
            <a:endParaRPr lang="en-IN" sz="2000" b="0" noProof="1">
              <a:cs typeface="Courier New" pitchFamily="49" charset="0"/>
            </a:endParaRPr>
          </a:p>
          <a:p>
            <a:pPr algn="l">
              <a:lnSpc>
                <a:spcPts val="3000"/>
              </a:lnSpc>
              <a:spcAft>
                <a:spcPct val="20000"/>
              </a:spcAft>
              <a:buClr>
                <a:srgbClr val="292929"/>
              </a:buClr>
            </a:pPr>
            <a:r>
              <a:rPr lang="en-IN" sz="2000" b="0" i="1" noProof="1">
                <a:cs typeface="Courier New" pitchFamily="49" charset="0"/>
              </a:rPr>
              <a:t>Example:</a:t>
            </a:r>
            <a:endParaRPr lang="en-IN" sz="2000" b="0" noProof="1">
              <a:cs typeface="Courier New" pitchFamily="49" charset="0"/>
            </a:endParaRPr>
          </a:p>
          <a:p>
            <a:pPr algn="l">
              <a:lnSpc>
                <a:spcPts val="3000"/>
              </a:lnSpc>
              <a:spcAft>
                <a:spcPct val="20000"/>
              </a:spcAft>
              <a:buClr>
                <a:srgbClr val="292929"/>
              </a:buClr>
            </a:pPr>
            <a:r>
              <a:rPr lang="en-IN" sz="2000" b="0" noProof="1" smtClean="0">
                <a:cs typeface="Courier New" pitchFamily="49" charset="0"/>
              </a:rPr>
              <a:t>mysql</a:t>
            </a:r>
            <a:r>
              <a:rPr lang="en-IN" sz="2000" b="0" noProof="1">
                <a:cs typeface="Courier New" pitchFamily="49" charset="0"/>
              </a:rPr>
              <a:t>&gt; CONNECT </a:t>
            </a:r>
            <a:r>
              <a:rPr lang="en-IN" sz="2000" b="0" noProof="1" smtClean="0">
                <a:cs typeface="Courier New" pitchFamily="49" charset="0"/>
              </a:rPr>
              <a:t>system;</a:t>
            </a:r>
            <a:endParaRPr lang="en-IN" sz="2000" b="0" noProof="1">
              <a:cs typeface="Courier New" pitchFamily="49" charset="0"/>
            </a:endParaRPr>
          </a:p>
        </p:txBody>
      </p:sp>
      <p:sp>
        <p:nvSpPr>
          <p:cNvPr id="32772"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1352164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52400" y="3030538"/>
            <a:ext cx="5494338"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Display tables available in Database</a:t>
            </a:r>
          </a:p>
        </p:txBody>
      </p:sp>
      <p:sp>
        <p:nvSpPr>
          <p:cNvPr id="6" name="Rectangle 10"/>
          <p:cNvSpPr>
            <a:spLocks noChangeArrowheads="1"/>
          </p:cNvSpPr>
          <p:nvPr/>
        </p:nvSpPr>
        <p:spPr bwMode="gray">
          <a:xfrm>
            <a:off x="998538" y="3722688"/>
            <a:ext cx="7947025" cy="11461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l">
              <a:lnSpc>
                <a:spcPts val="3000"/>
              </a:lnSpc>
              <a:spcAft>
                <a:spcPct val="20000"/>
              </a:spcAft>
              <a:buClr>
                <a:srgbClr val="292929"/>
              </a:buClr>
            </a:pPr>
            <a:r>
              <a:rPr lang="en-IN" sz="2000" b="0" noProof="1">
                <a:cs typeface="Courier New" pitchFamily="49" charset="0"/>
              </a:rPr>
              <a:t>mysql&gt; </a:t>
            </a:r>
            <a:r>
              <a:rPr lang="en-IN" sz="2000" noProof="1" smtClean="0">
                <a:cs typeface="Courier New" pitchFamily="49" charset="0"/>
              </a:rPr>
              <a:t>select * from tab</a:t>
            </a:r>
            <a:r>
              <a:rPr lang="en-IN" sz="2000" b="0" noProof="1" smtClean="0">
                <a:cs typeface="Courier New" pitchFamily="49" charset="0"/>
              </a:rPr>
              <a:t>;</a:t>
            </a:r>
            <a:endParaRPr lang="en-IN" sz="2000" b="0" noProof="1">
              <a:cs typeface="Courier New" pitchFamily="49" charset="0"/>
            </a:endParaRPr>
          </a:p>
        </p:txBody>
      </p:sp>
      <p:sp>
        <p:nvSpPr>
          <p:cNvPr id="33798"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Tree>
    <p:extLst>
      <p:ext uri="{BB962C8B-B14F-4D97-AF65-F5344CB8AC3E}">
        <p14:creationId xmlns:p14="http://schemas.microsoft.com/office/powerpoint/2010/main" val="2811289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490" y="228600"/>
            <a:ext cx="7024744" cy="1143000"/>
          </a:xfrm>
        </p:spPr>
        <p:txBody>
          <a:bodyPr/>
          <a:lstStyle/>
          <a:p>
            <a:pPr>
              <a:defRPr/>
            </a:pPr>
            <a:r>
              <a:rPr lang="en-US" dirty="0" smtClean="0"/>
              <a:t>Built in functions</a:t>
            </a:r>
            <a:endParaRPr lang="en-US" dirty="0"/>
          </a:p>
        </p:txBody>
      </p:sp>
      <p:sp>
        <p:nvSpPr>
          <p:cNvPr id="109571" name="Content Placeholder 1"/>
          <p:cNvSpPr>
            <a:spLocks noGrp="1"/>
          </p:cNvSpPr>
          <p:nvPr>
            <p:ph idx="4294967295"/>
          </p:nvPr>
        </p:nvSpPr>
        <p:spPr>
          <a:xfrm>
            <a:off x="1066800" y="1371600"/>
            <a:ext cx="6781800" cy="5105400"/>
          </a:xfrm>
        </p:spPr>
        <p:txBody>
          <a:bodyPr>
            <a:normAutofit lnSpcReduction="10000"/>
          </a:bodyPr>
          <a:lstStyle/>
          <a:p>
            <a:endParaRPr lang="en-US" dirty="0" smtClean="0"/>
          </a:p>
          <a:p>
            <a:r>
              <a:rPr lang="en-US" dirty="0" smtClean="0"/>
              <a:t>Number Functions : sum, min, max, count, round, </a:t>
            </a:r>
            <a:r>
              <a:rPr lang="en-US" dirty="0" err="1" smtClean="0"/>
              <a:t>rownum</a:t>
            </a:r>
            <a:r>
              <a:rPr lang="en-US" dirty="0" smtClean="0"/>
              <a:t>, floor, ceil, power, mod etc.</a:t>
            </a:r>
          </a:p>
          <a:p>
            <a:r>
              <a:rPr lang="en-US" dirty="0" smtClean="0"/>
              <a:t>Date Functions : </a:t>
            </a:r>
            <a:r>
              <a:rPr lang="en-US" dirty="0" err="1" smtClean="0"/>
              <a:t>Current_date</a:t>
            </a:r>
            <a:r>
              <a:rPr lang="en-US" dirty="0" smtClean="0"/>
              <a:t>, </a:t>
            </a:r>
            <a:r>
              <a:rPr lang="en-US" dirty="0" err="1" smtClean="0">
                <a:solidFill>
                  <a:srgbClr val="FF0000"/>
                </a:solidFill>
              </a:rPr>
              <a:t>add_months,last_day</a:t>
            </a:r>
            <a:r>
              <a:rPr lang="en-US" dirty="0" smtClean="0"/>
              <a:t>, </a:t>
            </a:r>
            <a:r>
              <a:rPr lang="en-US" dirty="0" err="1" smtClean="0"/>
              <a:t>next_day</a:t>
            </a:r>
            <a:r>
              <a:rPr lang="en-US" dirty="0" smtClean="0"/>
              <a:t>, </a:t>
            </a:r>
            <a:r>
              <a:rPr lang="en-US" dirty="0" err="1" smtClean="0"/>
              <a:t>sysdate,months_between</a:t>
            </a:r>
            <a:r>
              <a:rPr lang="en-US" dirty="0" smtClean="0"/>
              <a:t> </a:t>
            </a:r>
            <a:r>
              <a:rPr lang="en-US" dirty="0" err="1" smtClean="0"/>
              <a:t>etc</a:t>
            </a:r>
            <a:endParaRPr lang="en-US" dirty="0" smtClean="0"/>
          </a:p>
          <a:p>
            <a:r>
              <a:rPr lang="en-US" dirty="0" smtClean="0"/>
              <a:t>String/Character Functions : length, </a:t>
            </a:r>
            <a:r>
              <a:rPr lang="en-US" dirty="0" err="1" smtClean="0"/>
              <a:t>substr</a:t>
            </a:r>
            <a:r>
              <a:rPr lang="en-US" dirty="0" smtClean="0"/>
              <a:t>, trim, upper, lower, </a:t>
            </a:r>
            <a:r>
              <a:rPr lang="en-US" dirty="0" err="1" smtClean="0"/>
              <a:t>concat</a:t>
            </a:r>
            <a:r>
              <a:rPr lang="en-US" dirty="0" smtClean="0"/>
              <a:t>, </a:t>
            </a:r>
            <a:r>
              <a:rPr lang="en-US" dirty="0" err="1" smtClean="0"/>
              <a:t>initcap</a:t>
            </a:r>
            <a:r>
              <a:rPr lang="en-US" dirty="0" smtClean="0"/>
              <a:t> </a:t>
            </a:r>
            <a:r>
              <a:rPr lang="en-US" dirty="0" err="1" smtClean="0"/>
              <a:t>etc</a:t>
            </a:r>
            <a:endParaRPr lang="en-US" dirty="0" smtClean="0"/>
          </a:p>
          <a:p>
            <a:r>
              <a:rPr lang="en-US" dirty="0" smtClean="0"/>
              <a:t>Conversion Functions: </a:t>
            </a:r>
            <a:r>
              <a:rPr lang="en-US" dirty="0" err="1" smtClean="0"/>
              <a:t>to_char</a:t>
            </a:r>
            <a:r>
              <a:rPr lang="en-US" dirty="0" smtClean="0"/>
              <a:t>, </a:t>
            </a:r>
            <a:r>
              <a:rPr lang="en-US" dirty="0" err="1" smtClean="0"/>
              <a:t>to_date</a:t>
            </a:r>
            <a:r>
              <a:rPr lang="en-US" dirty="0" smtClean="0"/>
              <a:t>, </a:t>
            </a:r>
            <a:r>
              <a:rPr lang="en-US" dirty="0" err="1" smtClean="0"/>
              <a:t>to_number</a:t>
            </a:r>
            <a:r>
              <a:rPr lang="en-US" dirty="0" smtClean="0"/>
              <a:t> </a:t>
            </a:r>
            <a:r>
              <a:rPr lang="en-US" dirty="0" err="1" smtClean="0"/>
              <a:t>etc</a:t>
            </a:r>
            <a:endParaRPr lang="en-US" dirty="0" smtClean="0"/>
          </a:p>
          <a:p>
            <a:r>
              <a:rPr lang="en-US" dirty="0" smtClean="0"/>
              <a:t>Group the result and apply conditions : </a:t>
            </a:r>
            <a:r>
              <a:rPr lang="en-US" dirty="0" err="1" smtClean="0"/>
              <a:t>groupby</a:t>
            </a:r>
            <a:r>
              <a:rPr lang="en-US" dirty="0" smtClean="0"/>
              <a:t>, having </a:t>
            </a:r>
          </a:p>
        </p:txBody>
      </p:sp>
    </p:spTree>
    <p:extLst>
      <p:ext uri="{BB962C8B-B14F-4D97-AF65-F5344CB8AC3E}">
        <p14:creationId xmlns:p14="http://schemas.microsoft.com/office/powerpoint/2010/main" val="91877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81000"/>
            <a:ext cx="7024744" cy="1143000"/>
          </a:xfrm>
        </p:spPr>
        <p:txBody>
          <a:bodyPr/>
          <a:lstStyle/>
          <a:p>
            <a:pPr>
              <a:defRPr/>
            </a:pPr>
            <a:r>
              <a:rPr lang="en-US" dirty="0" smtClean="0"/>
              <a:t>Physical structure</a:t>
            </a:r>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351F927C-A319-4183-B733-3243511E4910}" type="slidenum">
              <a:rPr lang="en-US" smtClean="0"/>
              <a:pPr>
                <a:defRPr/>
              </a:pPr>
              <a:t>12</a:t>
            </a:fld>
            <a:endParaRPr lang="en-US"/>
          </a:p>
        </p:txBody>
      </p:sp>
      <p:sp>
        <p:nvSpPr>
          <p:cNvPr id="24581" name="Content Placeholder 2"/>
          <p:cNvSpPr>
            <a:spLocks noGrp="1"/>
          </p:cNvSpPr>
          <p:nvPr>
            <p:ph idx="4294967295"/>
          </p:nvPr>
        </p:nvSpPr>
        <p:spPr>
          <a:xfrm>
            <a:off x="0" y="2286000"/>
            <a:ext cx="6248400" cy="3840163"/>
          </a:xfrm>
        </p:spPr>
        <p:txBody>
          <a:bodyPr/>
          <a:lstStyle/>
          <a:p>
            <a:pPr lvl="1"/>
            <a:r>
              <a:rPr lang="en-US" dirty="0" smtClean="0"/>
              <a:t>Control file : Contains pointers to parts of </a:t>
            </a:r>
            <a:r>
              <a:rPr lang="en-US" dirty="0" err="1" smtClean="0"/>
              <a:t>db</a:t>
            </a:r>
            <a:r>
              <a:rPr lang="en-US" dirty="0" smtClean="0"/>
              <a:t> –data files, redo logs, meta data.</a:t>
            </a:r>
          </a:p>
          <a:p>
            <a:pPr lvl="1"/>
            <a:r>
              <a:rPr lang="en-US" dirty="0" smtClean="0"/>
              <a:t>Online Redo log files : Store every query applied to </a:t>
            </a:r>
            <a:r>
              <a:rPr lang="en-US" dirty="0" err="1" smtClean="0"/>
              <a:t>db</a:t>
            </a:r>
            <a:endParaRPr lang="en-US" dirty="0" smtClean="0"/>
          </a:p>
          <a:p>
            <a:pPr lvl="1"/>
            <a:r>
              <a:rPr lang="en-US" dirty="0" smtClean="0"/>
              <a:t>Data Files: data blocks</a:t>
            </a:r>
          </a:p>
        </p:txBody>
      </p:sp>
    </p:spTree>
    <p:extLst>
      <p:ext uri="{BB962C8B-B14F-4D97-AF65-F5344CB8AC3E}">
        <p14:creationId xmlns:p14="http://schemas.microsoft.com/office/powerpoint/2010/main" val="16322712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txBox="1">
            <a:spLocks/>
          </p:cNvSpPr>
          <p:nvPr/>
        </p:nvSpPr>
        <p:spPr bwMode="auto">
          <a:xfrm>
            <a:off x="0" y="7540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solidFill>
                  <a:srgbClr val="3B4A1E"/>
                </a:solidFill>
                <a:ea typeface="SimSun" pitchFamily="2" charset="-122"/>
              </a:rPr>
              <a:t>SQL - </a:t>
            </a:r>
            <a:r>
              <a:rPr lang="en-US" sz="2000" dirty="0">
                <a:solidFill>
                  <a:srgbClr val="3B4A1E"/>
                </a:solidFill>
              </a:rPr>
              <a:t>Sub Queries</a:t>
            </a:r>
          </a:p>
        </p:txBody>
      </p:sp>
      <p:sp>
        <p:nvSpPr>
          <p:cNvPr id="5" name="Rectangle 10"/>
          <p:cNvSpPr>
            <a:spLocks noChangeArrowheads="1"/>
          </p:cNvSpPr>
          <p:nvPr/>
        </p:nvSpPr>
        <p:spPr bwMode="gray">
          <a:xfrm>
            <a:off x="221456" y="1519238"/>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working in ‘Finance’ Department.</a:t>
            </a:r>
          </a:p>
        </p:txBody>
      </p:sp>
      <p:sp>
        <p:nvSpPr>
          <p:cNvPr id="9" name="Rectangle 10"/>
          <p:cNvSpPr>
            <a:spLocks noChangeArrowheads="1"/>
          </p:cNvSpPr>
          <p:nvPr/>
        </p:nvSpPr>
        <p:spPr bwMode="gray">
          <a:xfrm>
            <a:off x="193675" y="4424363"/>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589463"/>
            <a:ext cx="8674100" cy="400050"/>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a:t>
            </a:r>
          </a:p>
        </p:txBody>
      </p:sp>
      <p:graphicFrame>
        <p:nvGraphicFramePr>
          <p:cNvPr id="13" name="Table 12"/>
          <p:cNvGraphicFramePr>
            <a:graphicFrameLocks noGrp="1"/>
          </p:cNvGraphicFramePr>
          <p:nvPr/>
        </p:nvGraphicFramePr>
        <p:xfrm>
          <a:off x="2862263" y="2052638"/>
          <a:ext cx="2668587" cy="2286000"/>
        </p:xfrm>
        <a:graphic>
          <a:graphicData uri="http://schemas.openxmlformats.org/drawingml/2006/table">
            <a:tbl>
              <a:tblPr firstRow="1" bandRow="1">
                <a:tableStyleId>{5C22544A-7EE6-4342-B048-85BDC9FD1C3A}</a:tableStyleId>
              </a:tblPr>
              <a:tblGrid>
                <a:gridCol w="718855"/>
                <a:gridCol w="1051263"/>
                <a:gridCol w="898469"/>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EMPNO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20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40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5</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Harinder</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50</a:t>
                      </a:r>
                    </a:p>
                  </a:txBody>
                  <a:tcPr marL="91423" marR="9142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6</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Pooja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3" marR="9142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50</a:t>
                      </a:r>
                    </a:p>
                  </a:txBody>
                  <a:tcPr marL="91423" marR="91423" marT="0" marB="0" anchor="ctr" horzOverflow="overflow"/>
                </a:tc>
              </a:tr>
            </a:tbl>
          </a:graphicData>
        </a:graphic>
      </p:graphicFrame>
      <p:sp>
        <p:nvSpPr>
          <p:cNvPr id="15" name="Rectangle 14"/>
          <p:cNvSpPr/>
          <p:nvPr/>
        </p:nvSpPr>
        <p:spPr>
          <a:xfrm>
            <a:off x="4767263" y="2324100"/>
            <a:ext cx="876300" cy="1887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6" name="TextBox 15"/>
          <p:cNvSpPr txBox="1"/>
          <p:nvPr/>
        </p:nvSpPr>
        <p:spPr bwMode="auto">
          <a:xfrm>
            <a:off x="0" y="1161623"/>
            <a:ext cx="6486525" cy="400110"/>
          </a:xfrm>
          <a:prstGeom prst="rect">
            <a:avLst/>
          </a:prstGeom>
          <a:noFill/>
        </p:spPr>
        <p:txBody>
          <a:bodyPr>
            <a:spAutoFit/>
          </a:bodyPr>
          <a:lstStyle/>
          <a:p>
            <a:pPr algn="l">
              <a:defRPr/>
            </a:pPr>
            <a:r>
              <a:rPr lang="en-US" sz="2000" dirty="0"/>
              <a:t>Introduction to Sub Queries</a:t>
            </a:r>
          </a:p>
        </p:txBody>
      </p:sp>
      <p:grpSp>
        <p:nvGrpSpPr>
          <p:cNvPr id="2" name="Group 16"/>
          <p:cNvGrpSpPr>
            <a:grpSpLocks/>
          </p:cNvGrpSpPr>
          <p:nvPr/>
        </p:nvGrpSpPr>
        <p:grpSpPr bwMode="auto">
          <a:xfrm>
            <a:off x="2355850" y="5140325"/>
            <a:ext cx="5041900" cy="1206500"/>
            <a:chOff x="2852737" y="1452529"/>
            <a:chExt cx="4497659" cy="1663185"/>
          </a:xfrm>
        </p:grpSpPr>
        <p:pic>
          <p:nvPicPr>
            <p:cNvPr id="17451" name="Picture 17" descr="exe4.png"/>
            <p:cNvPicPr>
              <a:picLocks noChangeAspect="1"/>
            </p:cNvPicPr>
            <p:nvPr/>
          </p:nvPicPr>
          <p:blipFill>
            <a:blip r:embed="rId4"/>
            <a:srcRect b="78600"/>
            <a:stretch>
              <a:fillRect/>
            </a:stretch>
          </p:blipFill>
          <p:spPr bwMode="auto">
            <a:xfrm>
              <a:off x="2852737" y="2163213"/>
              <a:ext cx="1296518" cy="952501"/>
            </a:xfrm>
            <a:prstGeom prst="rect">
              <a:avLst/>
            </a:prstGeom>
            <a:noFill/>
            <a:ln w="9525">
              <a:solidFill>
                <a:srgbClr val="0B4E78"/>
              </a:solidFill>
              <a:miter lim="800000"/>
              <a:headEnd/>
              <a:tailEnd/>
            </a:ln>
          </p:spPr>
        </p:pic>
        <p:sp>
          <p:nvSpPr>
            <p:cNvPr id="19" name="Cloud Callout 18"/>
            <p:cNvSpPr/>
            <p:nvPr/>
          </p:nvSpPr>
          <p:spPr>
            <a:xfrm>
              <a:off x="4768774" y="1452529"/>
              <a:ext cx="2581622" cy="1269273"/>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200" dirty="0">
                  <a:solidFill>
                    <a:srgbClr val="0B4E78"/>
                  </a:solidFill>
                </a:rPr>
                <a:t>What is the Department Number for the ‘Finance’ Department!</a:t>
              </a:r>
            </a:p>
          </p:txBody>
        </p:sp>
      </p:grpSp>
    </p:spTree>
    <p:custDataLst>
      <p:tags r:id="rId1"/>
    </p:custDataLst>
    <p:extLst>
      <p:ext uri="{BB962C8B-B14F-4D97-AF65-F5344CB8AC3E}">
        <p14:creationId xmlns:p14="http://schemas.microsoft.com/office/powerpoint/2010/main" val="395593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23" presetClass="entr" presetSubtype="28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strVal val="4/3*#ppt_w"/>
                                          </p:val>
                                        </p:tav>
                                        <p:tav tm="100000">
                                          <p:val>
                                            <p:strVal val="#ppt_w"/>
                                          </p:val>
                                        </p:tav>
                                      </p:tavLst>
                                    </p:anim>
                                    <p:anim calcmode="lin" valueType="num">
                                      <p:cBhvr>
                                        <p:cTn id="23" dur="500" fill="hold"/>
                                        <p:tgtEl>
                                          <p:spTgt spid="15"/>
                                        </p:tgtEl>
                                        <p:attrNameLst>
                                          <p:attrName>ppt_h</p:attrName>
                                        </p:attrNameLst>
                                      </p:cBhvr>
                                      <p:tavLst>
                                        <p:tav tm="0">
                                          <p:val>
                                            <p:strVal val="4/3*#ppt_h"/>
                                          </p:val>
                                        </p:tav>
                                        <p:tav tm="100000">
                                          <p:val>
                                            <p:strVal val="#ppt_h"/>
                                          </p:val>
                                        </p:tav>
                                      </p:tavLst>
                                    </p:anim>
                                  </p:childTnLst>
                                </p:cTn>
                              </p:par>
                            </p:childTnLst>
                          </p:cTn>
                        </p:par>
                        <p:par>
                          <p:cTn id="24" fill="hold" nodeType="afterGroup">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1836738" y="1365250"/>
            <a:ext cx="5470525" cy="2028825"/>
            <a:chOff x="2852737" y="1133856"/>
            <a:chExt cx="5469827" cy="2028444"/>
          </a:xfrm>
        </p:grpSpPr>
        <p:pic>
          <p:nvPicPr>
            <p:cNvPr id="18456" name="Picture 23" descr="exe3.png"/>
            <p:cNvPicPr>
              <a:picLocks noChangeAspect="1"/>
            </p:cNvPicPr>
            <p:nvPr/>
          </p:nvPicPr>
          <p:blipFill>
            <a:blip r:embed="rId4"/>
            <a:srcRect b="78600"/>
            <a:stretch>
              <a:fillRect/>
            </a:stretch>
          </p:blipFill>
          <p:spPr bwMode="auto">
            <a:xfrm>
              <a:off x="2852737" y="1755775"/>
              <a:ext cx="1914525" cy="1406525"/>
            </a:xfrm>
            <a:prstGeom prst="rect">
              <a:avLst/>
            </a:prstGeom>
            <a:noFill/>
            <a:ln w="9525">
              <a:solidFill>
                <a:srgbClr val="0B4E78"/>
              </a:solidFill>
              <a:miter lim="800000"/>
              <a:headEnd/>
              <a:tailEnd/>
            </a:ln>
          </p:spPr>
        </p:pic>
        <p:sp>
          <p:nvSpPr>
            <p:cNvPr id="25" name="Cloud Callout 24"/>
            <p:cNvSpPr/>
            <p:nvPr/>
          </p:nvSpPr>
          <p:spPr>
            <a:xfrm>
              <a:off x="5084477" y="1133856"/>
              <a:ext cx="3238087" cy="1587202"/>
            </a:xfrm>
            <a:prstGeom prst="cloudCallout">
              <a:avLst>
                <a:gd name="adj1" fmla="val -74458"/>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dirty="0">
                  <a:solidFill>
                    <a:srgbClr val="0B4E78"/>
                  </a:solidFill>
                </a:rPr>
                <a:t>Ok! It is 20. Let me place this in the SELECT statement for selecting Employees</a:t>
              </a:r>
            </a:p>
          </p:txBody>
        </p:sp>
      </p:grpSp>
      <p:grpSp>
        <p:nvGrpSpPr>
          <p:cNvPr id="3" name="Group 21"/>
          <p:cNvGrpSpPr>
            <a:grpSpLocks/>
          </p:cNvGrpSpPr>
          <p:nvPr/>
        </p:nvGrpSpPr>
        <p:grpSpPr bwMode="auto">
          <a:xfrm>
            <a:off x="1838325" y="1365250"/>
            <a:ext cx="5464175" cy="2044700"/>
            <a:chOff x="2852737" y="1130300"/>
            <a:chExt cx="5464239" cy="2044700"/>
          </a:xfrm>
        </p:grpSpPr>
        <p:pic>
          <p:nvPicPr>
            <p:cNvPr id="18454" name="Picture 18" descr="exe4.png"/>
            <p:cNvPicPr>
              <a:picLocks noChangeAspect="1"/>
            </p:cNvPicPr>
            <p:nvPr/>
          </p:nvPicPr>
          <p:blipFill>
            <a:blip r:embed="rId5"/>
            <a:srcRect b="78600"/>
            <a:stretch>
              <a:fillRect/>
            </a:stretch>
          </p:blipFill>
          <p:spPr bwMode="auto">
            <a:xfrm>
              <a:off x="2852737" y="1768475"/>
              <a:ext cx="1914525" cy="1406525"/>
            </a:xfrm>
            <a:prstGeom prst="rect">
              <a:avLst/>
            </a:prstGeom>
            <a:noFill/>
            <a:ln w="9525">
              <a:solidFill>
                <a:srgbClr val="0B4E78"/>
              </a:solidFill>
              <a:miter lim="800000"/>
              <a:headEnd/>
              <a:tailEnd/>
            </a:ln>
          </p:spPr>
        </p:pic>
        <p:sp>
          <p:nvSpPr>
            <p:cNvPr id="19" name="Cloud Callout 18"/>
            <p:cNvSpPr/>
            <p:nvPr/>
          </p:nvSpPr>
          <p:spPr>
            <a:xfrm>
              <a:off x="5080026" y="1130300"/>
              <a:ext cx="3236950" cy="1590675"/>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dirty="0">
                  <a:solidFill>
                    <a:srgbClr val="0B4E78"/>
                  </a:solidFill>
                </a:rPr>
                <a:t>Let me look into Department table!</a:t>
              </a:r>
            </a:p>
          </p:txBody>
        </p:sp>
      </p:grpSp>
      <p:sp>
        <p:nvSpPr>
          <p:cNvPr id="18436" name="Title 2"/>
          <p:cNvSpPr txBox="1">
            <a:spLocks/>
          </p:cNvSpPr>
          <p:nvPr/>
        </p:nvSpPr>
        <p:spPr bwMode="auto">
          <a:xfrm>
            <a:off x="0" y="73977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9" name="Rectangle 10"/>
          <p:cNvSpPr>
            <a:spLocks noChangeArrowheads="1"/>
          </p:cNvSpPr>
          <p:nvPr/>
        </p:nvSpPr>
        <p:spPr bwMode="gray">
          <a:xfrm>
            <a:off x="193675" y="3917950"/>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013200"/>
            <a:ext cx="8674100" cy="369888"/>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1800" dirty="0">
                <a:solidFill>
                  <a:schemeClr val="tx2">
                    <a:lumMod val="75000"/>
                  </a:schemeClr>
                </a:solidFill>
                <a:latin typeface="Courier New" pitchFamily="49" charset="0"/>
                <a:ea typeface="Verdana" pitchFamily="34" charset="0"/>
                <a:cs typeface="Courier New" pitchFamily="49" charset="0"/>
              </a:rPr>
              <a:t>SELECT </a:t>
            </a:r>
            <a:r>
              <a:rPr lang="en-US" sz="1800" dirty="0" err="1">
                <a:solidFill>
                  <a:schemeClr val="tx2">
                    <a:lumMod val="75000"/>
                  </a:schemeClr>
                </a:solidFill>
                <a:latin typeface="Courier New" pitchFamily="49" charset="0"/>
                <a:ea typeface="Verdana" pitchFamily="34" charset="0"/>
                <a:cs typeface="Courier New" pitchFamily="49" charset="0"/>
              </a:rPr>
              <a:t>deptNo</a:t>
            </a:r>
            <a:r>
              <a:rPr lang="en-US" sz="1800" dirty="0">
                <a:solidFill>
                  <a:schemeClr val="tx2">
                    <a:lumMod val="75000"/>
                  </a:schemeClr>
                </a:solidFill>
                <a:latin typeface="Courier New" pitchFamily="49" charset="0"/>
                <a:ea typeface="Verdana" pitchFamily="34" charset="0"/>
                <a:cs typeface="Courier New" pitchFamily="49" charset="0"/>
              </a:rPr>
              <a:t>, </a:t>
            </a:r>
            <a:r>
              <a:rPr lang="en-US" sz="1800" dirty="0" err="1">
                <a:solidFill>
                  <a:schemeClr val="tx2">
                    <a:lumMod val="75000"/>
                  </a:schemeClr>
                </a:solidFill>
                <a:latin typeface="Courier New" pitchFamily="49" charset="0"/>
                <a:ea typeface="Verdana" pitchFamily="34" charset="0"/>
                <a:cs typeface="Courier New" pitchFamily="49" charset="0"/>
              </a:rPr>
              <a:t>dName</a:t>
            </a:r>
            <a:r>
              <a:rPr lang="en-US" sz="1800" dirty="0">
                <a:solidFill>
                  <a:schemeClr val="tx2">
                    <a:lumMod val="75000"/>
                  </a:schemeClr>
                </a:solidFill>
                <a:latin typeface="Courier New" pitchFamily="49" charset="0"/>
                <a:ea typeface="Verdana" pitchFamily="34" charset="0"/>
                <a:cs typeface="Courier New" pitchFamily="49" charset="0"/>
              </a:rPr>
              <a:t> FROM department WHERE </a:t>
            </a:r>
            <a:r>
              <a:rPr lang="en-US" sz="1800" dirty="0" err="1">
                <a:solidFill>
                  <a:schemeClr val="tx2">
                    <a:lumMod val="75000"/>
                  </a:schemeClr>
                </a:solidFill>
                <a:latin typeface="Courier New" pitchFamily="49" charset="0"/>
                <a:ea typeface="Verdana" pitchFamily="34" charset="0"/>
                <a:cs typeface="Courier New" pitchFamily="49" charset="0"/>
              </a:rPr>
              <a:t>dName</a:t>
            </a:r>
            <a:r>
              <a:rPr lang="en-US" sz="1800" dirty="0">
                <a:solidFill>
                  <a:schemeClr val="tx2">
                    <a:lumMod val="75000"/>
                  </a:schemeClr>
                </a:solidFill>
                <a:latin typeface="Courier New" pitchFamily="49" charset="0"/>
                <a:ea typeface="Verdana" pitchFamily="34" charset="0"/>
                <a:cs typeface="Courier New" pitchFamily="49" charset="0"/>
              </a:rPr>
              <a:t> = ‘Finance’;</a:t>
            </a:r>
          </a:p>
        </p:txBody>
      </p:sp>
      <p:sp>
        <p:nvSpPr>
          <p:cNvPr id="16" name="TextBox 15"/>
          <p:cNvSpPr txBox="1"/>
          <p:nvPr/>
        </p:nvSpPr>
        <p:spPr bwMode="auto">
          <a:xfrm>
            <a:off x="0" y="1233055"/>
            <a:ext cx="6486525" cy="400110"/>
          </a:xfrm>
          <a:prstGeom prst="rect">
            <a:avLst/>
          </a:prstGeom>
          <a:noFill/>
        </p:spPr>
        <p:txBody>
          <a:bodyPr wrap="square">
            <a:spAutoFit/>
          </a:bodyPr>
          <a:lstStyle/>
          <a:p>
            <a:pPr algn="l">
              <a:defRPr/>
            </a:pPr>
            <a:r>
              <a:rPr lang="en-US" sz="2000" dirty="0"/>
              <a:t>Introduction to Sub Queries</a:t>
            </a:r>
          </a:p>
        </p:txBody>
      </p:sp>
      <p:graphicFrame>
        <p:nvGraphicFramePr>
          <p:cNvPr id="11" name="Table 10"/>
          <p:cNvGraphicFramePr>
            <a:graphicFrameLocks noGrp="1"/>
          </p:cNvGraphicFramePr>
          <p:nvPr/>
        </p:nvGraphicFramePr>
        <p:xfrm>
          <a:off x="3117850" y="4559300"/>
          <a:ext cx="2085975" cy="685800"/>
        </p:xfrm>
        <a:graphic>
          <a:graphicData uri="http://schemas.openxmlformats.org/drawingml/2006/table">
            <a:tbl>
              <a:tblPr firstRow="1" bandRow="1">
                <a:tableStyleId>{5C22544A-7EE6-4342-B048-85BDC9FD1C3A}</a:tableStyleId>
              </a:tblPr>
              <a:tblGrid>
                <a:gridCol w="838200"/>
                <a:gridCol w="1247775"/>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20"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Arial Unicode MS" pitchFamily="32" charset="0"/>
                        </a:rPr>
                        <a:t>Finance</a:t>
                      </a:r>
                    </a:p>
                  </a:txBody>
                  <a:tcPr marL="68760" marR="68760" marT="58420"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6" name="Rectangle 10"/>
          <p:cNvSpPr>
            <a:spLocks noChangeArrowheads="1"/>
          </p:cNvSpPr>
          <p:nvPr/>
        </p:nvSpPr>
        <p:spPr bwMode="gray">
          <a:xfrm>
            <a:off x="180975" y="5480050"/>
            <a:ext cx="8726488"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27" name="Rectangle 26"/>
          <p:cNvSpPr>
            <a:spLocks noChangeArrowheads="1"/>
          </p:cNvSpPr>
          <p:nvPr/>
        </p:nvSpPr>
        <p:spPr bwMode="auto">
          <a:xfrm>
            <a:off x="5886450" y="5575300"/>
            <a:ext cx="66675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20;</a:t>
            </a:r>
          </a:p>
        </p:txBody>
      </p:sp>
      <p:sp>
        <p:nvSpPr>
          <p:cNvPr id="28" name="Rectangle 27"/>
          <p:cNvSpPr>
            <a:spLocks noChangeArrowheads="1"/>
          </p:cNvSpPr>
          <p:nvPr/>
        </p:nvSpPr>
        <p:spPr bwMode="auto">
          <a:xfrm>
            <a:off x="196850" y="5575300"/>
            <a:ext cx="589915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FROM employee WHERE deptNo =</a:t>
            </a:r>
          </a:p>
        </p:txBody>
      </p:sp>
    </p:spTree>
    <p:custDataLst>
      <p:tags r:id="rId1"/>
    </p:custDataLst>
    <p:extLst>
      <p:ext uri="{BB962C8B-B14F-4D97-AF65-F5344CB8AC3E}">
        <p14:creationId xmlns:p14="http://schemas.microsoft.com/office/powerpoint/2010/main" val="1890587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nodeType="afterGroup">
                            <p:stCondLst>
                              <p:cond delay="0"/>
                            </p:stCondLst>
                            <p:childTnLst>
                              <p:par>
                                <p:cTn id="16" presetID="47"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par>
                          <p:cTn id="33" fill="hold" nodeType="afterGroup">
                            <p:stCondLst>
                              <p:cond delay="0"/>
                            </p:stCondLst>
                            <p:childTnLst>
                              <p:par>
                                <p:cTn id="34" presetID="27" presetClass="entr" presetSubtype="0" fill="hold" nodeType="afterEffect">
                                  <p:stCondLst>
                                    <p:cond delay="0"/>
                                  </p:stCondLst>
                                  <p:iterate type="lt">
                                    <p:tmPct val="50000"/>
                                  </p:iterate>
                                  <p:childTnLst>
                                    <p:set>
                                      <p:cBhvr>
                                        <p:cTn id="35" dur="1" fill="hold">
                                          <p:stCondLst>
                                            <p:cond delay="0"/>
                                          </p:stCondLst>
                                        </p:cTn>
                                        <p:tgtEl>
                                          <p:spTgt spid="27"/>
                                        </p:tgtEl>
                                        <p:attrNameLst>
                                          <p:attrName>style.visibility</p:attrName>
                                        </p:attrNameLst>
                                      </p:cBhvr>
                                      <p:to>
                                        <p:strVal val="visible"/>
                                      </p:to>
                                    </p:set>
                                    <p:anim calcmode="discrete" valueType="clr">
                                      <p:cBhvr override="childStyle">
                                        <p:cTn id="36" dur="80"/>
                                        <p:tgtEl>
                                          <p:spTgt spid="27"/>
                                        </p:tgtEl>
                                        <p:attrNameLst>
                                          <p:attrName>style.color</p:attrName>
                                        </p:attrNameLst>
                                      </p:cBhvr>
                                      <p:tavLst>
                                        <p:tav tm="0">
                                          <p:val>
                                            <p:clrVal>
                                              <a:schemeClr val="tx1"/>
                                            </p:clrVal>
                                          </p:val>
                                        </p:tav>
                                        <p:tav tm="50000">
                                          <p:val>
                                            <p:clrVal>
                                              <a:schemeClr val="tx1"/>
                                            </p:clrVal>
                                          </p:val>
                                        </p:tav>
                                      </p:tavLst>
                                    </p:anim>
                                    <p:anim calcmode="discrete" valueType="clr">
                                      <p:cBhvr>
                                        <p:cTn id="37" dur="80"/>
                                        <p:tgtEl>
                                          <p:spTgt spid="27"/>
                                        </p:tgtEl>
                                        <p:attrNameLst>
                                          <p:attrName>fillcolor</p:attrName>
                                        </p:attrNameLst>
                                      </p:cBhvr>
                                      <p:tavLst>
                                        <p:tav tm="0">
                                          <p:val>
                                            <p:clrVal>
                                              <a:schemeClr val="accent2"/>
                                            </p:clrVal>
                                          </p:val>
                                        </p:tav>
                                        <p:tav tm="50000">
                                          <p:val>
                                            <p:clrVal>
                                              <a:schemeClr val="hlink"/>
                                            </p:clrVal>
                                          </p:val>
                                        </p:tav>
                                      </p:tavLst>
                                    </p:anim>
                                    <p:set>
                                      <p:cBhvr>
                                        <p:cTn id="38"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0"/>
          <p:cNvSpPr>
            <a:spLocks noChangeArrowheads="1"/>
          </p:cNvSpPr>
          <p:nvPr/>
        </p:nvSpPr>
        <p:spPr bwMode="gray">
          <a:xfrm>
            <a:off x="493713" y="4003675"/>
            <a:ext cx="8156575" cy="660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34" name="Rectangle 33"/>
          <p:cNvSpPr>
            <a:spLocks noChangeArrowheads="1"/>
          </p:cNvSpPr>
          <p:nvPr/>
        </p:nvSpPr>
        <p:spPr bwMode="auto">
          <a:xfrm>
            <a:off x="493713" y="3997325"/>
            <a:ext cx="8156575" cy="708025"/>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deptNo</a:t>
            </a:r>
            <a:r>
              <a:rPr lang="en-US" sz="2000" dirty="0">
                <a:solidFill>
                  <a:schemeClr val="tx2">
                    <a:lumMod val="75000"/>
                  </a:schemeClr>
                </a:solidFill>
                <a:latin typeface="Courier New" pitchFamily="49" charset="0"/>
                <a:ea typeface="Verdana" pitchFamily="34" charset="0"/>
                <a:cs typeface="Courier New" pitchFamily="49" charset="0"/>
              </a:rPr>
              <a:t> FROM department WHERE </a:t>
            </a:r>
            <a:r>
              <a:rPr lang="en-US" sz="2000" dirty="0" err="1">
                <a:solidFill>
                  <a:schemeClr val="tx2">
                    <a:lumMod val="75000"/>
                  </a:schemeClr>
                </a:solidFill>
                <a:latin typeface="Courier New" pitchFamily="49" charset="0"/>
                <a:ea typeface="Verdana" pitchFamily="34" charset="0"/>
                <a:cs typeface="Courier New" pitchFamily="49" charset="0"/>
              </a:rPr>
              <a:t>dName</a:t>
            </a:r>
            <a:r>
              <a:rPr lang="en-US" sz="2000" dirty="0">
                <a:solidFill>
                  <a:schemeClr val="tx2">
                    <a:lumMod val="75000"/>
                  </a:schemeClr>
                </a:solidFill>
                <a:latin typeface="Courier New" pitchFamily="49" charset="0"/>
                <a:ea typeface="Verdana" pitchFamily="34" charset="0"/>
                <a:cs typeface="Courier New" pitchFamily="49" charset="0"/>
              </a:rPr>
              <a:t> = ‘Finance’);</a:t>
            </a:r>
          </a:p>
        </p:txBody>
      </p:sp>
      <p:sp>
        <p:nvSpPr>
          <p:cNvPr id="19460"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6" name="TextBox 15"/>
          <p:cNvSpPr txBox="1"/>
          <p:nvPr/>
        </p:nvSpPr>
        <p:spPr bwMode="auto">
          <a:xfrm>
            <a:off x="0" y="1273175"/>
            <a:ext cx="6486525" cy="400110"/>
          </a:xfrm>
          <a:prstGeom prst="rect">
            <a:avLst/>
          </a:prstGeom>
          <a:noFill/>
        </p:spPr>
        <p:txBody>
          <a:bodyPr>
            <a:spAutoFit/>
          </a:bodyPr>
          <a:lstStyle/>
          <a:p>
            <a:pPr algn="l">
              <a:defRPr/>
            </a:pPr>
            <a:r>
              <a:rPr lang="en-US" sz="2000" dirty="0"/>
              <a:t>Introduction to Sub Queries</a:t>
            </a:r>
          </a:p>
        </p:txBody>
      </p:sp>
      <p:grpSp>
        <p:nvGrpSpPr>
          <p:cNvPr id="2" name="Group 28"/>
          <p:cNvGrpSpPr>
            <a:grpSpLocks/>
          </p:cNvGrpSpPr>
          <p:nvPr/>
        </p:nvGrpSpPr>
        <p:grpSpPr bwMode="auto">
          <a:xfrm>
            <a:off x="1839913" y="1362075"/>
            <a:ext cx="5464175" cy="2044700"/>
            <a:chOff x="2852737" y="1130300"/>
            <a:chExt cx="5464239" cy="2044700"/>
          </a:xfrm>
        </p:grpSpPr>
        <p:pic>
          <p:nvPicPr>
            <p:cNvPr id="19464" name="Picture 29" descr="exe4.png"/>
            <p:cNvPicPr>
              <a:picLocks noChangeAspect="1"/>
            </p:cNvPicPr>
            <p:nvPr/>
          </p:nvPicPr>
          <p:blipFill>
            <a:blip r:embed="rId4"/>
            <a:srcRect b="78600"/>
            <a:stretch>
              <a:fillRect/>
            </a:stretch>
          </p:blipFill>
          <p:spPr bwMode="auto">
            <a:xfrm>
              <a:off x="2852737" y="1768475"/>
              <a:ext cx="1914525" cy="1406525"/>
            </a:xfrm>
            <a:prstGeom prst="rect">
              <a:avLst/>
            </a:prstGeom>
            <a:noFill/>
            <a:ln w="9525">
              <a:solidFill>
                <a:srgbClr val="0B4E78"/>
              </a:solidFill>
              <a:miter lim="800000"/>
              <a:headEnd/>
              <a:tailEnd/>
            </a:ln>
          </p:spPr>
        </p:pic>
        <p:sp>
          <p:nvSpPr>
            <p:cNvPr id="31" name="Cloud Callout 30"/>
            <p:cNvSpPr/>
            <p:nvPr/>
          </p:nvSpPr>
          <p:spPr>
            <a:xfrm>
              <a:off x="5080025" y="1130300"/>
              <a:ext cx="3236951" cy="1590675"/>
            </a:xfrm>
            <a:prstGeom prst="cloudCallout">
              <a:avLst>
                <a:gd name="adj1" fmla="val -74850"/>
                <a:gd name="adj2" fmla="val 11368"/>
              </a:avLst>
            </a:prstGeom>
            <a:solidFill>
              <a:schemeClr val="bg1"/>
            </a:solidFill>
            <a:ln>
              <a:solidFill>
                <a:srgbClr val="0B4E7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en-US" sz="1400">
                  <a:solidFill>
                    <a:srgbClr val="0B4E78"/>
                  </a:solidFill>
                </a:rPr>
                <a:t>I need not </a:t>
              </a:r>
              <a:r>
                <a:rPr lang="en-US" sz="1400" dirty="0">
                  <a:solidFill>
                    <a:srgbClr val="0B4E78"/>
                  </a:solidFill>
                </a:rPr>
                <a:t>manually intervene to get the </a:t>
              </a:r>
              <a:r>
                <a:rPr lang="en-US" sz="1400" dirty="0" err="1">
                  <a:solidFill>
                    <a:srgbClr val="0B4E78"/>
                  </a:solidFill>
                </a:rPr>
                <a:t>deptno</a:t>
              </a:r>
              <a:r>
                <a:rPr lang="en-US" sz="1400" dirty="0">
                  <a:solidFill>
                    <a:srgbClr val="0B4E78"/>
                  </a:solidFill>
                </a:rPr>
                <a:t> for Finance. So, I write:</a:t>
              </a:r>
            </a:p>
          </p:txBody>
        </p:sp>
      </p:grpSp>
      <p:sp>
        <p:nvSpPr>
          <p:cNvPr id="21" name="Rectangle 20"/>
          <p:cNvSpPr>
            <a:spLocks noChangeArrowheads="1"/>
          </p:cNvSpPr>
          <p:nvPr/>
        </p:nvSpPr>
        <p:spPr bwMode="auto">
          <a:xfrm>
            <a:off x="493713" y="5230813"/>
            <a:ext cx="8156575" cy="9779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You can also write the query like this. It is much easier. It is called Sub Query – i.e., Sending one query’s result as value for another query. </a:t>
            </a:r>
          </a:p>
        </p:txBody>
      </p:sp>
    </p:spTree>
    <p:custDataLst>
      <p:tags r:id="rId1"/>
    </p:custDataLst>
    <p:extLst>
      <p:ext uri="{BB962C8B-B14F-4D97-AF65-F5344CB8AC3E}">
        <p14:creationId xmlns:p14="http://schemas.microsoft.com/office/powerpoint/2010/main" val="1997481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2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txBox="1">
            <a:spLocks/>
          </p:cNvSpPr>
          <p:nvPr/>
        </p:nvSpPr>
        <p:spPr bwMode="auto">
          <a:xfrm>
            <a:off x="0" y="698500"/>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08113"/>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list of employees reporting to the president.</a:t>
            </a:r>
          </a:p>
        </p:txBody>
      </p:sp>
      <p:sp>
        <p:nvSpPr>
          <p:cNvPr id="9" name="Rectangle 10"/>
          <p:cNvSpPr>
            <a:spLocks noChangeArrowheads="1"/>
          </p:cNvSpPr>
          <p:nvPr/>
        </p:nvSpPr>
        <p:spPr bwMode="gray">
          <a:xfrm>
            <a:off x="207963" y="4264025"/>
            <a:ext cx="8728075" cy="635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4264025"/>
            <a:ext cx="8674100" cy="708025"/>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mgrNo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empNo</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 </a:t>
            </a:r>
          </a:p>
        </p:txBody>
      </p:sp>
      <p:graphicFrame>
        <p:nvGraphicFramePr>
          <p:cNvPr id="13" name="Table 12"/>
          <p:cNvGraphicFramePr>
            <a:graphicFrameLocks noGrp="1"/>
          </p:cNvGraphicFramePr>
          <p:nvPr/>
        </p:nvGraphicFramePr>
        <p:xfrm>
          <a:off x="977900" y="1871663"/>
          <a:ext cx="3987799" cy="2286000"/>
        </p:xfrm>
        <a:graphic>
          <a:graphicData uri="http://schemas.openxmlformats.org/drawingml/2006/table">
            <a:tbl>
              <a:tblPr firstRow="1" bandRow="1">
                <a:tableStyleId>{5C22544A-7EE6-4342-B048-85BDC9FD1C3A}</a:tableStyleId>
              </a:tblPr>
              <a:tblGrid>
                <a:gridCol w="786938"/>
                <a:gridCol w="1028848"/>
                <a:gridCol w="647793"/>
                <a:gridCol w="787514"/>
                <a:gridCol w="736706"/>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j-lt"/>
                        </a:rPr>
                        <a:t>EMPNO</a:t>
                      </a:r>
                      <a:endPar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j-lt"/>
                        </a:rPr>
                        <a:t>ENAME</a:t>
                      </a:r>
                      <a:endPar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MGRNO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1</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Venkat</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672</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2</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Nirmala</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671</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3</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smtClean="0">
                          <a:ln>
                            <a:noFill/>
                          </a:ln>
                          <a:effectLst/>
                          <a:latin typeface="+mj-lt"/>
                          <a:cs typeface="Times New Roman" pitchFamily="18" charset="0"/>
                        </a:rPr>
                        <a:t>John</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674</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20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4</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Rahim</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675</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40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3</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5</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Harinder</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676</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50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2</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j-lt"/>
                          <a:cs typeface="Times New Roman" pitchFamily="18" charset="0"/>
                        </a:rPr>
                        <a:t>6</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j-lt"/>
                          <a:cs typeface="Times New Roman" pitchFamily="18" charset="0"/>
                        </a:rPr>
                        <a:t>Pooja</a:t>
                      </a:r>
                      <a:endPar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677</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50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j-lt"/>
                          <a:ea typeface="Microsoft YaHei" charset="-122"/>
                          <a:cs typeface="Times New Roman" pitchFamily="18" charset="0"/>
                        </a:rPr>
                        <a:t>4</a:t>
                      </a:r>
                    </a:p>
                  </a:txBody>
                  <a:tcPr marL="91453" marR="91453" marT="0" marB="0" anchor="ctr" horzOverflow="overflow"/>
                </a:tc>
              </a:tr>
            </a:tbl>
          </a:graphicData>
        </a:graphic>
      </p:graphicFrame>
      <p:sp>
        <p:nvSpPr>
          <p:cNvPr id="15" name="Rectangle 14"/>
          <p:cNvSpPr/>
          <p:nvPr/>
        </p:nvSpPr>
        <p:spPr>
          <a:xfrm>
            <a:off x="2806700" y="2268538"/>
            <a:ext cx="647700" cy="1873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16" name="TextBox 15"/>
          <p:cNvSpPr txBox="1"/>
          <p:nvPr/>
        </p:nvSpPr>
        <p:spPr bwMode="auto">
          <a:xfrm>
            <a:off x="0" y="1052945"/>
            <a:ext cx="6486525" cy="400110"/>
          </a:xfrm>
          <a:prstGeom prst="rect">
            <a:avLst/>
          </a:prstGeom>
          <a:noFill/>
        </p:spPr>
        <p:txBody>
          <a:bodyPr wrap="square">
            <a:spAutoFit/>
          </a:bodyPr>
          <a:lstStyle/>
          <a:p>
            <a:pPr algn="l">
              <a:defRPr/>
            </a:pPr>
            <a:r>
              <a:rPr lang="en-US" sz="2000" dirty="0"/>
              <a:t>Introduction to Sub Queries</a:t>
            </a:r>
          </a:p>
        </p:txBody>
      </p:sp>
      <p:sp>
        <p:nvSpPr>
          <p:cNvPr id="12" name="Rectangle 11"/>
          <p:cNvSpPr/>
          <p:nvPr/>
        </p:nvSpPr>
        <p:spPr>
          <a:xfrm>
            <a:off x="184150" y="4964113"/>
            <a:ext cx="8775700" cy="4699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1800" b="0" dirty="0">
                <a:solidFill>
                  <a:schemeClr val="bg1"/>
                </a:solidFill>
              </a:rPr>
              <a:t>Again the same question. What is the </a:t>
            </a:r>
            <a:r>
              <a:rPr lang="en-US" sz="1800" b="0" dirty="0" err="1">
                <a:solidFill>
                  <a:schemeClr val="bg1"/>
                </a:solidFill>
              </a:rPr>
              <a:t>jCode</a:t>
            </a:r>
            <a:r>
              <a:rPr lang="en-US" sz="1800" b="0" dirty="0">
                <a:solidFill>
                  <a:schemeClr val="bg1"/>
                </a:solidFill>
              </a:rPr>
              <a:t> for President?</a:t>
            </a:r>
          </a:p>
        </p:txBody>
      </p:sp>
      <p:sp>
        <p:nvSpPr>
          <p:cNvPr id="14" name="Rectangle 10"/>
          <p:cNvSpPr>
            <a:spLocks noChangeArrowheads="1"/>
          </p:cNvSpPr>
          <p:nvPr/>
        </p:nvSpPr>
        <p:spPr bwMode="gray">
          <a:xfrm>
            <a:off x="207963" y="5516563"/>
            <a:ext cx="8728075" cy="914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7" name="Rectangle 16"/>
          <p:cNvSpPr>
            <a:spLocks noChangeArrowheads="1"/>
          </p:cNvSpPr>
          <p:nvPr/>
        </p:nvSpPr>
        <p:spPr bwMode="auto">
          <a:xfrm>
            <a:off x="234950" y="5484813"/>
            <a:ext cx="8674100" cy="1016000"/>
          </a:xfrm>
          <a:prstGeom prst="rect">
            <a:avLst/>
          </a:prstGeom>
          <a:noFill/>
          <a:ln w="9525">
            <a:noFill/>
            <a:miter lim="800000"/>
            <a:headEnd/>
            <a:tailEnd/>
          </a:ln>
        </p:spPr>
        <p:txBody>
          <a:bodyPr>
            <a:spAutoFit/>
          </a:bodyPr>
          <a:lstStyle/>
          <a:p>
            <a:pPr marL="365125" indent="-282575" algn="l" eaLnBrk="0" hangingPunct="0">
              <a:spcBef>
                <a:spcPct val="20000"/>
              </a:spcBef>
              <a:buSzPct val="100000"/>
              <a:tabLst>
                <a:tab pos="1085850" algn="l"/>
                <a:tab pos="2000250" algn="l"/>
              </a:tabLst>
              <a:defRPr/>
            </a:pPr>
            <a:r>
              <a:rPr lang="en-US" sz="2000" dirty="0">
                <a:solidFill>
                  <a:schemeClr val="tx2">
                    <a:lumMod val="75000"/>
                  </a:schemeClr>
                </a:solidFill>
                <a:latin typeface="Courier New" pitchFamily="49" charset="0"/>
                <a:ea typeface="Verdana" pitchFamily="34" charset="0"/>
                <a:cs typeface="Courier New" pitchFamily="49" charset="0"/>
              </a:rPr>
              <a:t>SELECT </a:t>
            </a:r>
            <a:r>
              <a:rPr lang="en-US" sz="2000" dirty="0" err="1">
                <a:solidFill>
                  <a:schemeClr val="tx2">
                    <a:lumMod val="75000"/>
                  </a:schemeClr>
                </a:solidFill>
                <a:latin typeface="Courier New" pitchFamily="49" charset="0"/>
                <a:ea typeface="Verdana" pitchFamily="34" charset="0"/>
                <a:cs typeface="Courier New" pitchFamily="49" charset="0"/>
              </a:rPr>
              <a:t>eName</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mgrNo</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empNo</a:t>
            </a:r>
            <a:r>
              <a:rPr lang="en-US" sz="2000" dirty="0">
                <a:solidFill>
                  <a:schemeClr val="tx2">
                    <a:lumMod val="75000"/>
                  </a:schemeClr>
                </a:solidFill>
                <a:latin typeface="Courier New" pitchFamily="49" charset="0"/>
                <a:ea typeface="Verdana" pitchFamily="34" charset="0"/>
                <a:cs typeface="Courier New" pitchFamily="49" charset="0"/>
              </a:rPr>
              <a:t> FROM  employee WHERE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 (SELECT </a:t>
            </a:r>
            <a:r>
              <a:rPr lang="en-US" sz="2000" dirty="0" err="1">
                <a:solidFill>
                  <a:schemeClr val="tx2">
                    <a:lumMod val="75000"/>
                  </a:schemeClr>
                </a:solidFill>
                <a:latin typeface="Courier New" pitchFamily="49" charset="0"/>
                <a:ea typeface="Verdana" pitchFamily="34" charset="0"/>
                <a:cs typeface="Courier New" pitchFamily="49" charset="0"/>
              </a:rPr>
              <a:t>jCode</a:t>
            </a:r>
            <a:r>
              <a:rPr lang="en-US" sz="2000" dirty="0">
                <a:solidFill>
                  <a:schemeClr val="tx2">
                    <a:lumMod val="75000"/>
                  </a:schemeClr>
                </a:solidFill>
                <a:latin typeface="Courier New" pitchFamily="49" charset="0"/>
                <a:ea typeface="Verdana" pitchFamily="34" charset="0"/>
                <a:cs typeface="Courier New" pitchFamily="49" charset="0"/>
              </a:rPr>
              <a:t> FROM job WHERE </a:t>
            </a:r>
            <a:r>
              <a:rPr lang="en-US" sz="2000" dirty="0" err="1">
                <a:solidFill>
                  <a:schemeClr val="tx2">
                    <a:lumMod val="75000"/>
                  </a:schemeClr>
                </a:solidFill>
                <a:latin typeface="Courier New" pitchFamily="49" charset="0"/>
                <a:ea typeface="Verdana" pitchFamily="34" charset="0"/>
                <a:cs typeface="Courier New" pitchFamily="49" charset="0"/>
              </a:rPr>
              <a:t>jName</a:t>
            </a:r>
            <a:r>
              <a:rPr lang="en-US" sz="2000" dirty="0">
                <a:solidFill>
                  <a:schemeClr val="tx2">
                    <a:lumMod val="75000"/>
                  </a:schemeClr>
                </a:solidFill>
                <a:latin typeface="Courier New" pitchFamily="49" charset="0"/>
                <a:ea typeface="Verdana" pitchFamily="34" charset="0"/>
                <a:cs typeface="Courier New" pitchFamily="49" charset="0"/>
              </a:rPr>
              <a:t> = ‘President’));</a:t>
            </a:r>
          </a:p>
        </p:txBody>
      </p:sp>
      <p:graphicFrame>
        <p:nvGraphicFramePr>
          <p:cNvPr id="20" name="Table 19"/>
          <p:cNvGraphicFramePr>
            <a:graphicFrameLocks noGrp="1"/>
          </p:cNvGraphicFramePr>
          <p:nvPr/>
        </p:nvGraphicFramePr>
        <p:xfrm>
          <a:off x="5219700" y="1971675"/>
          <a:ext cx="3354388" cy="1645920"/>
        </p:xfrm>
        <a:graphic>
          <a:graphicData uri="http://schemas.openxmlformats.org/drawingml/2006/table">
            <a:tbl>
              <a:tblPr firstRow="1" bandRow="1">
                <a:tableStyleId>{5C22544A-7EE6-4342-B048-85BDC9FD1C3A}</a:tableStyleId>
              </a:tblPr>
              <a:tblGrid>
                <a:gridCol w="1767044"/>
                <a:gridCol w="1587344"/>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JCODE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j-lt"/>
                          <a:ea typeface="Microsoft YaHei" charset="-122"/>
                          <a:cs typeface="Arial Unicode MS" pitchFamily="32" charset="0"/>
                        </a:rPr>
                        <a:t>JNAME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667</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Clerk</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668</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Staff</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671</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Sr. Manager</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672</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j-lt"/>
                          <a:ea typeface="Microsoft YaHei" charset="-122"/>
                          <a:cs typeface="Arial Unicode MS" pitchFamily="32" charset="0"/>
                        </a:rPr>
                        <a:t>President</a:t>
                      </a:r>
                    </a:p>
                  </a:txBody>
                  <a:tcPr marL="68763" marR="68763" marT="6591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Rectangle 20"/>
          <p:cNvSpPr/>
          <p:nvPr/>
        </p:nvSpPr>
        <p:spPr>
          <a:xfrm>
            <a:off x="5232400" y="3292475"/>
            <a:ext cx="3327400" cy="347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Tree>
    <p:custDataLst>
      <p:tags r:id="rId1"/>
    </p:custDataLst>
    <p:extLst>
      <p:ext uri="{BB962C8B-B14F-4D97-AF65-F5344CB8AC3E}">
        <p14:creationId xmlns:p14="http://schemas.microsoft.com/office/powerpoint/2010/main" val="346026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nodeType="afterGroup">
                            <p:stCondLst>
                              <p:cond delay="0"/>
                            </p:stCondLst>
                            <p:childTnLst>
                              <p:par>
                                <p:cTn id="37" presetID="47"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5" grpId="0" animBg="1"/>
      <p:bldP spid="12" grpId="0" animBg="1"/>
      <p:bldP spid="14" grpId="0" animBg="1"/>
      <p:bldP spid="17" grpId="0"/>
      <p:bldP spid="2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txBox="1">
            <a:spLocks/>
          </p:cNvSpPr>
          <p:nvPr/>
        </p:nvSpPr>
        <p:spPr bwMode="auto">
          <a:xfrm>
            <a:off x="0" y="82232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9" name="TextBox 18"/>
          <p:cNvSpPr txBox="1"/>
          <p:nvPr/>
        </p:nvSpPr>
        <p:spPr bwMode="auto">
          <a:xfrm>
            <a:off x="0" y="1604963"/>
            <a:ext cx="7573963" cy="491738"/>
          </a:xfrm>
          <a:prstGeom prst="rect">
            <a:avLst/>
          </a:prstGeom>
          <a:noFill/>
        </p:spPr>
        <p:txBody>
          <a:bodyPr>
            <a:spAutoFit/>
          </a:bodyPr>
          <a:lstStyle/>
          <a:p>
            <a:pPr algn="l">
              <a:lnSpc>
                <a:spcPct val="150000"/>
              </a:lnSpc>
              <a:defRPr/>
            </a:pPr>
            <a:r>
              <a:rPr lang="en-US" sz="2000" dirty="0"/>
              <a:t>Sub Queries – Exercise</a:t>
            </a:r>
          </a:p>
        </p:txBody>
      </p:sp>
      <p:sp>
        <p:nvSpPr>
          <p:cNvPr id="21508" name="Rectangle 10"/>
          <p:cNvSpPr>
            <a:spLocks noChangeArrowheads="1"/>
          </p:cNvSpPr>
          <p:nvPr/>
        </p:nvSpPr>
        <p:spPr bwMode="gray">
          <a:xfrm>
            <a:off x="1206068" y="2847975"/>
            <a:ext cx="6410758" cy="83363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rPr>
              <a:t>Display list of employees working under either Pradeep or </a:t>
            </a:r>
            <a:r>
              <a:rPr lang="en-US" sz="2000" b="0" dirty="0" err="1">
                <a:solidFill>
                  <a:srgbClr val="000000"/>
                </a:solidFill>
              </a:rPr>
              <a:t>Srinivas</a:t>
            </a:r>
            <a:r>
              <a:rPr lang="en-US" sz="2000" b="0" dirty="0" smtClean="0">
                <a:solidFill>
                  <a:srgbClr val="000000"/>
                </a:solidFill>
              </a:rPr>
              <a:t>.</a:t>
            </a:r>
            <a:endParaRPr lang="en-US" sz="2000" b="0" dirty="0">
              <a:solidFill>
                <a:srgbClr val="000000"/>
              </a:solidFill>
            </a:endParaRPr>
          </a:p>
        </p:txBody>
      </p:sp>
      <p:grpSp>
        <p:nvGrpSpPr>
          <p:cNvPr id="21509" name="Group 13"/>
          <p:cNvGrpSpPr>
            <a:grpSpLocks/>
          </p:cNvGrpSpPr>
          <p:nvPr/>
        </p:nvGrpSpPr>
        <p:grpSpPr bwMode="auto">
          <a:xfrm>
            <a:off x="7375525" y="698500"/>
            <a:ext cx="1658938" cy="1714500"/>
            <a:chOff x="7376160" y="698563"/>
            <a:chExt cx="1658112" cy="1714487"/>
          </a:xfrm>
        </p:grpSpPr>
        <p:pic>
          <p:nvPicPr>
            <p:cNvPr id="21511" name="Picture 8" descr="Computer_Icon.png"/>
            <p:cNvPicPr>
              <a:picLocks noChangeAspect="1"/>
            </p:cNvPicPr>
            <p:nvPr/>
          </p:nvPicPr>
          <p:blipFill>
            <a:blip r:embed="rId4"/>
            <a:srcRect/>
            <a:stretch>
              <a:fillRect/>
            </a:stretch>
          </p:blipFill>
          <p:spPr bwMode="auto">
            <a:xfrm>
              <a:off x="7376160" y="698563"/>
              <a:ext cx="1658112" cy="1714487"/>
            </a:xfrm>
            <a:prstGeom prst="rect">
              <a:avLst/>
            </a:prstGeom>
            <a:noFill/>
            <a:ln w="9525">
              <a:noFill/>
              <a:miter lim="800000"/>
              <a:headEnd/>
              <a:tailEnd/>
            </a:ln>
          </p:spPr>
        </p:pic>
        <p:sp>
          <p:nvSpPr>
            <p:cNvPr id="21512"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
        <p:nvSpPr>
          <p:cNvPr id="21510" name="Rectangle 10"/>
          <p:cNvSpPr>
            <a:spLocks noChangeArrowheads="1"/>
          </p:cNvSpPr>
          <p:nvPr/>
        </p:nvSpPr>
        <p:spPr bwMode="gray">
          <a:xfrm>
            <a:off x="1233056" y="3929062"/>
            <a:ext cx="6410758" cy="836901"/>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rPr>
              <a:t>Display list of employees who are in accounts department.</a:t>
            </a:r>
          </a:p>
        </p:txBody>
      </p:sp>
    </p:spTree>
    <p:custDataLst>
      <p:tags r:id="rId1"/>
    </p:custDataLst>
    <p:extLst>
      <p:ext uri="{BB962C8B-B14F-4D97-AF65-F5344CB8AC3E}">
        <p14:creationId xmlns:p14="http://schemas.microsoft.com/office/powerpoint/2010/main" val="19722177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txBox="1">
            <a:spLocks/>
          </p:cNvSpPr>
          <p:nvPr/>
        </p:nvSpPr>
        <p:spPr bwMode="auto">
          <a:xfrm>
            <a:off x="0" y="68421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22400"/>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details of employees working in Sales department.</a:t>
            </a:r>
          </a:p>
        </p:txBody>
      </p:sp>
      <p:sp>
        <p:nvSpPr>
          <p:cNvPr id="9" name="Rectangle 10"/>
          <p:cNvSpPr>
            <a:spLocks noChangeArrowheads="1"/>
          </p:cNvSpPr>
          <p:nvPr/>
        </p:nvSpPr>
        <p:spPr bwMode="gray">
          <a:xfrm>
            <a:off x="381000" y="4154488"/>
            <a:ext cx="8382000" cy="6175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442913" y="4292600"/>
            <a:ext cx="8382000" cy="646113"/>
          </a:xfrm>
          <a:prstGeom prst="rect">
            <a:avLst/>
          </a:prstGeom>
          <a:noFill/>
          <a:ln w="9525">
            <a:noFill/>
            <a:miter lim="800000"/>
            <a:headEnd/>
            <a:tailEnd/>
          </a:ln>
        </p:spPr>
        <p:txBody>
          <a:bodyPr>
            <a:spAutoFit/>
          </a:bodyPr>
          <a:lstStyle/>
          <a:p>
            <a:pPr algn="l"/>
            <a:r>
              <a:rPr lang="en-US" sz="1800">
                <a:latin typeface="Courier New" pitchFamily="49" charset="0"/>
                <a:cs typeface="Courier New" pitchFamily="49" charset="0"/>
              </a:rPr>
              <a:t>SELECT * FROM employee WHERE deptNo = (SELECT deptNo FROM department WHERE dName=‘Sales’);</a:t>
            </a:r>
          </a:p>
        </p:txBody>
      </p:sp>
      <p:graphicFrame>
        <p:nvGraphicFramePr>
          <p:cNvPr id="13" name="Table 12"/>
          <p:cNvGraphicFramePr>
            <a:graphicFrameLocks noGrp="1"/>
          </p:cNvGraphicFramePr>
          <p:nvPr/>
        </p:nvGraphicFramePr>
        <p:xfrm>
          <a:off x="817419" y="1885950"/>
          <a:ext cx="4281054" cy="2286000"/>
        </p:xfrm>
        <a:graphic>
          <a:graphicData uri="http://schemas.openxmlformats.org/drawingml/2006/table">
            <a:tbl>
              <a:tblPr firstRow="1" bandRow="1">
                <a:tableStyleId>{5C22544A-7EE6-4342-B048-85BDC9FD1C3A}</a:tableStyleId>
              </a:tblPr>
              <a:tblGrid>
                <a:gridCol w="844808"/>
                <a:gridCol w="1104508"/>
                <a:gridCol w="695430"/>
                <a:gridCol w="845426"/>
                <a:gridCol w="790882"/>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n-lt"/>
                        </a:rPr>
                        <a:t>EMPNO</a:t>
                      </a:r>
                      <a:endPar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mn-lt"/>
                        </a:rPr>
                        <a:t>ENAME</a:t>
                      </a:r>
                      <a:endPar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mn-lt"/>
                          <a:ea typeface="Microsoft YaHei" charset="-122"/>
                          <a:cs typeface="Arial Unicode MS" pitchFamily="32" charset="0"/>
                        </a:rPr>
                        <a:t>MGRNO</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7</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Rajeev</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679</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8</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Mohan</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9</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Sumana</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684</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70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1</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10</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Ragini</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685</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80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3</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11</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Ranjeet</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686</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90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2</a:t>
                      </a:r>
                    </a:p>
                  </a:txBody>
                  <a:tcPr marL="91453" marR="91453"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mn-lt"/>
                          <a:cs typeface="Times New Roman" pitchFamily="18" charset="0"/>
                        </a:rPr>
                        <a:t>12</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mn-lt"/>
                          <a:cs typeface="Times New Roman" pitchFamily="18" charset="0"/>
                        </a:rPr>
                        <a:t>Pooja</a:t>
                      </a:r>
                      <a:endPar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endParaRP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687</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90</a:t>
                      </a:r>
                    </a:p>
                  </a:txBody>
                  <a:tcPr marL="91453" marR="9145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mn-lt"/>
                          <a:ea typeface="Microsoft YaHei" charset="-122"/>
                          <a:cs typeface="Times New Roman" pitchFamily="18" charset="0"/>
                        </a:rPr>
                        <a:t>4</a:t>
                      </a:r>
                    </a:p>
                  </a:txBody>
                  <a:tcPr marL="91453" marR="91453" marT="0" marB="0" anchor="ctr" horzOverflow="overflow"/>
                </a:tc>
              </a:tr>
            </a:tbl>
          </a:graphicData>
        </a:graphic>
      </p:graphicFrame>
      <p:sp>
        <p:nvSpPr>
          <p:cNvPr id="16" name="TextBox 15"/>
          <p:cNvSpPr txBox="1"/>
          <p:nvPr/>
        </p:nvSpPr>
        <p:spPr bwMode="auto">
          <a:xfrm>
            <a:off x="0" y="954088"/>
            <a:ext cx="6486525" cy="491738"/>
          </a:xfrm>
          <a:prstGeom prst="rect">
            <a:avLst/>
          </a:prstGeom>
          <a:noFill/>
        </p:spPr>
        <p:txBody>
          <a:bodyPr>
            <a:spAutoFit/>
          </a:bodyPr>
          <a:lstStyle/>
          <a:p>
            <a:pPr algn="l">
              <a:lnSpc>
                <a:spcPct val="150000"/>
              </a:lnSpc>
              <a:defRPr/>
            </a:pPr>
            <a:r>
              <a:rPr lang="en-US" sz="2000" dirty="0"/>
              <a:t>Multiple Row Sub Queries</a:t>
            </a:r>
          </a:p>
        </p:txBody>
      </p:sp>
      <p:sp>
        <p:nvSpPr>
          <p:cNvPr id="12" name="Rectangle 11"/>
          <p:cNvSpPr/>
          <p:nvPr/>
        </p:nvSpPr>
        <p:spPr>
          <a:xfrm>
            <a:off x="357982" y="4902200"/>
            <a:ext cx="8428037" cy="542925"/>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2000" b="0" dirty="0">
                <a:solidFill>
                  <a:schemeClr val="bg1"/>
                </a:solidFill>
              </a:rPr>
              <a:t>Will the above query give us the desired output?</a:t>
            </a:r>
          </a:p>
        </p:txBody>
      </p:sp>
      <p:sp>
        <p:nvSpPr>
          <p:cNvPr id="14" name="Rectangle 10"/>
          <p:cNvSpPr>
            <a:spLocks noChangeArrowheads="1"/>
          </p:cNvSpPr>
          <p:nvPr/>
        </p:nvSpPr>
        <p:spPr bwMode="gray">
          <a:xfrm>
            <a:off x="381000" y="5473700"/>
            <a:ext cx="8382000" cy="10064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r>
              <a:rPr lang="en-US" sz="2000" b="0" dirty="0"/>
              <a:t>No. The sub query retrieves more than one value. </a:t>
            </a:r>
            <a:r>
              <a:rPr lang="en-US" sz="2000" b="0" dirty="0" err="1"/>
              <a:t>deptno</a:t>
            </a:r>
            <a:r>
              <a:rPr lang="en-US" sz="2000" b="0" dirty="0"/>
              <a:t> refers to one value i.e. value of </a:t>
            </a:r>
            <a:r>
              <a:rPr lang="en-US" sz="2000" b="0" dirty="0" err="1"/>
              <a:t>deptno</a:t>
            </a:r>
            <a:r>
              <a:rPr lang="en-US" sz="2000" b="0" dirty="0"/>
              <a:t> column in the current row. We cannot compare one value with multiple values for equality.</a:t>
            </a:r>
          </a:p>
        </p:txBody>
      </p:sp>
      <p:graphicFrame>
        <p:nvGraphicFramePr>
          <p:cNvPr id="20" name="Table 19"/>
          <p:cNvGraphicFramePr>
            <a:graphicFrameLocks noGrp="1"/>
          </p:cNvGraphicFramePr>
          <p:nvPr/>
        </p:nvGraphicFramePr>
        <p:xfrm>
          <a:off x="5219700" y="2084388"/>
          <a:ext cx="3327400" cy="1325880"/>
        </p:xfrm>
        <a:graphic>
          <a:graphicData uri="http://schemas.openxmlformats.org/drawingml/2006/table">
            <a:tbl>
              <a:tblPr firstRow="1" bandRow="1">
                <a:tableStyleId>{5C22544A-7EE6-4342-B048-85BDC9FD1C3A}</a:tableStyleId>
              </a:tblPr>
              <a:tblGrid>
                <a:gridCol w="749300"/>
                <a:gridCol w="1244600"/>
                <a:gridCol w="133350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DSUBTYPE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70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Local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80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International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90</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rgbClr val="000000"/>
                          </a:solidFill>
                          <a:effectLst/>
                          <a:latin typeface="+mn-lt"/>
                          <a:ea typeface="Microsoft YaHei" charset="-122"/>
                          <a:cs typeface="Arial Unicode MS" pitchFamily="32" charset="0"/>
                        </a:rPr>
                        <a:t>Internal</a:t>
                      </a:r>
                    </a:p>
                  </a:txBody>
                  <a:tcPr marL="68760" marR="68760" marT="65964"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1" name="Rectangle 20"/>
          <p:cNvSpPr/>
          <p:nvPr/>
        </p:nvSpPr>
        <p:spPr>
          <a:xfrm>
            <a:off x="5219700" y="2119313"/>
            <a:ext cx="3327400" cy="13573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ustDataLst>
      <p:tags r:id="rId1"/>
    </p:custDataLst>
    <p:extLst>
      <p:ext uri="{BB962C8B-B14F-4D97-AF65-F5344CB8AC3E}">
        <p14:creationId xmlns:p14="http://schemas.microsoft.com/office/powerpoint/2010/main" val="3958105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7"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2" grpId="0" animBg="1"/>
      <p:bldP spid="14"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p:cNvSpPr>
            <a:spLocks noChangeArrowheads="1"/>
          </p:cNvSpPr>
          <p:nvPr/>
        </p:nvSpPr>
        <p:spPr bwMode="gray">
          <a:xfrm>
            <a:off x="891381" y="5597525"/>
            <a:ext cx="7361238" cy="706438"/>
          </a:xfrm>
          <a:prstGeom prst="rect">
            <a:avLst/>
          </a:prstGeom>
          <a:noFill/>
          <a:ln w="12700">
            <a:solidFill>
              <a:srgbClr val="DDDDDD"/>
            </a:solidFill>
            <a:miter lim="800000"/>
            <a:headEnd/>
            <a:tailEnd/>
          </a:ln>
        </p:spPr>
        <p:txBody>
          <a:bodyPr tIns="0" bIns="0" anchor="ctr"/>
          <a:lstStyle/>
          <a:p>
            <a:pPr algn="l">
              <a:defRPr/>
            </a:pPr>
            <a:r>
              <a:rPr lang="en-US" sz="1800" dirty="0">
                <a:solidFill>
                  <a:schemeClr val="tx1">
                    <a:lumMod val="75000"/>
                    <a:lumOff val="25000"/>
                  </a:schemeClr>
                </a:solidFill>
                <a:latin typeface="Courier New" pitchFamily="49" charset="0"/>
                <a:cs typeface="Courier New" pitchFamily="49" charset="0"/>
              </a:rPr>
              <a:t>SELECT * FROM employee WHERE </a:t>
            </a:r>
            <a:r>
              <a:rPr lang="en-US" sz="1800" dirty="0" err="1">
                <a:solidFill>
                  <a:schemeClr val="tx1">
                    <a:lumMod val="75000"/>
                    <a:lumOff val="25000"/>
                  </a:schemeClr>
                </a:solidFill>
                <a:latin typeface="Courier New" pitchFamily="49" charset="0"/>
                <a:cs typeface="Courier New" pitchFamily="49" charset="0"/>
              </a:rPr>
              <a:t>deptNo</a:t>
            </a:r>
            <a:r>
              <a:rPr lang="en-US" sz="1800" dirty="0">
                <a:solidFill>
                  <a:schemeClr val="tx1">
                    <a:lumMod val="75000"/>
                    <a:lumOff val="25000"/>
                  </a:schemeClr>
                </a:solidFill>
                <a:latin typeface="Courier New" pitchFamily="49" charset="0"/>
                <a:cs typeface="Courier New" pitchFamily="49" charset="0"/>
              </a:rPr>
              <a:t> = ANY(SELECT </a:t>
            </a:r>
            <a:r>
              <a:rPr lang="en-US" sz="1800" dirty="0" err="1">
                <a:solidFill>
                  <a:schemeClr val="tx1">
                    <a:lumMod val="75000"/>
                    <a:lumOff val="25000"/>
                  </a:schemeClr>
                </a:solidFill>
                <a:latin typeface="Courier New" pitchFamily="49" charset="0"/>
                <a:cs typeface="Courier New" pitchFamily="49" charset="0"/>
              </a:rPr>
              <a:t>deptNo</a:t>
            </a:r>
            <a:r>
              <a:rPr lang="en-US" sz="1800" dirty="0">
                <a:solidFill>
                  <a:schemeClr val="tx1">
                    <a:lumMod val="75000"/>
                    <a:lumOff val="25000"/>
                  </a:schemeClr>
                </a:solidFill>
                <a:latin typeface="Courier New" pitchFamily="49" charset="0"/>
                <a:cs typeface="Courier New" pitchFamily="49" charset="0"/>
              </a:rPr>
              <a:t> FROM department WHERE </a:t>
            </a:r>
            <a:r>
              <a:rPr lang="en-US" sz="1800" dirty="0" err="1">
                <a:solidFill>
                  <a:schemeClr val="tx1">
                    <a:lumMod val="75000"/>
                    <a:lumOff val="25000"/>
                  </a:schemeClr>
                </a:solidFill>
                <a:latin typeface="Courier New" pitchFamily="49" charset="0"/>
                <a:cs typeface="Courier New" pitchFamily="49" charset="0"/>
              </a:rPr>
              <a:t>dname</a:t>
            </a:r>
            <a:r>
              <a:rPr lang="en-US" sz="1800" dirty="0">
                <a:solidFill>
                  <a:schemeClr val="tx1">
                    <a:lumMod val="75000"/>
                    <a:lumOff val="25000"/>
                  </a:schemeClr>
                </a:solidFill>
                <a:latin typeface="Courier New" pitchFamily="49" charset="0"/>
                <a:cs typeface="Courier New" pitchFamily="49" charset="0"/>
              </a:rPr>
              <a:t>=‘Sales’);</a:t>
            </a:r>
          </a:p>
        </p:txBody>
      </p:sp>
      <p:sp>
        <p:nvSpPr>
          <p:cNvPr id="23555"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893763" y="1770063"/>
            <a:ext cx="7356475" cy="8207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solidFill>
                  <a:schemeClr val="tx1">
                    <a:lumMod val="75000"/>
                    <a:lumOff val="25000"/>
                  </a:schemeClr>
                </a:solidFill>
              </a:rPr>
              <a:t>The  sub-queries that return multiple rows are called multiple row sub-queries. </a:t>
            </a:r>
          </a:p>
        </p:txBody>
      </p:sp>
      <p:sp>
        <p:nvSpPr>
          <p:cNvPr id="16" name="TextBox 15"/>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
        <p:nvSpPr>
          <p:cNvPr id="6" name="Rectangle 10"/>
          <p:cNvSpPr>
            <a:spLocks noChangeArrowheads="1"/>
          </p:cNvSpPr>
          <p:nvPr/>
        </p:nvSpPr>
        <p:spPr bwMode="gray">
          <a:xfrm>
            <a:off x="893763" y="2751138"/>
            <a:ext cx="7356475" cy="8223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solidFill>
                  <a:schemeClr val="tx1">
                    <a:lumMod val="75000"/>
                    <a:lumOff val="25000"/>
                  </a:schemeClr>
                </a:solidFill>
              </a:rPr>
              <a:t>To handle these type of queries, we need to use the following operators: </a:t>
            </a:r>
            <a:r>
              <a:rPr lang="en-US" sz="2000" dirty="0">
                <a:solidFill>
                  <a:schemeClr val="tx1">
                    <a:lumMod val="75000"/>
                    <a:lumOff val="25000"/>
                  </a:schemeClr>
                </a:solidFill>
              </a:rPr>
              <a:t>ALL</a:t>
            </a:r>
            <a:r>
              <a:rPr lang="en-US" sz="2000" b="0" dirty="0">
                <a:solidFill>
                  <a:schemeClr val="tx1">
                    <a:lumMod val="75000"/>
                    <a:lumOff val="25000"/>
                  </a:schemeClr>
                </a:solidFill>
              </a:rPr>
              <a:t>, </a:t>
            </a:r>
            <a:r>
              <a:rPr lang="en-US" sz="2000" dirty="0">
                <a:solidFill>
                  <a:schemeClr val="tx1">
                    <a:lumMod val="75000"/>
                    <a:lumOff val="25000"/>
                  </a:schemeClr>
                </a:solidFill>
              </a:rPr>
              <a:t>ANY</a:t>
            </a:r>
            <a:r>
              <a:rPr lang="en-US" sz="2000" b="0" dirty="0">
                <a:solidFill>
                  <a:schemeClr val="tx1">
                    <a:lumMod val="75000"/>
                    <a:lumOff val="25000"/>
                  </a:schemeClr>
                </a:solidFill>
              </a:rPr>
              <a:t>, </a:t>
            </a:r>
            <a:r>
              <a:rPr lang="en-US" sz="2000" dirty="0">
                <a:solidFill>
                  <a:schemeClr val="tx1">
                    <a:lumMod val="75000"/>
                    <a:lumOff val="25000"/>
                  </a:schemeClr>
                </a:solidFill>
              </a:rPr>
              <a:t>SOME</a:t>
            </a:r>
            <a:r>
              <a:rPr lang="en-US" sz="2000" b="0" dirty="0">
                <a:solidFill>
                  <a:schemeClr val="tx1">
                    <a:lumMod val="75000"/>
                    <a:lumOff val="25000"/>
                  </a:schemeClr>
                </a:solidFill>
              </a:rPr>
              <a:t>, </a:t>
            </a:r>
            <a:r>
              <a:rPr lang="en-US" sz="2000" dirty="0">
                <a:solidFill>
                  <a:schemeClr val="tx1">
                    <a:lumMod val="75000"/>
                    <a:lumOff val="25000"/>
                  </a:schemeClr>
                </a:solidFill>
              </a:rPr>
              <a:t>IN</a:t>
            </a:r>
            <a:r>
              <a:rPr lang="en-US" sz="2000" b="0" dirty="0">
                <a:solidFill>
                  <a:schemeClr val="tx1">
                    <a:lumMod val="75000"/>
                    <a:lumOff val="25000"/>
                  </a:schemeClr>
                </a:solidFill>
              </a:rPr>
              <a:t>,  </a:t>
            </a:r>
            <a:r>
              <a:rPr lang="en-US" sz="2000" dirty="0">
                <a:solidFill>
                  <a:schemeClr val="tx1">
                    <a:lumMod val="75000"/>
                    <a:lumOff val="25000"/>
                  </a:schemeClr>
                </a:solidFill>
              </a:rPr>
              <a:t>EXISTS</a:t>
            </a:r>
            <a:r>
              <a:rPr lang="en-US" sz="2000" b="0" dirty="0">
                <a:solidFill>
                  <a:schemeClr val="tx1">
                    <a:lumMod val="75000"/>
                    <a:lumOff val="25000"/>
                  </a:schemeClr>
                </a:solidFill>
              </a:rPr>
              <a:t>.</a:t>
            </a:r>
          </a:p>
        </p:txBody>
      </p:sp>
      <p:sp>
        <p:nvSpPr>
          <p:cNvPr id="7" name="Rectangle 10"/>
          <p:cNvSpPr>
            <a:spLocks noChangeArrowheads="1"/>
          </p:cNvSpPr>
          <p:nvPr/>
        </p:nvSpPr>
        <p:spPr bwMode="gray">
          <a:xfrm>
            <a:off x="893763" y="3762375"/>
            <a:ext cx="7356475" cy="8223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defRPr/>
            </a:pPr>
            <a:r>
              <a:rPr lang="en-US" sz="2000" b="0" dirty="0">
                <a:solidFill>
                  <a:schemeClr val="tx1">
                    <a:lumMod val="75000"/>
                    <a:lumOff val="25000"/>
                  </a:schemeClr>
                </a:solidFill>
              </a:rPr>
              <a:t>Among these operators, ALL, ANY and SOME are used along with the relational operators.</a:t>
            </a:r>
          </a:p>
        </p:txBody>
      </p:sp>
      <p:sp>
        <p:nvSpPr>
          <p:cNvPr id="8" name="Rectangle 10"/>
          <p:cNvSpPr>
            <a:spLocks noChangeArrowheads="1"/>
          </p:cNvSpPr>
          <p:nvPr/>
        </p:nvSpPr>
        <p:spPr bwMode="gray">
          <a:xfrm>
            <a:off x="893763" y="4705350"/>
            <a:ext cx="7356475" cy="8239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defRPr/>
            </a:pPr>
            <a:r>
              <a:rPr lang="en-US" sz="2000" b="0" dirty="0">
                <a:solidFill>
                  <a:schemeClr val="tx1">
                    <a:lumMod val="75000"/>
                    <a:lumOff val="25000"/>
                  </a:schemeClr>
                </a:solidFill>
              </a:rPr>
              <a:t>Based on this, the query to retrieve employees in sales department can be  written as:</a:t>
            </a:r>
          </a:p>
        </p:txBody>
      </p:sp>
    </p:spTree>
    <p:custDataLst>
      <p:tags r:id="rId1"/>
    </p:custDataLst>
    <p:extLst>
      <p:ext uri="{BB962C8B-B14F-4D97-AF65-F5344CB8AC3E}">
        <p14:creationId xmlns:p14="http://schemas.microsoft.com/office/powerpoint/2010/main" val="2395917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207963" y="2921000"/>
            <a:ext cx="8728075" cy="635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2914650"/>
            <a:ext cx="8674100"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salary &gt; SOME (SELECT salary FROM employee WHERE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 ‘Pradeep’ OR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 ‘ </a:t>
            </a:r>
            <a:r>
              <a:rPr lang="en-US" sz="1800" dirty="0" err="1">
                <a:latin typeface="Courier New" pitchFamily="49" charset="0"/>
                <a:cs typeface="Courier New" pitchFamily="49" charset="0"/>
              </a:rPr>
              <a:t>Srinivas</a:t>
            </a:r>
            <a:r>
              <a:rPr lang="en-US" sz="1800" dirty="0">
                <a:latin typeface="Courier New" pitchFamily="49" charset="0"/>
                <a:cs typeface="Courier New" pitchFamily="49" charset="0"/>
              </a:rPr>
              <a:t>’);</a:t>
            </a:r>
          </a:p>
        </p:txBody>
      </p:sp>
      <p:sp>
        <p:nvSpPr>
          <p:cNvPr id="5" name="Rectangle 10"/>
          <p:cNvSpPr>
            <a:spLocks noChangeArrowheads="1"/>
          </p:cNvSpPr>
          <p:nvPr/>
        </p:nvSpPr>
        <p:spPr bwMode="gray">
          <a:xfrm>
            <a:off x="221457" y="1903413"/>
            <a:ext cx="8701087"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Display the names of employees who are earning more than Pradeep or Srinivas.</a:t>
            </a:r>
          </a:p>
        </p:txBody>
      </p:sp>
      <p:sp>
        <p:nvSpPr>
          <p:cNvPr id="14" name="Rectangle 10"/>
          <p:cNvSpPr>
            <a:spLocks noChangeArrowheads="1"/>
          </p:cNvSpPr>
          <p:nvPr/>
        </p:nvSpPr>
        <p:spPr bwMode="gray">
          <a:xfrm>
            <a:off x="2722563" y="5689600"/>
            <a:ext cx="3698875" cy="5334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pPr>
            <a:r>
              <a:rPr lang="en-US" sz="2000" b="0"/>
              <a:t>SOME is synonym for ANY.</a:t>
            </a:r>
          </a:p>
        </p:txBody>
      </p:sp>
      <p:sp>
        <p:nvSpPr>
          <p:cNvPr id="19" name="Rectangle 18"/>
          <p:cNvSpPr/>
          <p:nvPr/>
        </p:nvSpPr>
        <p:spPr>
          <a:xfrm>
            <a:off x="184150" y="4279900"/>
            <a:ext cx="8775700" cy="673100"/>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sz="2000" b="0" dirty="0">
                <a:solidFill>
                  <a:schemeClr val="bg1"/>
                </a:solidFill>
              </a:rPr>
              <a:t>Is there any commonality between ANY and SOME?</a:t>
            </a:r>
          </a:p>
        </p:txBody>
      </p:sp>
      <p:sp>
        <p:nvSpPr>
          <p:cNvPr id="24583"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2" name="TextBox 11"/>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445544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P spid="1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180182" y="3517900"/>
            <a:ext cx="8728075" cy="8191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07169" y="3511550"/>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 = 40 AND salary &gt;= ALL(SELECT salary FROM employee WHERE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=40);</a:t>
            </a:r>
          </a:p>
        </p:txBody>
      </p:sp>
      <p:sp>
        <p:nvSpPr>
          <p:cNvPr id="5" name="Rectangle 10"/>
          <p:cNvSpPr>
            <a:spLocks noChangeArrowheads="1"/>
          </p:cNvSpPr>
          <p:nvPr/>
        </p:nvSpPr>
        <p:spPr bwMode="gray">
          <a:xfrm>
            <a:off x="442912" y="2229643"/>
            <a:ext cx="8701088" cy="8032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taking highest salary in the </a:t>
            </a:r>
            <a:r>
              <a:rPr lang="en-US" sz="2000" b="0" dirty="0" err="1"/>
              <a:t>deptNo</a:t>
            </a:r>
            <a:r>
              <a:rPr lang="en-US" sz="2000" b="0" dirty="0"/>
              <a:t> 40.</a:t>
            </a:r>
          </a:p>
        </p:txBody>
      </p:sp>
      <p:sp>
        <p:nvSpPr>
          <p:cNvPr id="14" name="Rectangle 10"/>
          <p:cNvSpPr>
            <a:spLocks noChangeArrowheads="1"/>
          </p:cNvSpPr>
          <p:nvPr/>
        </p:nvSpPr>
        <p:spPr bwMode="gray">
          <a:xfrm>
            <a:off x="180182" y="5307013"/>
            <a:ext cx="8728075" cy="78898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r>
              <a:rPr lang="en-US" sz="2000" b="0"/>
              <a:t>ALL evaluates to TRUE if all of the values returned by the inner query satisfies the condition in the outer query.</a:t>
            </a:r>
          </a:p>
        </p:txBody>
      </p:sp>
      <p:sp>
        <p:nvSpPr>
          <p:cNvPr id="25606"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1" name="TextBox 10"/>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1831393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207963" y="3517900"/>
            <a:ext cx="8728075" cy="647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3527425"/>
            <a:ext cx="8674100"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WHERE </a:t>
            </a:r>
            <a:r>
              <a:rPr lang="en-US" sz="1800" dirty="0" err="1">
                <a:latin typeface="Courier New" pitchFamily="49" charset="0"/>
                <a:cs typeface="Courier New" pitchFamily="49" charset="0"/>
              </a:rPr>
              <a:t>empNo</a:t>
            </a:r>
            <a:r>
              <a:rPr lang="en-US" sz="1800" dirty="0">
                <a:latin typeface="Courier New" pitchFamily="49" charset="0"/>
                <a:cs typeface="Courier New" pitchFamily="49" charset="0"/>
              </a:rPr>
              <a:t> IN(SELECT </a:t>
            </a:r>
            <a:r>
              <a:rPr lang="en-US" sz="1800" dirty="0" err="1">
                <a:latin typeface="Courier New" pitchFamily="49" charset="0"/>
                <a:cs typeface="Courier New" pitchFamily="49" charset="0"/>
              </a:rPr>
              <a:t>mgrNo</a:t>
            </a:r>
            <a:r>
              <a:rPr lang="en-US" sz="1800" dirty="0">
                <a:latin typeface="Courier New" pitchFamily="49" charset="0"/>
                <a:cs typeface="Courier New" pitchFamily="49" charset="0"/>
              </a:rPr>
              <a:t> FROM employee);</a:t>
            </a:r>
          </a:p>
        </p:txBody>
      </p:sp>
      <p:sp>
        <p:nvSpPr>
          <p:cNvPr id="5" name="Rectangle 10"/>
          <p:cNvSpPr>
            <a:spLocks noChangeArrowheads="1"/>
          </p:cNvSpPr>
          <p:nvPr/>
        </p:nvSpPr>
        <p:spPr bwMode="gray">
          <a:xfrm>
            <a:off x="221457" y="2230438"/>
            <a:ext cx="8701087"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defRPr/>
            </a:pPr>
            <a:r>
              <a:rPr lang="en-US" sz="2000" b="0" dirty="0"/>
              <a:t>Display the </a:t>
            </a:r>
            <a:r>
              <a:rPr lang="en-US" sz="2000" b="0" dirty="0">
                <a:solidFill>
                  <a:schemeClr val="tx1">
                    <a:lumMod val="75000"/>
                    <a:lumOff val="25000"/>
                  </a:schemeClr>
                </a:solidFill>
              </a:rPr>
              <a:t>list of employees who are managers of other employees.</a:t>
            </a:r>
            <a:endParaRPr lang="en-US" sz="2000" b="0" dirty="0"/>
          </a:p>
        </p:txBody>
      </p:sp>
      <p:sp>
        <p:nvSpPr>
          <p:cNvPr id="14" name="Rectangle 10"/>
          <p:cNvSpPr>
            <a:spLocks noChangeArrowheads="1"/>
          </p:cNvSpPr>
          <p:nvPr/>
        </p:nvSpPr>
        <p:spPr bwMode="gray">
          <a:xfrm>
            <a:off x="207963" y="5021263"/>
            <a:ext cx="8728075" cy="10969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IN evaluates to TRUE if any of the values returned by the sub query is equal to the value in the outer query. IN is equivalent to </a:t>
            </a:r>
            <a:r>
              <a:rPr lang="en-US" sz="2000"/>
              <a:t>=ANY;</a:t>
            </a:r>
          </a:p>
        </p:txBody>
      </p:sp>
      <p:sp>
        <p:nvSpPr>
          <p:cNvPr id="26630"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1" name="TextBox 10"/>
          <p:cNvSpPr txBox="1"/>
          <p:nvPr/>
        </p:nvSpPr>
        <p:spPr bwMode="auto">
          <a:xfrm>
            <a:off x="0" y="1092200"/>
            <a:ext cx="6486525" cy="492125"/>
          </a:xfrm>
          <a:prstGeom prst="rect">
            <a:avLst/>
          </a:prstGeom>
          <a:noFill/>
        </p:spPr>
        <p:txBody>
          <a:bodyPr>
            <a:spAutoFit/>
          </a:bodyPr>
          <a:lstStyle/>
          <a:p>
            <a:pPr algn="l">
              <a:lnSpc>
                <a:spcPct val="150000"/>
              </a:lnSpc>
              <a:defRPr/>
            </a:pPr>
            <a:r>
              <a:rPr lang="en-US" sz="2000" dirty="0"/>
              <a:t>Multiple Row Sub Queries</a:t>
            </a:r>
          </a:p>
        </p:txBody>
      </p:sp>
    </p:spTree>
    <p:custDataLst>
      <p:tags r:id="rId1"/>
    </p:custDataLst>
    <p:extLst>
      <p:ext uri="{BB962C8B-B14F-4D97-AF65-F5344CB8AC3E}">
        <p14:creationId xmlns:p14="http://schemas.microsoft.com/office/powerpoint/2010/main" val="1744521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81000"/>
            <a:ext cx="7024744" cy="1143000"/>
          </a:xfrm>
        </p:spPr>
        <p:txBody>
          <a:bodyPr/>
          <a:lstStyle/>
          <a:p>
            <a:pPr>
              <a:defRPr/>
            </a:pPr>
            <a:r>
              <a:rPr lang="en-US" dirty="0" smtClean="0"/>
              <a:t>Logical Structure</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9A53045F-5EAE-4C92-8BD3-BAA2E5FD59DA}" type="slidenum">
              <a:rPr lang="en-US" smtClean="0"/>
              <a:pPr>
                <a:defRPr/>
              </a:pPr>
              <a:t>13</a:t>
            </a:fld>
            <a:endParaRPr lang="en-US"/>
          </a:p>
        </p:txBody>
      </p:sp>
      <p:sp>
        <p:nvSpPr>
          <p:cNvPr id="25605" name="Content Placeholder 2"/>
          <p:cNvSpPr>
            <a:spLocks noGrp="1"/>
          </p:cNvSpPr>
          <p:nvPr>
            <p:ph idx="4294967295"/>
          </p:nvPr>
        </p:nvSpPr>
        <p:spPr>
          <a:xfrm>
            <a:off x="0" y="1905000"/>
            <a:ext cx="6248400" cy="3840163"/>
          </a:xfrm>
        </p:spPr>
        <p:txBody>
          <a:bodyPr>
            <a:normAutofit fontScale="92500" lnSpcReduction="10000"/>
          </a:bodyPr>
          <a:lstStyle/>
          <a:p>
            <a:r>
              <a:rPr lang="en-US" dirty="0" smtClean="0"/>
              <a:t>Oracle Blocks: fundamental data unit in oracle DB</a:t>
            </a:r>
          </a:p>
          <a:p>
            <a:pPr lvl="1"/>
            <a:r>
              <a:rPr lang="en-US" dirty="0" smtClean="0"/>
              <a:t>8 KB, create </a:t>
            </a:r>
            <a:r>
              <a:rPr lang="en-US" dirty="0" err="1" smtClean="0"/>
              <a:t>tablespace</a:t>
            </a:r>
            <a:r>
              <a:rPr lang="en-US" dirty="0" smtClean="0"/>
              <a:t> t01 </a:t>
            </a:r>
            <a:r>
              <a:rPr lang="en-US" dirty="0" err="1" smtClean="0"/>
              <a:t>blocksize</a:t>
            </a:r>
            <a:r>
              <a:rPr lang="en-US" dirty="0" smtClean="0"/>
              <a:t> 8k;</a:t>
            </a:r>
          </a:p>
          <a:p>
            <a:r>
              <a:rPr lang="en-US" dirty="0" smtClean="0"/>
              <a:t>Extents : Collection of blocks, defined 1 MB</a:t>
            </a:r>
          </a:p>
          <a:p>
            <a:pPr lvl="1"/>
            <a:r>
              <a:rPr lang="en-US" dirty="0" smtClean="0"/>
              <a:t>Locally managed </a:t>
            </a:r>
            <a:r>
              <a:rPr lang="en-US" dirty="0" err="1" smtClean="0"/>
              <a:t>tablespaces</a:t>
            </a:r>
            <a:endParaRPr lang="en-US" dirty="0" smtClean="0"/>
          </a:p>
          <a:p>
            <a:r>
              <a:rPr lang="en-US" dirty="0" smtClean="0"/>
              <a:t>Segments : collection of extents stored in the same  </a:t>
            </a:r>
            <a:r>
              <a:rPr lang="en-US" dirty="0" err="1" smtClean="0"/>
              <a:t>tablespace</a:t>
            </a:r>
            <a:endParaRPr lang="en-US" dirty="0" smtClean="0"/>
          </a:p>
          <a:p>
            <a:pPr lvl="1"/>
            <a:r>
              <a:rPr lang="en-US" dirty="0" smtClean="0"/>
              <a:t>Allocated to objects</a:t>
            </a:r>
          </a:p>
          <a:p>
            <a:r>
              <a:rPr lang="en-US" dirty="0" err="1" smtClean="0"/>
              <a:t>Tablespaces</a:t>
            </a:r>
            <a:r>
              <a:rPr lang="en-US" dirty="0" smtClean="0"/>
              <a:t> : log storage of DB</a:t>
            </a:r>
          </a:p>
          <a:p>
            <a:pPr lvl="1"/>
            <a:r>
              <a:rPr lang="en-US" dirty="0" smtClean="0"/>
              <a:t>Schemas, objects</a:t>
            </a:r>
          </a:p>
        </p:txBody>
      </p:sp>
    </p:spTree>
    <p:extLst>
      <p:ext uri="{BB962C8B-B14F-4D97-AF65-F5344CB8AC3E}">
        <p14:creationId xmlns:p14="http://schemas.microsoft.com/office/powerpoint/2010/main" val="8138787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0"/>
          <p:cNvSpPr>
            <a:spLocks noChangeArrowheads="1"/>
          </p:cNvSpPr>
          <p:nvPr/>
        </p:nvSpPr>
        <p:spPr bwMode="gray">
          <a:xfrm>
            <a:off x="207963" y="5778500"/>
            <a:ext cx="8728075" cy="6413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just">
              <a:defRPr/>
            </a:pPr>
            <a:r>
              <a:rPr lang="en-US" sz="2000" b="0" dirty="0">
                <a:solidFill>
                  <a:schemeClr val="tx1">
                    <a:lumMod val="75000"/>
                    <a:lumOff val="25000"/>
                  </a:schemeClr>
                </a:solidFill>
              </a:rPr>
              <a:t>These type of sub-queries where the inner query depends on outer query are called co-related sub-queries.</a:t>
            </a:r>
          </a:p>
        </p:txBody>
      </p:sp>
      <p:sp>
        <p:nvSpPr>
          <p:cNvPr id="27" name="Line Callout 1 26"/>
          <p:cNvSpPr/>
          <p:nvPr/>
        </p:nvSpPr>
        <p:spPr>
          <a:xfrm>
            <a:off x="219075" y="5778500"/>
            <a:ext cx="8705850" cy="641350"/>
          </a:xfrm>
          <a:prstGeom prst="borderCallout1">
            <a:avLst>
              <a:gd name="adj1" fmla="val -1503"/>
              <a:gd name="adj2" fmla="val 50149"/>
              <a:gd name="adj3" fmla="val -22943"/>
              <a:gd name="adj4" fmla="val 50127"/>
            </a:avLst>
          </a:prstGeom>
          <a:solidFill>
            <a:schemeClr val="bg1"/>
          </a:solidFill>
          <a:ln>
            <a:solidFill>
              <a:srgbClr val="0B4E78"/>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0" dirty="0">
                <a:solidFill>
                  <a:srgbClr val="0B4E78"/>
                </a:solidFill>
              </a:rPr>
              <a:t>So, to check the department and respective date of joining of employee, the current row’s department no must be equated while retrieving the hire dates using the sub-query.</a:t>
            </a:r>
            <a:endParaRPr lang="en-US" sz="1600" dirty="0">
              <a:solidFill>
                <a:srgbClr val="0B4E78"/>
              </a:solidFill>
            </a:endParaRPr>
          </a:p>
        </p:txBody>
      </p:sp>
      <p:sp>
        <p:nvSpPr>
          <p:cNvPr id="30" name="Line Callout 1 29"/>
          <p:cNvSpPr/>
          <p:nvPr/>
        </p:nvSpPr>
        <p:spPr>
          <a:xfrm>
            <a:off x="219075" y="5778500"/>
            <a:ext cx="8705850" cy="641350"/>
          </a:xfrm>
          <a:prstGeom prst="borderCallout1">
            <a:avLst>
              <a:gd name="adj1" fmla="val -1503"/>
              <a:gd name="adj2" fmla="val 50149"/>
              <a:gd name="adj3" fmla="val -22943"/>
              <a:gd name="adj4" fmla="val 50127"/>
            </a:avLst>
          </a:prstGeom>
          <a:solidFill>
            <a:schemeClr val="bg1"/>
          </a:solidFill>
          <a:ln>
            <a:solidFill>
              <a:srgbClr val="0B4E78"/>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600" b="0" dirty="0">
                <a:solidFill>
                  <a:srgbClr val="0B4E78"/>
                </a:solidFill>
              </a:rPr>
              <a:t>We want to check every employee if he is the one who joined first in his department (not all). </a:t>
            </a:r>
            <a:endParaRPr lang="en-US" sz="1600" dirty="0">
              <a:solidFill>
                <a:srgbClr val="0B4E78"/>
              </a:solidFill>
            </a:endParaRPr>
          </a:p>
        </p:txBody>
      </p:sp>
      <p:sp>
        <p:nvSpPr>
          <p:cNvPr id="27653" name="Title 2"/>
          <p:cNvSpPr txBox="1">
            <a:spLocks/>
          </p:cNvSpPr>
          <p:nvPr/>
        </p:nvSpPr>
        <p:spPr bwMode="auto">
          <a:xfrm>
            <a:off x="0" y="725488"/>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221456" y="1412875"/>
            <a:ext cx="8701088" cy="6413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r>
              <a:rPr lang="en-US" sz="2000" b="0" dirty="0"/>
              <a:t>Display the list of employees whose join date is earliest in their respective departments.</a:t>
            </a:r>
          </a:p>
        </p:txBody>
      </p:sp>
      <p:sp>
        <p:nvSpPr>
          <p:cNvPr id="16" name="TextBox 15"/>
          <p:cNvSpPr txBox="1"/>
          <p:nvPr/>
        </p:nvSpPr>
        <p:spPr bwMode="auto">
          <a:xfrm>
            <a:off x="0" y="954088"/>
            <a:ext cx="6486525" cy="491738"/>
          </a:xfrm>
          <a:prstGeom prst="rect">
            <a:avLst/>
          </a:prstGeom>
          <a:noFill/>
        </p:spPr>
        <p:txBody>
          <a:bodyPr>
            <a:spAutoFit/>
          </a:bodyPr>
          <a:lstStyle/>
          <a:p>
            <a:pPr algn="l">
              <a:lnSpc>
                <a:spcPct val="150000"/>
              </a:lnSpc>
              <a:defRPr/>
            </a:pPr>
            <a:r>
              <a:rPr lang="en-US" sz="2000" dirty="0"/>
              <a:t>Correlated Sub Queries</a:t>
            </a:r>
          </a:p>
        </p:txBody>
      </p:sp>
      <p:graphicFrame>
        <p:nvGraphicFramePr>
          <p:cNvPr id="8" name="Table 7"/>
          <p:cNvGraphicFramePr>
            <a:graphicFrameLocks noGrp="1"/>
          </p:cNvGraphicFramePr>
          <p:nvPr/>
        </p:nvGraphicFramePr>
        <p:xfrm>
          <a:off x="2363788" y="2078038"/>
          <a:ext cx="4416425" cy="3566160"/>
        </p:xfrm>
        <a:graphic>
          <a:graphicData uri="http://schemas.openxmlformats.org/drawingml/2006/table">
            <a:tbl>
              <a:tblPr firstRow="1" bandRow="1">
                <a:tableStyleId>{5C22544A-7EE6-4342-B048-85BDC9FD1C3A}</a:tableStyleId>
              </a:tblPr>
              <a:tblGrid>
                <a:gridCol w="899160"/>
                <a:gridCol w="888365"/>
                <a:gridCol w="1244600"/>
                <a:gridCol w="138430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EMPNO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ENAME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HIREDATE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Venkat</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2006-02-01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Nirmala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2007-04-02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John</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2009-03-02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Rahim</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2005-04-12</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Harinder</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2007-06-29</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Pooja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40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2010-12-05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Manoj</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2008-11-06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16</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Santosh</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2005-05-05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17</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Shalini</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2010-10-21</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18</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n-lt"/>
                          <a:ea typeface="Microsoft YaHei" charset="-122"/>
                          <a:cs typeface="Arial Unicode MS" pitchFamily="32" charset="0"/>
                        </a:rPr>
                        <a:t>Priya</a:t>
                      </a:r>
                      <a:endPar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endParaRP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30</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n-lt"/>
                          <a:ea typeface="Microsoft YaHei" charset="-122"/>
                          <a:cs typeface="Arial Unicode MS" pitchFamily="32" charset="0"/>
                        </a:rPr>
                        <a:t>2011-01-05</a:t>
                      </a:r>
                    </a:p>
                  </a:txBody>
                  <a:tcPr marL="68760" marR="68760" marT="58463"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Rectangle 8"/>
          <p:cNvSpPr/>
          <p:nvPr/>
        </p:nvSpPr>
        <p:spPr>
          <a:xfrm>
            <a:off x="2362200" y="2439988"/>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0" name="Rectangle 9"/>
          <p:cNvSpPr/>
          <p:nvPr/>
        </p:nvSpPr>
        <p:spPr>
          <a:xfrm>
            <a:off x="2362200" y="2760663"/>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4" name="Rectangle 13"/>
          <p:cNvSpPr/>
          <p:nvPr/>
        </p:nvSpPr>
        <p:spPr>
          <a:xfrm>
            <a:off x="2362200" y="3081338"/>
            <a:ext cx="4406900" cy="2921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 name="Rectangle 14"/>
          <p:cNvSpPr/>
          <p:nvPr/>
        </p:nvSpPr>
        <p:spPr>
          <a:xfrm>
            <a:off x="2362200" y="3402013"/>
            <a:ext cx="4406900" cy="292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7" name="Rectangle 16"/>
          <p:cNvSpPr/>
          <p:nvPr/>
        </p:nvSpPr>
        <p:spPr>
          <a:xfrm>
            <a:off x="2362200" y="3722688"/>
            <a:ext cx="4406900" cy="2921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8" name="Rectangle 17"/>
          <p:cNvSpPr/>
          <p:nvPr/>
        </p:nvSpPr>
        <p:spPr>
          <a:xfrm>
            <a:off x="2362200" y="404336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9" name="Rectangle 18"/>
          <p:cNvSpPr/>
          <p:nvPr/>
        </p:nvSpPr>
        <p:spPr>
          <a:xfrm>
            <a:off x="2362200" y="4364038"/>
            <a:ext cx="4406900" cy="2936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0" name="Rectangle 19"/>
          <p:cNvSpPr/>
          <p:nvPr/>
        </p:nvSpPr>
        <p:spPr>
          <a:xfrm>
            <a:off x="2362200" y="468471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1" name="Rectangle 20"/>
          <p:cNvSpPr/>
          <p:nvPr/>
        </p:nvSpPr>
        <p:spPr>
          <a:xfrm>
            <a:off x="2362200" y="5005388"/>
            <a:ext cx="4406900" cy="2936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2" name="Rectangle 21"/>
          <p:cNvSpPr/>
          <p:nvPr/>
        </p:nvSpPr>
        <p:spPr>
          <a:xfrm>
            <a:off x="2362200" y="5326063"/>
            <a:ext cx="4406900" cy="293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custDataLst>
      <p:tags r:id="rId1"/>
    </p:custDataLst>
    <p:extLst>
      <p:ext uri="{BB962C8B-B14F-4D97-AF65-F5344CB8AC3E}">
        <p14:creationId xmlns:p14="http://schemas.microsoft.com/office/powerpoint/2010/main" val="1545078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27" grpId="1" animBg="1"/>
      <p:bldP spid="30" grpId="0" animBg="1"/>
      <p:bldP spid="30" grpId="1" animBg="1"/>
      <p:bldP spid="5" grpId="0" animBg="1"/>
      <p:bldP spid="9" grpId="0" animBg="1"/>
      <p:bldP spid="10"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0"/>
          <p:cNvSpPr>
            <a:spLocks noChangeArrowheads="1"/>
          </p:cNvSpPr>
          <p:nvPr/>
        </p:nvSpPr>
        <p:spPr bwMode="gray">
          <a:xfrm>
            <a:off x="207963" y="5727700"/>
            <a:ext cx="8728075" cy="7048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just">
              <a:defRPr/>
            </a:pPr>
            <a:endParaRPr lang="en-US" sz="2000" b="0" dirty="0">
              <a:solidFill>
                <a:schemeClr val="tx1">
                  <a:lumMod val="75000"/>
                  <a:lumOff val="25000"/>
                </a:schemeClr>
              </a:solidFill>
            </a:endParaRPr>
          </a:p>
        </p:txBody>
      </p:sp>
      <p:sp>
        <p:nvSpPr>
          <p:cNvPr id="28675" name="Title 2"/>
          <p:cNvSpPr txBox="1">
            <a:spLocks/>
          </p:cNvSpPr>
          <p:nvPr/>
        </p:nvSpPr>
        <p:spPr bwMode="auto">
          <a:xfrm>
            <a:off x="0" y="739775"/>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28676" name="Rectangle 10"/>
          <p:cNvSpPr>
            <a:spLocks noChangeArrowheads="1"/>
          </p:cNvSpPr>
          <p:nvPr/>
        </p:nvSpPr>
        <p:spPr bwMode="gray">
          <a:xfrm>
            <a:off x="221456" y="1412733"/>
            <a:ext cx="8701088" cy="7318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a:t>So, to display the list of employees whose join date is earliest in their respective departments, use following type of statement:</a:t>
            </a:r>
          </a:p>
        </p:txBody>
      </p:sp>
      <p:sp>
        <p:nvSpPr>
          <p:cNvPr id="16" name="TextBox 15"/>
          <p:cNvSpPr txBox="1"/>
          <p:nvPr/>
        </p:nvSpPr>
        <p:spPr bwMode="auto">
          <a:xfrm>
            <a:off x="-13855" y="1009075"/>
            <a:ext cx="6486525" cy="400110"/>
          </a:xfrm>
          <a:prstGeom prst="rect">
            <a:avLst/>
          </a:prstGeom>
          <a:noFill/>
        </p:spPr>
        <p:txBody>
          <a:bodyPr>
            <a:spAutoFit/>
          </a:bodyPr>
          <a:lstStyle/>
          <a:p>
            <a:pPr algn="l">
              <a:defRPr/>
            </a:pPr>
            <a:r>
              <a:rPr lang="en-US" sz="2000" dirty="0"/>
              <a:t>Correlated Sub Queries</a:t>
            </a:r>
          </a:p>
        </p:txBody>
      </p:sp>
      <p:sp>
        <p:nvSpPr>
          <p:cNvPr id="23" name="Rectangle 22"/>
          <p:cNvSpPr>
            <a:spLocks noChangeArrowheads="1"/>
          </p:cNvSpPr>
          <p:nvPr/>
        </p:nvSpPr>
        <p:spPr bwMode="auto">
          <a:xfrm>
            <a:off x="214313" y="5737225"/>
            <a:ext cx="8715375" cy="646113"/>
          </a:xfrm>
          <a:prstGeom prst="rect">
            <a:avLst/>
          </a:prstGeom>
          <a:noFill/>
          <a:ln w="9525">
            <a:noFill/>
            <a:miter lim="800000"/>
            <a:headEnd/>
            <a:tailEnd/>
          </a:ln>
        </p:spPr>
        <p:txBody>
          <a:bodyPr>
            <a:spAutoFit/>
          </a:bodyPr>
          <a:lstStyle/>
          <a:p>
            <a:pPr algn="l"/>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FROM employee e1 WHERE e1.hiredate &lt;= ALL(SELECT </a:t>
            </a:r>
            <a:r>
              <a:rPr lang="en-US" sz="1800" dirty="0" err="1">
                <a:latin typeface="Courier New" pitchFamily="49" charset="0"/>
                <a:cs typeface="Courier New" pitchFamily="49" charset="0"/>
              </a:rPr>
              <a:t>hiredate</a:t>
            </a:r>
            <a:r>
              <a:rPr lang="en-US" sz="1800" dirty="0">
                <a:latin typeface="Courier New" pitchFamily="49" charset="0"/>
                <a:cs typeface="Courier New" pitchFamily="49" charset="0"/>
              </a:rPr>
              <a:t> FROM employee  e2 WHERE e2.deptNo = e1.deptNo);</a:t>
            </a:r>
          </a:p>
        </p:txBody>
      </p:sp>
      <p:graphicFrame>
        <p:nvGraphicFramePr>
          <p:cNvPr id="9" name="Table 8"/>
          <p:cNvGraphicFramePr>
            <a:graphicFrameLocks noGrp="1"/>
          </p:cNvGraphicFramePr>
          <p:nvPr/>
        </p:nvGraphicFramePr>
        <p:xfrm>
          <a:off x="2224088" y="2355272"/>
          <a:ext cx="4453804" cy="3288926"/>
        </p:xfrm>
        <a:graphic>
          <a:graphicData uri="http://schemas.openxmlformats.org/drawingml/2006/table">
            <a:tbl>
              <a:tblPr firstRow="1" bandRow="1">
                <a:tableStyleId>{5C22544A-7EE6-4342-B048-85BDC9FD1C3A}</a:tableStyleId>
              </a:tblPr>
              <a:tblGrid>
                <a:gridCol w="906770"/>
                <a:gridCol w="895884"/>
                <a:gridCol w="1255134"/>
                <a:gridCol w="1396016"/>
              </a:tblGrid>
              <a:tr h="337326">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EMPNO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ENAME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DEPTNO</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chemeClr val="bg1"/>
                          </a:solidFill>
                          <a:effectLst/>
                          <a:latin typeface="+mj-lt"/>
                          <a:ea typeface="Microsoft YaHei" charset="-122"/>
                          <a:cs typeface="Arial Unicode MS" pitchFamily="32" charset="0"/>
                        </a:rPr>
                        <a:t>HIREDATE</a:t>
                      </a:r>
                    </a:p>
                  </a:txBody>
                  <a:tcPr marL="0" marR="0" marT="0" marB="0" anchor="ctr"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Venkat</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2006-02-01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Nirmala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2007-04-02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John</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2009-03-02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Rahim</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2005-04-12</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Harinder</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2007-06-29</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Pooja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40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2010-12-05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Manoj</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2008-11-06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16</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Santosh</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2005-05-05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17</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Shalini</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2010-10-21</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r h="2951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18</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err="1" smtClean="0">
                          <a:ln>
                            <a:noFill/>
                          </a:ln>
                          <a:solidFill>
                            <a:srgbClr val="000000"/>
                          </a:solidFill>
                          <a:effectLst/>
                          <a:latin typeface="+mj-lt"/>
                          <a:ea typeface="Microsoft YaHei" charset="-122"/>
                          <a:cs typeface="Arial Unicode MS" pitchFamily="32" charset="0"/>
                        </a:rPr>
                        <a:t>Priya</a:t>
                      </a:r>
                      <a:endPar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endParaRP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30</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200" b="0" i="0" u="none" strike="noStrike" cap="none" normalizeH="0" baseline="0" dirty="0" smtClean="0">
                          <a:ln>
                            <a:noFill/>
                          </a:ln>
                          <a:solidFill>
                            <a:srgbClr val="000000"/>
                          </a:solidFill>
                          <a:effectLst/>
                          <a:latin typeface="+mj-lt"/>
                          <a:ea typeface="Microsoft YaHei" charset="-122"/>
                          <a:cs typeface="Arial Unicode MS" pitchFamily="32" charset="0"/>
                        </a:rPr>
                        <a:t>2011-01-05</a:t>
                      </a:r>
                    </a:p>
                  </a:txBody>
                  <a:tcPr marL="68760" marR="68760" marT="58468" marB="0" horzOverflow="overflow">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ustDataLst>
      <p:tags r:id="rId1"/>
    </p:custDataLst>
    <p:extLst>
      <p:ext uri="{BB962C8B-B14F-4D97-AF65-F5344CB8AC3E}">
        <p14:creationId xmlns:p14="http://schemas.microsoft.com/office/powerpoint/2010/main" val="212252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47"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anim calcmode="lin" valueType="num">
                                      <p:cBhvr>
                                        <p:cTn id="10" dur="500" fill="hold"/>
                                        <p:tgtEl>
                                          <p:spTgt spid="9"/>
                                        </p:tgtEl>
                                        <p:attrNameLst>
                                          <p:attrName>ppt_x</p:attrName>
                                        </p:attrNameLst>
                                      </p:cBhvr>
                                      <p:tavLst>
                                        <p:tav tm="0">
                                          <p:val>
                                            <p:strVal val="#ppt_x"/>
                                          </p:val>
                                        </p:tav>
                                        <p:tav tm="100000">
                                          <p:val>
                                            <p:strVal val="#ppt_x"/>
                                          </p:val>
                                        </p:tav>
                                      </p:tavLst>
                                    </p:anim>
                                    <p:anim calcmode="lin" valueType="num">
                                      <p:cBhvr>
                                        <p:cTn id="11" dur="500" fill="hold"/>
                                        <p:tgtEl>
                                          <p:spTgt spid="9"/>
                                        </p:tgtEl>
                                        <p:attrNameLst>
                                          <p:attrName>ppt_y</p:attrName>
                                        </p:attrNameLst>
                                      </p:cBhvr>
                                      <p:tavLst>
                                        <p:tav tm="0">
                                          <p:val>
                                            <p:strVal val="#ppt_y-.1"/>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760413" y="2397125"/>
            <a:ext cx="7623175" cy="155416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If the same column (if any) present in both inner query and outer query (or a single table used in both main and sub-query), must be prefixed with table alias name to avoid ambiguity.</a:t>
            </a:r>
          </a:p>
        </p:txBody>
      </p:sp>
      <p:sp>
        <p:nvSpPr>
          <p:cNvPr id="29699"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rPr>
              <a:t>SQL - Sub Queries</a:t>
            </a:r>
          </a:p>
        </p:txBody>
      </p:sp>
      <p:sp>
        <p:nvSpPr>
          <p:cNvPr id="4" name="Rectangle 7"/>
          <p:cNvSpPr>
            <a:spLocks noChangeArrowheads="1"/>
          </p:cNvSpPr>
          <p:nvPr/>
        </p:nvSpPr>
        <p:spPr bwMode="gray">
          <a:xfrm>
            <a:off x="785813" y="1460505"/>
            <a:ext cx="7572375" cy="446088"/>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dirty="0">
                <a:solidFill>
                  <a:schemeClr val="bg1"/>
                </a:solidFill>
              </a:rPr>
              <a:t>Note:</a:t>
            </a:r>
          </a:p>
        </p:txBody>
      </p:sp>
      <p:sp>
        <p:nvSpPr>
          <p:cNvPr id="8" name="Rectangle 10"/>
          <p:cNvSpPr>
            <a:spLocks noChangeArrowheads="1"/>
          </p:cNvSpPr>
          <p:nvPr/>
        </p:nvSpPr>
        <p:spPr bwMode="gray">
          <a:xfrm>
            <a:off x="760413" y="4556125"/>
            <a:ext cx="7623175" cy="8969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An alias name defined for a table can only be used in the same query.</a:t>
            </a:r>
          </a:p>
        </p:txBody>
      </p:sp>
    </p:spTree>
    <p:custDataLst>
      <p:tags r:id="rId1"/>
    </p:custDataLst>
    <p:extLst>
      <p:ext uri="{BB962C8B-B14F-4D97-AF65-F5344CB8AC3E}">
        <p14:creationId xmlns:p14="http://schemas.microsoft.com/office/powerpoint/2010/main" val="1030313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gray">
          <a:xfrm>
            <a:off x="384175" y="3117850"/>
            <a:ext cx="8375650" cy="647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544513" y="3119438"/>
            <a:ext cx="8054975" cy="708025"/>
          </a:xfrm>
          <a:prstGeom prst="rect">
            <a:avLst/>
          </a:prstGeom>
          <a:noFill/>
          <a:ln w="9525">
            <a:noFill/>
            <a:miter lim="800000"/>
            <a:headEnd/>
            <a:tailEnd/>
          </a:ln>
        </p:spPr>
        <p:txBody>
          <a:bodyPr>
            <a:spAutoFit/>
          </a:bodyPr>
          <a:lstStyle/>
          <a:p>
            <a:pPr algn="l"/>
            <a:r>
              <a:rPr lang="en-IN" sz="2000" dirty="0">
                <a:latin typeface="Courier New" pitchFamily="49" charset="0"/>
                <a:cs typeface="Courier New" pitchFamily="49" charset="0"/>
              </a:rPr>
              <a:t>SELECT </a:t>
            </a:r>
            <a:r>
              <a:rPr lang="en-IN" sz="2000" dirty="0" err="1">
                <a:latin typeface="Courier New" pitchFamily="49" charset="0"/>
                <a:cs typeface="Courier New" pitchFamily="49" charset="0"/>
              </a:rPr>
              <a:t>dName</a:t>
            </a:r>
            <a:r>
              <a:rPr lang="en-IN" sz="2000" dirty="0">
                <a:latin typeface="Courier New" pitchFamily="49" charset="0"/>
                <a:cs typeface="Courier New" pitchFamily="49" charset="0"/>
              </a:rPr>
              <a:t> FROM department d WHERE EXISTS(SELECT * FROM employee e WHERE </a:t>
            </a:r>
            <a:r>
              <a:rPr lang="en-IN" sz="2000" dirty="0" err="1">
                <a:latin typeface="Courier New" pitchFamily="49" charset="0"/>
                <a:cs typeface="Courier New" pitchFamily="49" charset="0"/>
              </a:rPr>
              <a:t>d.deptNo</a:t>
            </a:r>
            <a:r>
              <a:rPr lang="en-IN" sz="2000" dirty="0">
                <a:latin typeface="Courier New" pitchFamily="49" charset="0"/>
                <a:cs typeface="Courier New" pitchFamily="49" charset="0"/>
              </a:rPr>
              <a:t> = </a:t>
            </a:r>
            <a:r>
              <a:rPr lang="en-IN" sz="2000" dirty="0" err="1">
                <a:latin typeface="Courier New" pitchFamily="49" charset="0"/>
                <a:cs typeface="Courier New" pitchFamily="49" charset="0"/>
              </a:rPr>
              <a:t>e.deptNo</a:t>
            </a:r>
            <a:r>
              <a:rPr lang="en-IN" sz="2000" dirty="0">
                <a:latin typeface="Courier New" pitchFamily="49" charset="0"/>
                <a:cs typeface="Courier New" pitchFamily="49" charset="0"/>
              </a:rPr>
              <a:t>);</a:t>
            </a:r>
          </a:p>
        </p:txBody>
      </p:sp>
      <p:sp>
        <p:nvSpPr>
          <p:cNvPr id="30724" name="Title 2"/>
          <p:cNvSpPr txBox="1">
            <a:spLocks/>
          </p:cNvSpPr>
          <p:nvPr/>
        </p:nvSpPr>
        <p:spPr bwMode="auto">
          <a:xfrm>
            <a:off x="0" y="781050"/>
            <a:ext cx="8229600" cy="392113"/>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5" name="Rectangle 10"/>
          <p:cNvSpPr>
            <a:spLocks noChangeArrowheads="1"/>
          </p:cNvSpPr>
          <p:nvPr/>
        </p:nvSpPr>
        <p:spPr bwMode="gray">
          <a:xfrm>
            <a:off x="384175" y="2092325"/>
            <a:ext cx="8375650" cy="711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Find the names of departments that has at least one employee?</a:t>
            </a:r>
          </a:p>
        </p:txBody>
      </p:sp>
      <p:sp>
        <p:nvSpPr>
          <p:cNvPr id="16" name="TextBox 15"/>
          <p:cNvSpPr txBox="1"/>
          <p:nvPr/>
        </p:nvSpPr>
        <p:spPr bwMode="auto">
          <a:xfrm>
            <a:off x="0" y="1300163"/>
            <a:ext cx="6486525" cy="492125"/>
          </a:xfrm>
          <a:prstGeom prst="rect">
            <a:avLst/>
          </a:prstGeom>
          <a:noFill/>
        </p:spPr>
        <p:txBody>
          <a:bodyPr>
            <a:spAutoFit/>
          </a:bodyPr>
          <a:lstStyle/>
          <a:p>
            <a:pPr algn="l">
              <a:lnSpc>
                <a:spcPct val="150000"/>
              </a:lnSpc>
              <a:defRPr/>
            </a:pPr>
            <a:r>
              <a:rPr lang="en-US" sz="2000" dirty="0"/>
              <a:t>Correlated Sub Queries</a:t>
            </a:r>
          </a:p>
        </p:txBody>
      </p:sp>
      <p:sp>
        <p:nvSpPr>
          <p:cNvPr id="14" name="Rectangle 10"/>
          <p:cNvSpPr>
            <a:spLocks noChangeArrowheads="1"/>
          </p:cNvSpPr>
          <p:nvPr/>
        </p:nvSpPr>
        <p:spPr bwMode="gray">
          <a:xfrm>
            <a:off x="384175" y="4106863"/>
            <a:ext cx="8375650" cy="8175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The EXISTS keyword returns TRUE if the sub-query retrieves at least one row. Otherwise it returns FALSE.</a:t>
            </a:r>
          </a:p>
        </p:txBody>
      </p:sp>
      <p:sp>
        <p:nvSpPr>
          <p:cNvPr id="8" name="Rectangle 10"/>
          <p:cNvSpPr>
            <a:spLocks noChangeArrowheads="1"/>
          </p:cNvSpPr>
          <p:nvPr/>
        </p:nvSpPr>
        <p:spPr bwMode="gray">
          <a:xfrm>
            <a:off x="384175" y="5237163"/>
            <a:ext cx="8375650" cy="7985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IN" sz="2000" b="0"/>
              <a:t>When used with NOT, it returns TRUE, if the sub-query does not return any rows.</a:t>
            </a:r>
          </a:p>
        </p:txBody>
      </p:sp>
    </p:spTree>
    <p:custDataLst>
      <p:tags r:id="rId1"/>
    </p:custDataLst>
    <p:extLst>
      <p:ext uri="{BB962C8B-B14F-4D97-AF65-F5344CB8AC3E}">
        <p14:creationId xmlns:p14="http://schemas.microsoft.com/office/powerpoint/2010/main" val="1588178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14"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2"/>
          <p:cNvSpPr txBox="1">
            <a:spLocks/>
          </p:cNvSpPr>
          <p:nvPr/>
        </p:nvSpPr>
        <p:spPr bwMode="auto">
          <a:xfrm>
            <a:off x="0" y="766763"/>
            <a:ext cx="8229600" cy="392112"/>
          </a:xfrm>
          <a:prstGeom prst="rect">
            <a:avLst/>
          </a:prstGeom>
          <a:noFill/>
          <a:ln w="9525">
            <a:noFill/>
            <a:miter lim="800000"/>
            <a:headEnd/>
            <a:tailEnd/>
          </a:ln>
        </p:spPr>
        <p:txBody>
          <a:bodyPr anchor="ctr"/>
          <a:lstStyle/>
          <a:p>
            <a:pPr algn="l"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a:solidFill>
                  <a:srgbClr val="3B4A1E"/>
                </a:solidFill>
                <a:ea typeface="SimSun" pitchFamily="2" charset="-122"/>
              </a:rPr>
              <a:t>SQL - </a:t>
            </a:r>
            <a:r>
              <a:rPr lang="en-US" sz="2000">
                <a:solidFill>
                  <a:srgbClr val="3B4A1E"/>
                </a:solidFill>
              </a:rPr>
              <a:t>Sub Queries</a:t>
            </a:r>
          </a:p>
        </p:txBody>
      </p:sp>
      <p:sp>
        <p:nvSpPr>
          <p:cNvPr id="19" name="TextBox 18"/>
          <p:cNvSpPr txBox="1"/>
          <p:nvPr/>
        </p:nvSpPr>
        <p:spPr bwMode="auto">
          <a:xfrm>
            <a:off x="0" y="1591250"/>
            <a:ext cx="7573963" cy="491738"/>
          </a:xfrm>
          <a:prstGeom prst="rect">
            <a:avLst/>
          </a:prstGeom>
          <a:noFill/>
        </p:spPr>
        <p:txBody>
          <a:bodyPr>
            <a:spAutoFit/>
          </a:bodyPr>
          <a:lstStyle/>
          <a:p>
            <a:pPr algn="l">
              <a:lnSpc>
                <a:spcPct val="150000"/>
              </a:lnSpc>
              <a:defRPr/>
            </a:pPr>
            <a:r>
              <a:rPr lang="en-US" sz="2000" dirty="0"/>
              <a:t>Sub Queries – Exercise</a:t>
            </a:r>
          </a:p>
        </p:txBody>
      </p:sp>
      <p:sp>
        <p:nvSpPr>
          <p:cNvPr id="31748" name="Rectangle 10"/>
          <p:cNvSpPr>
            <a:spLocks noChangeArrowheads="1"/>
          </p:cNvSpPr>
          <p:nvPr/>
        </p:nvSpPr>
        <p:spPr bwMode="gray">
          <a:xfrm>
            <a:off x="900113" y="2728913"/>
            <a:ext cx="7343775" cy="9842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1413"/>
              </a:spcAft>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pPr>
            <a:r>
              <a:rPr lang="en-US" sz="2000" b="0" dirty="0"/>
              <a:t>Write a query to display the names and salaries of employees in Research Department.</a:t>
            </a:r>
          </a:p>
        </p:txBody>
      </p:sp>
      <p:grpSp>
        <p:nvGrpSpPr>
          <p:cNvPr id="31749" name="Group 13"/>
          <p:cNvGrpSpPr>
            <a:grpSpLocks/>
          </p:cNvGrpSpPr>
          <p:nvPr/>
        </p:nvGrpSpPr>
        <p:grpSpPr bwMode="auto">
          <a:xfrm>
            <a:off x="7375525" y="698500"/>
            <a:ext cx="1658938" cy="1714500"/>
            <a:chOff x="7376160" y="698563"/>
            <a:chExt cx="1658112" cy="1714487"/>
          </a:xfrm>
        </p:grpSpPr>
        <p:pic>
          <p:nvPicPr>
            <p:cNvPr id="31751" name="Picture 8" descr="Computer_Icon.png"/>
            <p:cNvPicPr>
              <a:picLocks noChangeAspect="1"/>
            </p:cNvPicPr>
            <p:nvPr/>
          </p:nvPicPr>
          <p:blipFill>
            <a:blip r:embed="rId4"/>
            <a:srcRect/>
            <a:stretch>
              <a:fillRect/>
            </a:stretch>
          </p:blipFill>
          <p:spPr bwMode="auto">
            <a:xfrm>
              <a:off x="7376160" y="698563"/>
              <a:ext cx="1658112" cy="1714487"/>
            </a:xfrm>
            <a:prstGeom prst="rect">
              <a:avLst/>
            </a:prstGeom>
            <a:noFill/>
            <a:ln w="9525">
              <a:noFill/>
              <a:miter lim="800000"/>
              <a:headEnd/>
              <a:tailEnd/>
            </a:ln>
          </p:spPr>
        </p:pic>
        <p:sp>
          <p:nvSpPr>
            <p:cNvPr id="31752"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
        <p:nvSpPr>
          <p:cNvPr id="31750" name="Rectangle 10"/>
          <p:cNvSpPr>
            <a:spLocks noChangeArrowheads="1"/>
          </p:cNvSpPr>
          <p:nvPr/>
        </p:nvSpPr>
        <p:spPr bwMode="gray">
          <a:xfrm>
            <a:off x="900113" y="4252913"/>
            <a:ext cx="7343775" cy="9842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91440" bIns="91440" anchor="ctr"/>
          <a:lstStyle/>
          <a:p>
            <a:pPr algn="l">
              <a:spcAft>
                <a:spcPts val="1413"/>
              </a:spcAft>
              <a:tabLst>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pPr>
            <a:r>
              <a:rPr lang="en-US" sz="2000" b="0" dirty="0"/>
              <a:t>Find  the employee’s who are getting maximum salary in their respective job</a:t>
            </a:r>
          </a:p>
        </p:txBody>
      </p:sp>
      <p:sp>
        <p:nvSpPr>
          <p:cNvPr id="2" name="TextBox 1"/>
          <p:cNvSpPr txBox="1"/>
          <p:nvPr/>
        </p:nvSpPr>
        <p:spPr>
          <a:xfrm>
            <a:off x="650688" y="2077046"/>
            <a:ext cx="184731" cy="369332"/>
          </a:xfrm>
          <a:prstGeom prst="rect">
            <a:avLst/>
          </a:prstGeom>
          <a:noFill/>
        </p:spPr>
        <p:txBody>
          <a:bodyPr wrap="none" rtlCol="0">
            <a:spAutoFit/>
          </a:bodyPr>
          <a:lstStyle/>
          <a:p>
            <a:endParaRPr lang="en-IN" dirty="0" smtClean="0"/>
          </a:p>
        </p:txBody>
      </p:sp>
      <p:sp>
        <p:nvSpPr>
          <p:cNvPr id="3" name="TextBox 2"/>
          <p:cNvSpPr txBox="1"/>
          <p:nvPr/>
        </p:nvSpPr>
        <p:spPr>
          <a:xfrm>
            <a:off x="900114" y="3861048"/>
            <a:ext cx="7992366" cy="369332"/>
          </a:xfrm>
          <a:prstGeom prst="rect">
            <a:avLst/>
          </a:prstGeom>
          <a:noFill/>
        </p:spPr>
        <p:txBody>
          <a:bodyPr wrap="square" rtlCol="0">
            <a:spAutoFit/>
          </a:bodyPr>
          <a:lstStyle/>
          <a:p>
            <a:endParaRPr lang="en-IN" dirty="0"/>
          </a:p>
        </p:txBody>
      </p:sp>
    </p:spTree>
    <p:custDataLst>
      <p:tags r:id="rId1"/>
    </p:custDataLst>
    <p:extLst>
      <p:ext uri="{BB962C8B-B14F-4D97-AF65-F5344CB8AC3E}">
        <p14:creationId xmlns:p14="http://schemas.microsoft.com/office/powerpoint/2010/main" val="308235549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1456" y="1422400"/>
            <a:ext cx="8701088" cy="4603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l"/>
            <a:r>
              <a:rPr lang="en-US" sz="2000" b="0" dirty="0"/>
              <a:t>Display the list of employees and their department numbers.</a:t>
            </a:r>
          </a:p>
        </p:txBody>
      </p:sp>
      <p:sp>
        <p:nvSpPr>
          <p:cNvPr id="9" name="Rectangle 10"/>
          <p:cNvSpPr>
            <a:spLocks noChangeArrowheads="1"/>
          </p:cNvSpPr>
          <p:nvPr/>
        </p:nvSpPr>
        <p:spPr bwMode="gray">
          <a:xfrm>
            <a:off x="207963" y="2012950"/>
            <a:ext cx="8728075" cy="5207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0" name="Rectangle 9"/>
          <p:cNvSpPr>
            <a:spLocks noChangeArrowheads="1"/>
          </p:cNvSpPr>
          <p:nvPr/>
        </p:nvSpPr>
        <p:spPr bwMode="auto">
          <a:xfrm>
            <a:off x="234950" y="2108200"/>
            <a:ext cx="8674100" cy="369888"/>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deptNo</a:t>
            </a:r>
            <a:r>
              <a:rPr lang="en-US" sz="1800" dirty="0">
                <a:latin typeface="Courier New" pitchFamily="49" charset="0"/>
                <a:cs typeface="Courier New" pitchFamily="49" charset="0"/>
              </a:rPr>
              <a:t> FROM employee</a:t>
            </a:r>
          </a:p>
        </p:txBody>
      </p:sp>
      <p:sp>
        <p:nvSpPr>
          <p:cNvPr id="16" name="TextBox 15"/>
          <p:cNvSpPr txBox="1"/>
          <p:nvPr/>
        </p:nvSpPr>
        <p:spPr bwMode="auto">
          <a:xfrm>
            <a:off x="0" y="760413"/>
            <a:ext cx="6486525" cy="491738"/>
          </a:xfrm>
          <a:prstGeom prst="rect">
            <a:avLst/>
          </a:prstGeom>
          <a:noFill/>
        </p:spPr>
        <p:txBody>
          <a:bodyPr>
            <a:spAutoFit/>
          </a:bodyPr>
          <a:lstStyle/>
          <a:p>
            <a:pPr algn="l" eaLnBrk="0" hangingPunct="0">
              <a:lnSpc>
                <a:spcPct val="15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a:solidFill>
                  <a:schemeClr val="tx1">
                    <a:lumMod val="65000"/>
                    <a:lumOff val="35000"/>
                  </a:schemeClr>
                </a:solidFill>
              </a:rPr>
              <a:t>Introduction to JOINS</a:t>
            </a:r>
          </a:p>
        </p:txBody>
      </p:sp>
      <p:graphicFrame>
        <p:nvGraphicFramePr>
          <p:cNvPr id="12" name="Table 11"/>
          <p:cNvGraphicFramePr>
            <a:graphicFrameLocks noGrp="1"/>
          </p:cNvGraphicFramePr>
          <p:nvPr/>
        </p:nvGraphicFramePr>
        <p:xfrm>
          <a:off x="3336878" y="3316407"/>
          <a:ext cx="2470244" cy="2402006"/>
        </p:xfrm>
        <a:graphic>
          <a:graphicData uri="http://schemas.openxmlformats.org/drawingml/2006/table">
            <a:tbl>
              <a:tblPr firstRow="1" bandRow="1">
                <a:tableStyleId>{5C22544A-7EE6-4342-B048-85BDC9FD1C3A}</a:tableStyleId>
              </a:tblPr>
              <a:tblGrid>
                <a:gridCol w="1331915"/>
                <a:gridCol w="1138329"/>
              </a:tblGrid>
              <a:tr h="426344">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DEPTNO</a:t>
                      </a:r>
                    </a:p>
                  </a:txBody>
                  <a:tcPr marL="0" marR="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91410" marR="91410" marT="0" marB="0" anchor="ctr" horzOverflow="overflow"/>
                </a:tc>
              </a:tr>
              <a:tr h="390949">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20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40</a:t>
                      </a:r>
                    </a:p>
                  </a:txBody>
                  <a:tcPr marL="91410" marR="91410" marT="0" marB="0" anchor="ctr" horzOverflow="overflow"/>
                </a:tc>
              </a:tr>
              <a:tr h="390949">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Harinder</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50</a:t>
                      </a:r>
                    </a:p>
                  </a:txBody>
                  <a:tcPr marL="91410" marR="91410" marT="0" marB="0" anchor="ctr" horzOverflow="overflow"/>
                </a:tc>
              </a:tr>
              <a:tr h="298441">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Pooja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50</a:t>
                      </a:r>
                    </a:p>
                  </a:txBody>
                  <a:tcPr marL="91410" marR="91410" marT="0" marB="0" anchor="ctr" horzOverflow="overflow"/>
                </a:tc>
              </a:tr>
            </a:tbl>
          </a:graphicData>
        </a:graphic>
      </p:graphicFrame>
      <p:sp>
        <p:nvSpPr>
          <p:cNvPr id="17" name="Rectangle 10"/>
          <p:cNvSpPr>
            <a:spLocks noChangeArrowheads="1"/>
          </p:cNvSpPr>
          <p:nvPr/>
        </p:nvSpPr>
        <p:spPr bwMode="gray">
          <a:xfrm>
            <a:off x="3590925" y="2730500"/>
            <a:ext cx="1962150" cy="5492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
        <p:nvSpPr>
          <p:cNvPr id="18" name="Rectangle 10"/>
          <p:cNvSpPr>
            <a:spLocks noChangeArrowheads="1"/>
          </p:cNvSpPr>
          <p:nvPr/>
        </p:nvSpPr>
        <p:spPr bwMode="gray">
          <a:xfrm>
            <a:off x="1646238" y="5829300"/>
            <a:ext cx="5851525" cy="460375"/>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lIns="216000" tIns="0" rIns="219456" bIns="0" anchor="ctr"/>
          <a:lstStyle/>
          <a:p>
            <a:pPr algn="l">
              <a:defRPr/>
            </a:pPr>
            <a:r>
              <a:rPr lang="en-US" sz="2000" b="0" dirty="0"/>
              <a:t>What, if we need Department Names too!</a:t>
            </a:r>
          </a:p>
        </p:txBody>
      </p:sp>
    </p:spTree>
    <p:extLst>
      <p:ext uri="{BB962C8B-B14F-4D97-AF65-F5344CB8AC3E}">
        <p14:creationId xmlns:p14="http://schemas.microsoft.com/office/powerpoint/2010/main" val="197716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7" grpId="0" animBg="1"/>
      <p:bldP spid="1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join.png"/>
          <p:cNvPicPr>
            <a:picLocks noChangeAspect="1"/>
          </p:cNvPicPr>
          <p:nvPr/>
        </p:nvPicPr>
        <p:blipFill>
          <a:blip r:embed="rId3"/>
          <a:srcRect b="40211"/>
          <a:stretch>
            <a:fillRect/>
          </a:stretch>
        </p:blipFill>
        <p:spPr bwMode="auto">
          <a:xfrm>
            <a:off x="3406775" y="3294063"/>
            <a:ext cx="2330450" cy="815975"/>
          </a:xfrm>
          <a:prstGeom prst="rect">
            <a:avLst/>
          </a:prstGeom>
          <a:noFill/>
          <a:ln w="9525">
            <a:noFill/>
            <a:miter lim="800000"/>
            <a:headEnd/>
            <a:tailEnd/>
          </a:ln>
        </p:spPr>
      </p:pic>
      <p:sp>
        <p:nvSpPr>
          <p:cNvPr id="5" name="Rectangle 10"/>
          <p:cNvSpPr>
            <a:spLocks noChangeArrowheads="1"/>
          </p:cNvSpPr>
          <p:nvPr/>
        </p:nvSpPr>
        <p:spPr bwMode="gray">
          <a:xfrm>
            <a:off x="371475" y="1277938"/>
            <a:ext cx="8401050" cy="6969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To display the list of employees and their department names, data has to come from two tables – Employee and Department.</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Introduction to JOINS</a:t>
            </a:r>
          </a:p>
        </p:txBody>
      </p:sp>
      <p:graphicFrame>
        <p:nvGraphicFramePr>
          <p:cNvPr id="11" name="Table 10"/>
          <p:cNvGraphicFramePr>
            <a:graphicFrameLocks noGrp="1"/>
          </p:cNvGraphicFramePr>
          <p:nvPr/>
        </p:nvGraphicFramePr>
        <p:xfrm>
          <a:off x="901700" y="2544763"/>
          <a:ext cx="2979738" cy="1389063"/>
        </p:xfrm>
        <a:graphic>
          <a:graphicData uri="http://schemas.openxmlformats.org/drawingml/2006/table">
            <a:tbl>
              <a:tblPr firstRow="1" bandRow="1">
                <a:tableStyleId>{5C22544A-7EE6-4342-B048-85BDC9FD1C3A}</a:tableStyleId>
              </a:tblPr>
              <a:tblGrid>
                <a:gridCol w="816815"/>
                <a:gridCol w="1267893"/>
                <a:gridCol w="895030"/>
              </a:tblGrid>
              <a:tr h="365543">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EMPNO</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DEPTNO</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1</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2</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30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3</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20</a:t>
                      </a:r>
                    </a:p>
                  </a:txBody>
                  <a:tcPr marL="0" marR="0" marT="0" marB="0" anchor="ctr" horzOverflow="overflow"/>
                </a:tc>
              </a:tr>
              <a:tr h="255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4</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40</a:t>
                      </a:r>
                    </a:p>
                  </a:txBody>
                  <a:tcPr marL="0" marR="0" marT="0" marB="0" anchor="ctr" horzOverflow="overflow"/>
                </a:tc>
              </a:tr>
            </a:tbl>
          </a:graphicData>
        </a:graphic>
      </p:graphicFrame>
      <p:graphicFrame>
        <p:nvGraphicFramePr>
          <p:cNvPr id="22" name="Table 21"/>
          <p:cNvGraphicFramePr>
            <a:graphicFrameLocks noGrp="1"/>
          </p:cNvGraphicFramePr>
          <p:nvPr/>
        </p:nvGraphicFramePr>
        <p:xfrm>
          <a:off x="3330054" y="3972874"/>
          <a:ext cx="2470245" cy="1349755"/>
        </p:xfrm>
        <a:graphic>
          <a:graphicData uri="http://schemas.openxmlformats.org/drawingml/2006/table">
            <a:tbl>
              <a:tblPr firstRow="1" bandRow="1">
                <a:tableStyleId>{5C22544A-7EE6-4342-B048-85BDC9FD1C3A}</a:tableStyleId>
              </a:tblPr>
              <a:tblGrid>
                <a:gridCol w="1331915"/>
                <a:gridCol w="1138330"/>
              </a:tblGrid>
              <a:tr h="286647">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28748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err="1" smtClean="0">
                          <a:ln>
                            <a:noFill/>
                          </a:ln>
                          <a:solidFill>
                            <a:srgbClr val="000000"/>
                          </a:solidFill>
                          <a:effectLst/>
                          <a:latin typeface="Verdana" pitchFamily="34" charset="0"/>
                          <a:ea typeface="Verdana" pitchFamily="34" charset="0"/>
                          <a:cs typeface="Verdana" pitchFamily="34" charset="0"/>
                        </a:rPr>
                        <a:t>Fianace</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r>
              <a:tr h="200653">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10" marR="91410" marT="0" marB="0" anchor="ctr" horzOverflow="overflow"/>
                </a:tc>
              </a:tr>
            </a:tbl>
          </a:graphicData>
        </a:graphic>
      </p:graphicFrame>
      <p:graphicFrame>
        <p:nvGraphicFramePr>
          <p:cNvPr id="14" name="Table 13"/>
          <p:cNvGraphicFramePr>
            <a:graphicFrameLocks noGrp="1"/>
          </p:cNvGraphicFramePr>
          <p:nvPr/>
        </p:nvGraphicFramePr>
        <p:xfrm>
          <a:off x="5232400" y="2524125"/>
          <a:ext cx="2989263" cy="1389063"/>
        </p:xfrm>
        <a:graphic>
          <a:graphicData uri="http://schemas.openxmlformats.org/drawingml/2006/table">
            <a:tbl>
              <a:tblPr firstRow="1" bandRow="1">
                <a:tableStyleId>{5C22544A-7EE6-4342-B048-85BDC9FD1C3A}</a:tableStyleId>
              </a:tblPr>
              <a:tblGrid>
                <a:gridCol w="838182"/>
                <a:gridCol w="1247749"/>
                <a:gridCol w="903332"/>
              </a:tblGrid>
              <a:tr h="365543">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DEPTNO</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DNAME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u="none" strike="noStrike" cap="none" normalizeH="0" baseline="0" dirty="0" smtClean="0">
                          <a:ln>
                            <a:noFill/>
                          </a:ln>
                          <a:effectLst/>
                          <a:latin typeface="Verdana" pitchFamily="34" charset="0"/>
                          <a:ea typeface="Verdana" pitchFamily="34" charset="0"/>
                          <a:cs typeface="Verdana" pitchFamily="34" charset="0"/>
                        </a:rPr>
                        <a:t>LCODE</a:t>
                      </a:r>
                      <a:endParaRPr kumimoji="0" lang="en-IN" sz="14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20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Finance</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142</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30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Testing</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123</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40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Dev</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123</a:t>
                      </a:r>
                      <a:endParaRPr lang="en-US" sz="1400" b="1" dirty="0">
                        <a:latin typeface="Verdana" pitchFamily="34" charset="0"/>
                        <a:ea typeface="Verdana" pitchFamily="34" charset="0"/>
                        <a:cs typeface="Verdana" pitchFamily="34" charset="0"/>
                      </a:endParaRPr>
                    </a:p>
                  </a:txBody>
                  <a:tcPr marL="91438" marR="91438" marT="0" marB="0" anchor="ctr"/>
                </a:tc>
              </a:tr>
              <a:tr h="255880">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50</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400" b="1" u="none" strike="noStrike" cap="none" normalizeH="0" baseline="0" dirty="0" smtClean="0">
                          <a:ln>
                            <a:noFill/>
                          </a:ln>
                          <a:effectLst/>
                          <a:latin typeface="Verdana" pitchFamily="34" charset="0"/>
                          <a:ea typeface="Verdana" pitchFamily="34" charset="0"/>
                          <a:cs typeface="Verdana" pitchFamily="34" charset="0"/>
                        </a:rPr>
                        <a:t>HR</a:t>
                      </a:r>
                      <a:endParaRPr kumimoji="0" lang="en-IN" sz="14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38" marR="91438" marT="0" marB="0" anchor="ctr" horzOverflow="overflow"/>
                </a:tc>
                <a:tc>
                  <a:txBody>
                    <a:bodyPr/>
                    <a:lstStyle/>
                    <a:p>
                      <a:pPr algn="ctr">
                        <a:spcBef>
                          <a:spcPts val="0"/>
                        </a:spcBef>
                        <a:spcAft>
                          <a:spcPts val="0"/>
                        </a:spcAft>
                      </a:pPr>
                      <a:r>
                        <a:rPr lang="en-US" sz="1400" b="1" dirty="0" smtClean="0">
                          <a:latin typeface="Verdana" pitchFamily="34" charset="0"/>
                          <a:ea typeface="Verdana" pitchFamily="34" charset="0"/>
                          <a:cs typeface="Verdana" pitchFamily="34" charset="0"/>
                        </a:rPr>
                        <a:t>130</a:t>
                      </a:r>
                      <a:endParaRPr lang="en-US" sz="1400" b="1" dirty="0">
                        <a:latin typeface="Verdana" pitchFamily="34" charset="0"/>
                        <a:ea typeface="Verdana" pitchFamily="34" charset="0"/>
                        <a:cs typeface="Verdana" pitchFamily="34" charset="0"/>
                      </a:endParaRPr>
                    </a:p>
                  </a:txBody>
                  <a:tcPr marL="91438" marR="91438" marT="0" marB="0" anchor="ctr"/>
                </a:tc>
              </a:tr>
            </a:tbl>
          </a:graphicData>
        </a:graphic>
      </p:graphicFrame>
      <p:grpSp>
        <p:nvGrpSpPr>
          <p:cNvPr id="2" name="Group 36"/>
          <p:cNvGrpSpPr>
            <a:grpSpLocks/>
          </p:cNvGrpSpPr>
          <p:nvPr/>
        </p:nvGrpSpPr>
        <p:grpSpPr bwMode="auto">
          <a:xfrm>
            <a:off x="219075" y="5446713"/>
            <a:ext cx="8705850" cy="927100"/>
            <a:chOff x="219456" y="2376254"/>
            <a:chExt cx="8705088" cy="927662"/>
          </a:xfrm>
        </p:grpSpPr>
        <p:sp>
          <p:nvSpPr>
            <p:cNvPr id="13392" name="Rectangle 10"/>
            <p:cNvSpPr>
              <a:spLocks noChangeArrowheads="1"/>
            </p:cNvSpPr>
            <p:nvPr/>
          </p:nvSpPr>
          <p:spPr bwMode="gray">
            <a:xfrm>
              <a:off x="219456" y="2524768"/>
              <a:ext cx="8705088" cy="77914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latin typeface="Courier New" pitchFamily="49" charset="0"/>
                  <a:cs typeface="Courier New" pitchFamily="49" charset="0"/>
                </a:rPr>
                <a:t>SELECT &lt;</a:t>
              </a:r>
              <a:r>
                <a:rPr lang="en-US" sz="1800" dirty="0" err="1">
                  <a:latin typeface="Courier New" pitchFamily="49" charset="0"/>
                  <a:cs typeface="Courier New" pitchFamily="49" charset="0"/>
                </a:rPr>
                <a:t>list_of_columns</a:t>
              </a:r>
              <a:r>
                <a:rPr lang="en-US" sz="1800" dirty="0">
                  <a:latin typeface="Courier New" pitchFamily="49" charset="0"/>
                  <a:cs typeface="Courier New" pitchFamily="49" charset="0"/>
                </a:rPr>
                <a:t>&gt; FROM &lt;</a:t>
              </a:r>
              <a:r>
                <a:rPr lang="en-US" sz="1800" dirty="0" err="1">
                  <a:latin typeface="Courier New" pitchFamily="49" charset="0"/>
                  <a:cs typeface="Courier New" pitchFamily="49" charset="0"/>
                </a:rPr>
                <a:t>list_of_tables</a:t>
              </a:r>
              <a:r>
                <a:rPr lang="en-US" sz="1800" dirty="0">
                  <a:latin typeface="Courier New" pitchFamily="49" charset="0"/>
                  <a:cs typeface="Courier New" pitchFamily="49" charset="0"/>
                </a:rPr>
                <a:t>&gt; WHERE &lt;</a:t>
              </a:r>
              <a:r>
                <a:rPr lang="en-US" sz="1800" dirty="0" err="1">
                  <a:latin typeface="Courier New" pitchFamily="49" charset="0"/>
                  <a:cs typeface="Courier New" pitchFamily="49" charset="0"/>
                </a:rPr>
                <a:t>join_condition</a:t>
              </a:r>
              <a:r>
                <a:rPr lang="en-US" sz="1800" dirty="0">
                  <a:latin typeface="Courier New" pitchFamily="49" charset="0"/>
                  <a:cs typeface="Courier New" pitchFamily="49" charset="0"/>
                </a:rPr>
                <a:t>&gt;</a:t>
              </a:r>
              <a:endParaRPr lang="en-US" sz="1800" dirty="0">
                <a:solidFill>
                  <a:srgbClr val="000000"/>
                </a:solidFill>
                <a:latin typeface="Courier New" pitchFamily="49" charset="0"/>
                <a:cs typeface="Courier New" pitchFamily="49" charset="0"/>
              </a:endParaRPr>
            </a:p>
          </p:txBody>
        </p:sp>
        <p:sp>
          <p:nvSpPr>
            <p:cNvPr id="25" name="Rectangle 7"/>
            <p:cNvSpPr>
              <a:spLocks noChangeArrowheads="1"/>
            </p:cNvSpPr>
            <p:nvPr/>
          </p:nvSpPr>
          <p:spPr bwMode="gray">
            <a:xfrm>
              <a:off x="224219" y="2376254"/>
              <a:ext cx="4754146" cy="31133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a:defRPr/>
              </a:pPr>
              <a:r>
                <a:rPr lang="en-US" sz="2000" b="0" dirty="0">
                  <a:solidFill>
                    <a:schemeClr val="bg1"/>
                  </a:solidFill>
                </a:rPr>
                <a:t>The Syntax of the JOIN Statement:</a:t>
              </a:r>
            </a:p>
          </p:txBody>
        </p:sp>
      </p:grpSp>
      <p:sp>
        <p:nvSpPr>
          <p:cNvPr id="12" name="Rectangle 10"/>
          <p:cNvSpPr>
            <a:spLocks noChangeArrowheads="1"/>
          </p:cNvSpPr>
          <p:nvPr/>
        </p:nvSpPr>
        <p:spPr bwMode="gray">
          <a:xfrm>
            <a:off x="369888" y="2030413"/>
            <a:ext cx="8404225" cy="4572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228600" indent="-228600" algn="l"/>
            <a:r>
              <a:rPr lang="en-US" sz="2000" b="0" dirty="0"/>
              <a:t>In such case we use the concept of JOINS in SQL.</a:t>
            </a:r>
          </a:p>
        </p:txBody>
      </p:sp>
    </p:spTree>
    <p:extLst>
      <p:ext uri="{BB962C8B-B14F-4D97-AF65-F5344CB8AC3E}">
        <p14:creationId xmlns:p14="http://schemas.microsoft.com/office/powerpoint/2010/main" val="316212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500"/>
                            </p:stCondLst>
                            <p:childTnLst>
                              <p:par>
                                <p:cTn id="35" presetID="47"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7"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anim calcmode="lin" valueType="num">
                                      <p:cBhvr>
                                        <p:cTn id="45" dur="500" fill="hold"/>
                                        <p:tgtEl>
                                          <p:spTgt spid="2"/>
                                        </p:tgtEl>
                                        <p:attrNameLst>
                                          <p:attrName>ppt_x</p:attrName>
                                        </p:attrNameLst>
                                      </p:cBhvr>
                                      <p:tavLst>
                                        <p:tav tm="0">
                                          <p:val>
                                            <p:strVal val="#ppt_x"/>
                                          </p:val>
                                        </p:tav>
                                        <p:tav tm="100000">
                                          <p:val>
                                            <p:strVal val="#ppt_x"/>
                                          </p:val>
                                        </p:tav>
                                      </p:tavLst>
                                    </p:anim>
                                    <p:anim calcmode="lin" valueType="num">
                                      <p:cBhvr>
                                        <p:cTn id="4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2250" y="1317934"/>
            <a:ext cx="8701088" cy="8207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The JOIN statement to display the list of employees and their department names can be:</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Introduction to JOINS</a:t>
            </a:r>
          </a:p>
        </p:txBody>
      </p:sp>
      <p:graphicFrame>
        <p:nvGraphicFramePr>
          <p:cNvPr id="22" name="Table 21"/>
          <p:cNvGraphicFramePr>
            <a:graphicFrameLocks noGrp="1"/>
          </p:cNvGraphicFramePr>
          <p:nvPr/>
        </p:nvGraphicFramePr>
        <p:xfrm>
          <a:off x="3316406" y="4583113"/>
          <a:ext cx="2593074" cy="1612969"/>
        </p:xfrm>
        <a:graphic>
          <a:graphicData uri="http://schemas.openxmlformats.org/drawingml/2006/table">
            <a:tbl>
              <a:tblPr firstRow="1" bandRow="1">
                <a:tableStyleId>{5C22544A-7EE6-4342-B048-85BDC9FD1C3A}</a:tableStyleId>
              </a:tblPr>
              <a:tblGrid>
                <a:gridCol w="1398142"/>
                <a:gridCol w="1194932"/>
              </a:tblGrid>
              <a:tr h="303536">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10" marR="91410" marT="0" marB="0" anchor="ctr" horzOverflow="overflow"/>
                </a:tc>
              </a:tr>
              <a:tr h="34794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Finance</a:t>
                      </a:r>
                    </a:p>
                  </a:txBody>
                  <a:tcPr marL="91410" marR="91410" marT="0" marB="0" anchor="ctr" horzOverflow="overflow"/>
                </a:tc>
              </a:tr>
              <a:tr h="265595">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10" marR="9141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10" marR="91410" marT="0" marB="0" anchor="ctr" horzOverflow="overflow"/>
                </a:tc>
              </a:tr>
            </a:tbl>
          </a:graphicData>
        </a:graphic>
      </p:graphicFrame>
      <p:sp>
        <p:nvSpPr>
          <p:cNvPr id="12" name="Rectangle 10"/>
          <p:cNvSpPr>
            <a:spLocks noChangeArrowheads="1"/>
          </p:cNvSpPr>
          <p:nvPr/>
        </p:nvSpPr>
        <p:spPr bwMode="gray">
          <a:xfrm>
            <a:off x="207963" y="2997200"/>
            <a:ext cx="8728075" cy="68738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3" name="Rectangle 12"/>
          <p:cNvSpPr>
            <a:spLocks noChangeArrowheads="1"/>
          </p:cNvSpPr>
          <p:nvPr/>
        </p:nvSpPr>
        <p:spPr bwMode="auto">
          <a:xfrm>
            <a:off x="235744" y="2916591"/>
            <a:ext cx="8674100" cy="888705"/>
          </a:xfrm>
          <a:prstGeom prst="rect">
            <a:avLst/>
          </a:prstGeom>
          <a:noFill/>
          <a:ln w="9525">
            <a:noFill/>
            <a:miter lim="800000"/>
            <a:headEnd/>
            <a:tailEnd/>
          </a:ln>
        </p:spPr>
        <p:txBody>
          <a:bodyPr>
            <a:spAutoFit/>
          </a:bodyPr>
          <a:lstStyle/>
          <a:p>
            <a:pPr algn="l">
              <a:lnSpc>
                <a:spcPct val="15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eName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dName</a:t>
            </a:r>
            <a:r>
              <a:rPr lang="en-US" sz="1800" dirty="0">
                <a:latin typeface="Courier New" pitchFamily="49" charset="0"/>
                <a:cs typeface="Courier New" pitchFamily="49" charset="0"/>
              </a:rPr>
              <a:t> FROM employee, department WHERE </a:t>
            </a:r>
            <a:r>
              <a:rPr lang="en-US" sz="1800" dirty="0" err="1">
                <a:latin typeface="Courier New" pitchFamily="49" charset="0"/>
                <a:cs typeface="Courier New" pitchFamily="49" charset="0"/>
              </a:rPr>
              <a:t>employee.deptNo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department.deptNo</a:t>
            </a:r>
            <a:r>
              <a:rPr lang="en-US" sz="1800" dirty="0">
                <a:latin typeface="Courier New" pitchFamily="49" charset="0"/>
                <a:cs typeface="Courier New" pitchFamily="49" charset="0"/>
              </a:rPr>
              <a:t>;</a:t>
            </a:r>
          </a:p>
        </p:txBody>
      </p:sp>
      <p:sp>
        <p:nvSpPr>
          <p:cNvPr id="15" name="Rectangle 10"/>
          <p:cNvSpPr>
            <a:spLocks noChangeArrowheads="1"/>
          </p:cNvSpPr>
          <p:nvPr/>
        </p:nvSpPr>
        <p:spPr bwMode="gray">
          <a:xfrm>
            <a:off x="3609975" y="3929063"/>
            <a:ext cx="1914525" cy="5492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Tree>
    <p:extLst>
      <p:ext uri="{BB962C8B-B14F-4D97-AF65-F5344CB8AC3E}">
        <p14:creationId xmlns:p14="http://schemas.microsoft.com/office/powerpoint/2010/main" val="2483248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1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6086475" y="3603625"/>
          <a:ext cx="898525" cy="1646239"/>
        </p:xfrm>
        <a:graphic>
          <a:graphicData uri="http://schemas.openxmlformats.org/drawingml/2006/table">
            <a:tbl>
              <a:tblPr firstRow="1" bandRow="1">
                <a:tableStyleId>{5C22544A-7EE6-4342-B048-85BDC9FD1C3A}</a:tableStyleId>
              </a:tblPr>
              <a:tblGrid>
                <a:gridCol w="898525"/>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DNAME</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Testing</a:t>
                      </a: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Testing</a:t>
                      </a: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Fianace</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Dev</a:t>
                      </a:r>
                    </a:p>
                  </a:txBody>
                  <a:tcPr marL="91429" marR="91429" marT="0" marB="0" anchor="ctr" horzOverflow="overflow"/>
                </a:tc>
              </a:tr>
            </a:tbl>
          </a:graphicData>
        </a:graphic>
      </p:graphicFrame>
      <p:graphicFrame>
        <p:nvGraphicFramePr>
          <p:cNvPr id="14" name="Table 13"/>
          <p:cNvGraphicFramePr>
            <a:graphicFrameLocks noGrp="1"/>
          </p:cNvGraphicFramePr>
          <p:nvPr/>
        </p:nvGraphicFramePr>
        <p:xfrm>
          <a:off x="5232400" y="3613150"/>
          <a:ext cx="2989263" cy="1646239"/>
        </p:xfrm>
        <a:graphic>
          <a:graphicData uri="http://schemas.openxmlformats.org/drawingml/2006/table">
            <a:tbl>
              <a:tblPr firstRow="1" bandRow="1">
                <a:tableStyleId>{5C22544A-7EE6-4342-B048-85BDC9FD1C3A}</a:tableStyleId>
              </a:tblPr>
              <a:tblGrid>
                <a:gridCol w="838182"/>
                <a:gridCol w="1247749"/>
                <a:gridCol w="903332"/>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DEPTNO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DNAME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LCODE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Finance</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142</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Testing</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123</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Dev</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123</a:t>
                      </a:r>
                      <a:endParaRPr lang="en-US" sz="1600" b="1" dirty="0">
                        <a:latin typeface="Times New Roman" pitchFamily="18" charset="0"/>
                        <a:cs typeface="Times New Roman" pitchFamily="18" charset="0"/>
                      </a:endParaRPr>
                    </a:p>
                  </a:txBody>
                  <a:tcPr marL="91438" marR="91438" marT="0" marB="0" anchor="ctr"/>
                </a:tc>
              </a:tr>
              <a:tr h="320102">
                <a:tc>
                  <a:txBody>
                    <a:bodyPr/>
                    <a:lstStyle/>
                    <a:p>
                      <a:pPr marL="0" marR="0" lvl="0" indent="0" algn="ctr"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50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marL="0" marR="0" lvl="0" indent="0" algn="l" defTabSz="457200" rtl="0" eaLnBrk="1" fontAlgn="base" latinLnBrk="0" hangingPunct="1">
                        <a:lnSpc>
                          <a:spcPct val="86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HR</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8" marR="91438" marT="0" marB="0" anchor="ctr" horzOverflow="overflow"/>
                </a:tc>
                <a:tc>
                  <a:txBody>
                    <a:bodyPr/>
                    <a:lstStyle/>
                    <a:p>
                      <a:pPr algn="ctr">
                        <a:spcBef>
                          <a:spcPts val="0"/>
                        </a:spcBef>
                        <a:spcAft>
                          <a:spcPts val="0"/>
                        </a:spcAft>
                      </a:pPr>
                      <a:r>
                        <a:rPr lang="en-US" sz="1600" b="1" dirty="0" smtClean="0">
                          <a:latin typeface="Times New Roman" pitchFamily="18" charset="0"/>
                          <a:cs typeface="Times New Roman" pitchFamily="18" charset="0"/>
                        </a:rPr>
                        <a:t>130</a:t>
                      </a:r>
                      <a:endParaRPr lang="en-US" sz="1600" b="1" dirty="0">
                        <a:latin typeface="Times New Roman" pitchFamily="18" charset="0"/>
                        <a:cs typeface="Times New Roman" pitchFamily="18" charset="0"/>
                      </a:endParaRPr>
                    </a:p>
                  </a:txBody>
                  <a:tcPr marL="91438" marR="91438" marT="0" marB="0" anchor="ctr"/>
                </a:tc>
              </a:tr>
            </a:tbl>
          </a:graphicData>
        </a:graphic>
      </p:graphicFrame>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How JOIN Works Conceptually</a:t>
            </a:r>
          </a:p>
        </p:txBody>
      </p:sp>
      <p:sp>
        <p:nvSpPr>
          <p:cNvPr id="15404" name="Rectangle 10"/>
          <p:cNvSpPr>
            <a:spLocks noChangeArrowheads="1"/>
          </p:cNvSpPr>
          <p:nvPr/>
        </p:nvSpPr>
        <p:spPr bwMode="gray">
          <a:xfrm>
            <a:off x="449263" y="1357313"/>
            <a:ext cx="8308975" cy="68738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0">
              <a:solidFill>
                <a:srgbClr val="000000"/>
              </a:solidFill>
              <a:cs typeface="Courier New" pitchFamily="49" charset="0"/>
            </a:endParaRPr>
          </a:p>
        </p:txBody>
      </p:sp>
      <p:sp>
        <p:nvSpPr>
          <p:cNvPr id="15405" name="Rectangle 9"/>
          <p:cNvSpPr>
            <a:spLocks noChangeArrowheads="1"/>
          </p:cNvSpPr>
          <p:nvPr/>
        </p:nvSpPr>
        <p:spPr bwMode="auto">
          <a:xfrm>
            <a:off x="603250" y="1384300"/>
            <a:ext cx="73533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dName FROM employee, department WHERE employee.deptNo = department.deptNo;</a:t>
            </a:r>
          </a:p>
        </p:txBody>
      </p:sp>
      <p:graphicFrame>
        <p:nvGraphicFramePr>
          <p:cNvPr id="11" name="Table 10"/>
          <p:cNvGraphicFramePr>
            <a:graphicFrameLocks noGrp="1"/>
          </p:cNvGraphicFramePr>
          <p:nvPr/>
        </p:nvGraphicFramePr>
        <p:xfrm>
          <a:off x="901700" y="3633788"/>
          <a:ext cx="2979738" cy="1646238"/>
        </p:xfrm>
        <a:graphic>
          <a:graphicData uri="http://schemas.openxmlformats.org/drawingml/2006/table">
            <a:tbl>
              <a:tblPr firstRow="1" bandRow="1">
                <a:tableStyleId>{5C22544A-7EE6-4342-B048-85BDC9FD1C3A}</a:tableStyleId>
              </a:tblPr>
              <a:tblGrid>
                <a:gridCol w="816815"/>
                <a:gridCol w="1267893"/>
                <a:gridCol w="895030"/>
              </a:tblGrid>
              <a:tr h="36583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latin typeface="+mj-lt"/>
                          <a:cs typeface="Times New Roman" pitchFamily="18" charset="0"/>
                        </a:rPr>
                        <a:t>EMPNO</a:t>
                      </a:r>
                      <a:endPar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latin typeface="+mj-lt"/>
                          <a:cs typeface="Times New Roman" pitchFamily="18" charset="0"/>
                        </a:rPr>
                        <a:t>ENAME</a:t>
                      </a:r>
                      <a:endPar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j-lt"/>
                          <a:ea typeface="Microsoft YaHei" charset="-122"/>
                          <a:cs typeface="Times New Roman" pitchFamily="18" charset="0"/>
                        </a:rPr>
                        <a:t>DEPTNO</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30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3</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20</a:t>
                      </a:r>
                    </a:p>
                  </a:txBody>
                  <a:tcPr marL="0" marR="0" marT="0" marB="0" anchor="ctr" horzOverflow="overflow"/>
                </a:tc>
              </a:tr>
              <a:tr h="3201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4</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40</a:t>
                      </a:r>
                    </a:p>
                  </a:txBody>
                  <a:tcPr marL="0" marR="0" marT="0" marB="0" anchor="ctr" horzOverflow="overflow"/>
                </a:tc>
              </a:tr>
            </a:tbl>
          </a:graphicData>
        </a:graphic>
      </p:graphicFrame>
      <p:graphicFrame>
        <p:nvGraphicFramePr>
          <p:cNvPr id="18" name="Table 17"/>
          <p:cNvGraphicFramePr>
            <a:graphicFrameLocks noGrp="1"/>
          </p:cNvGraphicFramePr>
          <p:nvPr/>
        </p:nvGraphicFramePr>
        <p:xfrm>
          <a:off x="1727200" y="3632200"/>
          <a:ext cx="1257300" cy="1646239"/>
        </p:xfrm>
        <a:graphic>
          <a:graphicData uri="http://schemas.openxmlformats.org/drawingml/2006/table">
            <a:tbl>
              <a:tblPr firstRow="1" bandRow="1">
                <a:tableStyleId>{5C22544A-7EE6-4342-B048-85BDC9FD1C3A}</a:tableStyleId>
              </a:tblPr>
              <a:tblGrid>
                <a:gridCol w="1257300"/>
              </a:tblGrid>
              <a:tr h="365831">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Venkat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Nirmala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John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r h="320102">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Rahim</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30" marR="91430" marT="0" marB="0" anchor="ctr" horzOverflow="overflow"/>
                </a:tc>
              </a:tr>
            </a:tbl>
          </a:graphicData>
        </a:graphic>
      </p:graphicFrame>
      <p:sp>
        <p:nvSpPr>
          <p:cNvPr id="20" name="Rectangle 19"/>
          <p:cNvSpPr/>
          <p:nvPr/>
        </p:nvSpPr>
        <p:spPr>
          <a:xfrm>
            <a:off x="2994025" y="4003675"/>
            <a:ext cx="877888"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1" name="Rectangle 20"/>
          <p:cNvSpPr/>
          <p:nvPr/>
        </p:nvSpPr>
        <p:spPr>
          <a:xfrm>
            <a:off x="5241925" y="3965575"/>
            <a:ext cx="2078038" cy="3190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3" name="Rectangle 22"/>
          <p:cNvSpPr/>
          <p:nvPr/>
        </p:nvSpPr>
        <p:spPr>
          <a:xfrm>
            <a:off x="2995613" y="4306888"/>
            <a:ext cx="874712"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4" name="Rectangle 23"/>
          <p:cNvSpPr/>
          <p:nvPr/>
        </p:nvSpPr>
        <p:spPr>
          <a:xfrm>
            <a:off x="2995613" y="4610100"/>
            <a:ext cx="874712" cy="3206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5" name="Rectangle 24"/>
          <p:cNvSpPr/>
          <p:nvPr/>
        </p:nvSpPr>
        <p:spPr>
          <a:xfrm>
            <a:off x="2995613" y="4914900"/>
            <a:ext cx="874712" cy="3190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6" name="Rectangle 25" hidden="1"/>
          <p:cNvSpPr/>
          <p:nvPr/>
        </p:nvSpPr>
        <p:spPr>
          <a:xfrm>
            <a:off x="5238750" y="3852863"/>
            <a:ext cx="2079625" cy="2381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7" name="Rectangle 26" hidden="1"/>
          <p:cNvSpPr/>
          <p:nvPr/>
        </p:nvSpPr>
        <p:spPr>
          <a:xfrm>
            <a:off x="5238750" y="4310063"/>
            <a:ext cx="2079625" cy="254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29" name="Rectangle 28"/>
          <p:cNvSpPr>
            <a:spLocks noChangeArrowheads="1"/>
          </p:cNvSpPr>
          <p:nvPr/>
        </p:nvSpPr>
        <p:spPr bwMode="auto">
          <a:xfrm>
            <a:off x="460375" y="2117725"/>
            <a:ext cx="8297863" cy="131603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The query, first takes the department number of each employee, compares it with the deptno of department table. When there is a match, displays ename from employee table and the corresponding dname from the Department table:</a:t>
            </a:r>
          </a:p>
        </p:txBody>
      </p:sp>
    </p:spTree>
    <p:extLst>
      <p:ext uri="{BB962C8B-B14F-4D97-AF65-F5344CB8AC3E}">
        <p14:creationId xmlns:p14="http://schemas.microsoft.com/office/powerpoint/2010/main" val="527739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nodeType="clickEffect">
                                  <p:stCondLst>
                                    <p:cond delay="0"/>
                                  </p:stCondLst>
                                  <p:childTnLst>
                                    <p:animMotion origin="layout" path="M 1.11111E-6 -1.36479E-6 L 0.20486 0.20611 " pathEditMode="relative" rAng="0" ptsTypes="AA">
                                      <p:cBhvr>
                                        <p:cTn id="6" dur="500" fill="hold"/>
                                        <p:tgtEl>
                                          <p:spTgt spid="18"/>
                                        </p:tgtEl>
                                        <p:attrNameLst>
                                          <p:attrName>ppt_x</p:attrName>
                                          <p:attrName>ppt_y</p:attrName>
                                        </p:attrNameLst>
                                      </p:cBhvr>
                                      <p:rCtr x="10200" y="10300"/>
                                    </p:animMotion>
                                  </p:childTnLst>
                                </p:cTn>
                              </p:par>
                            </p:childTnLst>
                          </p:cTn>
                        </p:par>
                        <p:par>
                          <p:cTn id="7" fill="hold" nodeType="afterGroup">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anim calcmode="lin" valueType="num">
                                      <p:cBhvr>
                                        <p:cTn id="11" dur="500" fill="hold"/>
                                        <p:tgtEl>
                                          <p:spTgt spid="29"/>
                                        </p:tgtEl>
                                        <p:attrNameLst>
                                          <p:attrName>ppt_x</p:attrName>
                                        </p:attrNameLst>
                                      </p:cBhvr>
                                      <p:tavLst>
                                        <p:tav tm="0">
                                          <p:val>
                                            <p:strVal val="#ppt_x"/>
                                          </p:val>
                                        </p:tav>
                                        <p:tav tm="100000">
                                          <p:val>
                                            <p:strVal val="#ppt_x"/>
                                          </p:val>
                                        </p:tav>
                                      </p:tavLst>
                                    </p:anim>
                                    <p:anim calcmode="lin" valueType="num">
                                      <p:cBhvr>
                                        <p:cTn id="12" dur="500" fill="hold"/>
                                        <p:tgtEl>
                                          <p:spTgt spid="29"/>
                                        </p:tgtEl>
                                        <p:attrNameLst>
                                          <p:attrName>ppt_y</p:attrName>
                                        </p:attrNameLst>
                                      </p:cBhvr>
                                      <p:tavLst>
                                        <p:tav tm="0">
                                          <p:val>
                                            <p:strVal val="#ppt_y-.1"/>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nodeType="afterGroup">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nodeType="afterGroup">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par>
                          <p:cTn id="27" fill="hold" nodeType="afterGroup">
                            <p:stCondLst>
                              <p:cond delay="2500"/>
                            </p:stCondLst>
                            <p:childTnLst>
                              <p:par>
                                <p:cTn id="28" presetID="10" presetClass="entr" presetSubtype="0" fill="hold" grpId="1"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nodeType="afterGroup">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par>
                          <p:cTn id="37" fill="hold" nodeType="afterGroup">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 presetClass="exit" presetSubtype="0" fill="hold" grpId="2"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par>
                          <p:cTn id="43" fill="hold" nodeType="afterGroup">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childTnLst>
                          </p:cTn>
                        </p:par>
                        <p:par>
                          <p:cTn id="49" fill="hold" nodeType="afterGroup">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26"/>
                                        </p:tgtEl>
                                        <p:attrNameLst>
                                          <p:attrName>style.visibility</p:attrName>
                                        </p:attrNameLst>
                                      </p:cBhvr>
                                      <p:to>
                                        <p:strVal val="hidden"/>
                                      </p:to>
                                    </p:set>
                                  </p:childTnLst>
                                </p:cTn>
                              </p:par>
                            </p:childTnLst>
                          </p:cTn>
                        </p:par>
                        <p:par>
                          <p:cTn id="55" fill="hold" nodeType="afterGroup">
                            <p:stCondLst>
                              <p:cond delay="5000"/>
                            </p:stCondLst>
                            <p:childTnLst>
                              <p:par>
                                <p:cTn id="56" presetID="1" presetClass="exit" presetSubtype="0" fill="hold" grpId="1" nodeType="after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childTnLst>
                          </p:cTn>
                        </p:par>
                        <p:par>
                          <p:cTn id="60" fill="hold" nodeType="afterGroup">
                            <p:stCondLst>
                              <p:cond delay="5000"/>
                            </p:stCondLst>
                            <p:childTnLst>
                              <p:par>
                                <p:cTn id="61" presetID="1" presetClass="entr" presetSubtype="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49" presetClass="path" presetSubtype="0" accel="50000" decel="50000" fill="hold" nodeType="withEffect">
                                  <p:stCondLst>
                                    <p:cond delay="0"/>
                                  </p:stCondLst>
                                  <p:childTnLst>
                                    <p:animMotion origin="layout" path="M 3.05556E-6 -1.1728E-6 L -0.14028 0.21837 " pathEditMode="relative" rAng="0" ptsTypes="AA">
                                      <p:cBhvr>
                                        <p:cTn id="64" dur="500" fill="hold"/>
                                        <p:tgtEl>
                                          <p:spTgt spid="19"/>
                                        </p:tgtEl>
                                        <p:attrNameLst>
                                          <p:attrName>ppt_x</p:attrName>
                                          <p:attrName>ppt_y</p:attrName>
                                        </p:attrNameLst>
                                      </p:cBhvr>
                                      <p:rCtr x="-7000" y="10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760413" y="1814513"/>
            <a:ext cx="7623175" cy="14430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The names of the columns (if any) present in more than one table, must be prefixed with table name or table alias name to avoid ambiguity.</a:t>
            </a:r>
          </a:p>
        </p:txBody>
      </p:sp>
      <p:sp>
        <p:nvSpPr>
          <p:cNvPr id="4" name="Rectangle 7"/>
          <p:cNvSpPr>
            <a:spLocks noChangeArrowheads="1"/>
          </p:cNvSpPr>
          <p:nvPr/>
        </p:nvSpPr>
        <p:spPr bwMode="gray">
          <a:xfrm>
            <a:off x="785813" y="1128713"/>
            <a:ext cx="7572375" cy="446087"/>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dirty="0">
                <a:solidFill>
                  <a:schemeClr val="bg1"/>
                </a:solidFill>
              </a:rPr>
              <a:t>Note:</a:t>
            </a:r>
          </a:p>
        </p:txBody>
      </p:sp>
      <p:sp>
        <p:nvSpPr>
          <p:cNvPr id="7" name="Rectangle 10"/>
          <p:cNvSpPr>
            <a:spLocks noChangeArrowheads="1"/>
          </p:cNvSpPr>
          <p:nvPr/>
        </p:nvSpPr>
        <p:spPr bwMode="gray">
          <a:xfrm>
            <a:off x="760413" y="3595688"/>
            <a:ext cx="7623175" cy="1023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Table aliases are the short names given to the tables for easy usage. </a:t>
            </a:r>
          </a:p>
        </p:txBody>
      </p:sp>
      <p:sp>
        <p:nvSpPr>
          <p:cNvPr id="8" name="Rectangle 10"/>
          <p:cNvSpPr>
            <a:spLocks noChangeArrowheads="1"/>
          </p:cNvSpPr>
          <p:nvPr/>
        </p:nvSpPr>
        <p:spPr bwMode="gray">
          <a:xfrm>
            <a:off x="760413" y="4957763"/>
            <a:ext cx="7623175" cy="89693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ctr"/>
          <a:lstStyle/>
          <a:p>
            <a:pPr algn="l">
              <a:lnSpc>
                <a:spcPts val="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a:t>An alias name defined for a table can only be used in the same query.</a:t>
            </a:r>
          </a:p>
        </p:txBody>
      </p:sp>
    </p:spTree>
    <p:extLst>
      <p:ext uri="{BB962C8B-B14F-4D97-AF65-F5344CB8AC3E}">
        <p14:creationId xmlns:p14="http://schemas.microsoft.com/office/powerpoint/2010/main" val="3230228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Data Dictionary</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763EB05E-F53A-44C7-A88D-CE8C2A387B79}" type="slidenum">
              <a:rPr lang="en-US" smtClean="0"/>
              <a:pPr>
                <a:defRPr/>
              </a:pPr>
              <a:t>14</a:t>
            </a:fld>
            <a:endParaRPr lang="en-US"/>
          </a:p>
        </p:txBody>
      </p:sp>
      <p:sp>
        <p:nvSpPr>
          <p:cNvPr id="26629" name="Content Placeholder 2"/>
          <p:cNvSpPr>
            <a:spLocks noGrp="1"/>
          </p:cNvSpPr>
          <p:nvPr>
            <p:ph idx="4294967295"/>
          </p:nvPr>
        </p:nvSpPr>
        <p:spPr>
          <a:xfrm>
            <a:off x="2895600" y="2286000"/>
            <a:ext cx="6248400" cy="3840163"/>
          </a:xfrm>
        </p:spPr>
        <p:txBody>
          <a:bodyPr/>
          <a:lstStyle/>
          <a:p>
            <a:r>
              <a:rPr lang="en-US" dirty="0" smtClean="0"/>
              <a:t>Read only collection: tables, views</a:t>
            </a:r>
          </a:p>
          <a:p>
            <a:r>
              <a:rPr lang="en-US" dirty="0" smtClean="0"/>
              <a:t>View prefixes : </a:t>
            </a:r>
          </a:p>
          <a:p>
            <a:pPr lvl="2"/>
            <a:r>
              <a:rPr lang="en-US" dirty="0" smtClean="0"/>
              <a:t>USER : metadata for users stuff</a:t>
            </a:r>
          </a:p>
          <a:p>
            <a:pPr lvl="2"/>
            <a:r>
              <a:rPr lang="en-US" dirty="0" smtClean="0"/>
              <a:t>ALL : Accessible to current user</a:t>
            </a:r>
          </a:p>
          <a:p>
            <a:pPr lvl="2"/>
            <a:r>
              <a:rPr lang="en-US" dirty="0" smtClean="0"/>
              <a:t>DBA : for every object</a:t>
            </a:r>
          </a:p>
        </p:txBody>
      </p:sp>
    </p:spTree>
    <p:extLst>
      <p:ext uri="{BB962C8B-B14F-4D97-AF65-F5344CB8AC3E}">
        <p14:creationId xmlns:p14="http://schemas.microsoft.com/office/powerpoint/2010/main" val="1120408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Query using Alias</a:t>
            </a:r>
          </a:p>
        </p:txBody>
      </p:sp>
      <p:sp>
        <p:nvSpPr>
          <p:cNvPr id="16389" name="Rectangle 6"/>
          <p:cNvSpPr>
            <a:spLocks noChangeArrowheads="1"/>
          </p:cNvSpPr>
          <p:nvPr/>
        </p:nvSpPr>
        <p:spPr bwMode="auto">
          <a:xfrm>
            <a:off x="420131" y="1438876"/>
            <a:ext cx="8303738" cy="86759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000000"/>
                </a:solidFill>
                <a:latin typeface="Courier New" pitchFamily="49" charset="0"/>
                <a:cs typeface="Courier New" pitchFamily="49" charset="0"/>
              </a:rPr>
              <a:t>SELECT </a:t>
            </a:r>
            <a:r>
              <a:rPr lang="en-US" sz="1800" dirty="0" err="1">
                <a:solidFill>
                  <a:srgbClr val="000000"/>
                </a:solidFill>
                <a:latin typeface="Courier New" pitchFamily="49" charset="0"/>
                <a:cs typeface="Courier New" pitchFamily="49" charset="0"/>
              </a:rPr>
              <a:t>eName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dName</a:t>
            </a:r>
            <a:r>
              <a:rPr lang="en-US" sz="1800" dirty="0">
                <a:solidFill>
                  <a:srgbClr val="000000"/>
                </a:solidFill>
                <a:latin typeface="Courier New" pitchFamily="49" charset="0"/>
                <a:cs typeface="Courier New" pitchFamily="49" charset="0"/>
              </a:rPr>
              <a:t> FROM employee e, department d WHERE </a:t>
            </a:r>
            <a:r>
              <a:rPr lang="en-US" sz="1800" dirty="0" err="1">
                <a:solidFill>
                  <a:srgbClr val="000000"/>
                </a:solidFill>
                <a:latin typeface="Courier New" pitchFamily="49" charset="0"/>
                <a:cs typeface="Courier New" pitchFamily="49" charset="0"/>
              </a:rPr>
              <a:t>e.deptNo</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d.deptNo</a:t>
            </a:r>
            <a:r>
              <a:rPr lang="en-US" sz="1800" dirty="0">
                <a:solidFill>
                  <a:srgbClr val="000000"/>
                </a:solidFill>
                <a:latin typeface="Courier New" pitchFamily="49" charset="0"/>
                <a:cs typeface="Courier New" pitchFamily="49" charset="0"/>
              </a:rPr>
              <a:t>;</a:t>
            </a:r>
          </a:p>
        </p:txBody>
      </p:sp>
      <p:grpSp>
        <p:nvGrpSpPr>
          <p:cNvPr id="2" name="Group 9"/>
          <p:cNvGrpSpPr>
            <a:grpSpLocks/>
          </p:cNvGrpSpPr>
          <p:nvPr/>
        </p:nvGrpSpPr>
        <p:grpSpPr bwMode="auto">
          <a:xfrm>
            <a:off x="341313" y="2728258"/>
            <a:ext cx="8461375" cy="1884691"/>
            <a:chOff x="234365" y="3369917"/>
            <a:chExt cx="8460456" cy="1883965"/>
          </a:xfrm>
        </p:grpSpPr>
        <p:sp>
          <p:nvSpPr>
            <p:cNvPr id="17415" name="Rectangle 10"/>
            <p:cNvSpPr>
              <a:spLocks noChangeArrowheads="1"/>
            </p:cNvSpPr>
            <p:nvPr/>
          </p:nvSpPr>
          <p:spPr bwMode="gray">
            <a:xfrm>
              <a:off x="234365" y="3826736"/>
              <a:ext cx="8460456" cy="142714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91440" anchor="b"/>
            <a:lstStyle/>
            <a:p>
              <a:pPr algn="l">
                <a:lnSpc>
                  <a:spcPct val="15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000" b="0" dirty="0"/>
                <a:t>When the join condition is omitted, the result of the query will be </a:t>
              </a:r>
              <a:r>
                <a:rPr lang="en-US" sz="2000" dirty="0"/>
                <a:t>Cartesian product </a:t>
              </a:r>
              <a:r>
                <a:rPr lang="en-US" sz="2000" b="0" dirty="0"/>
                <a:t>of the tables. That means every row in first table will be joined with every row in second table.</a:t>
              </a:r>
            </a:p>
          </p:txBody>
        </p:sp>
        <p:sp>
          <p:nvSpPr>
            <p:cNvPr id="7" name="Rectangle 7"/>
            <p:cNvSpPr>
              <a:spLocks noChangeArrowheads="1"/>
            </p:cNvSpPr>
            <p:nvPr/>
          </p:nvSpPr>
          <p:spPr bwMode="gray">
            <a:xfrm>
              <a:off x="239126" y="3369917"/>
              <a:ext cx="1092081" cy="445916"/>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nSpc>
                  <a:spcPct val="150000"/>
                </a:lnSpc>
                <a:defRPr/>
              </a:pPr>
              <a:r>
                <a:rPr lang="en-US" sz="2000" dirty="0">
                  <a:solidFill>
                    <a:schemeClr val="bg1"/>
                  </a:solidFill>
                </a:rPr>
                <a:t>Note:</a:t>
              </a:r>
            </a:p>
          </p:txBody>
        </p:sp>
      </p:grpSp>
    </p:spTree>
    <p:extLst>
      <p:ext uri="{BB962C8B-B14F-4D97-AF65-F5344CB8AC3E}">
        <p14:creationId xmlns:p14="http://schemas.microsoft.com/office/powerpoint/2010/main" val="597027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9"/>
                                        </p:tgtEl>
                                        <p:attrNameLst>
                                          <p:attrName>style.visibility</p:attrName>
                                        </p:attrNameLst>
                                      </p:cBhvr>
                                      <p:to>
                                        <p:strVal val="visible"/>
                                      </p:to>
                                    </p:set>
                                    <p:anim calcmode="discrete" valueType="clr">
                                      <p:cBhvr override="childStyle">
                                        <p:cTn id="7" dur="80"/>
                                        <p:tgtEl>
                                          <p:spTgt spid="16389"/>
                                        </p:tgtEl>
                                        <p:attrNameLst>
                                          <p:attrName>style.color</p:attrName>
                                        </p:attrNameLst>
                                      </p:cBhvr>
                                      <p:tavLst>
                                        <p:tav tm="0">
                                          <p:val>
                                            <p:clrVal>
                                              <a:schemeClr val="tx1"/>
                                            </p:clrVal>
                                          </p:val>
                                        </p:tav>
                                        <p:tav tm="50000">
                                          <p:val>
                                            <p:clrVal>
                                              <a:schemeClr val="tx1"/>
                                            </p:clrVal>
                                          </p:val>
                                        </p:tav>
                                      </p:tavLst>
                                    </p:anim>
                                    <p:anim calcmode="discrete" valueType="clr">
                                      <p:cBhvr>
                                        <p:cTn id="8" dur="80"/>
                                        <p:tgtEl>
                                          <p:spTgt spid="16389"/>
                                        </p:tgtEl>
                                        <p:attrNameLst>
                                          <p:attrName>fillcolor</p:attrName>
                                        </p:attrNameLst>
                                      </p:cBhvr>
                                      <p:tavLst>
                                        <p:tav tm="0">
                                          <p:val>
                                            <p:clrVal>
                                              <a:schemeClr val="accent2"/>
                                            </p:clrVal>
                                          </p:val>
                                        </p:tav>
                                        <p:tav tm="50000">
                                          <p:val>
                                            <p:clrVal>
                                              <a:schemeClr val="hlink"/>
                                            </p:clrVal>
                                          </p:val>
                                        </p:tav>
                                      </p:tavLst>
                                    </p:anim>
                                    <p:set>
                                      <p:cBhvr>
                                        <p:cTn id="9" dur="80"/>
                                        <p:tgtEl>
                                          <p:spTgt spid="16389"/>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a:spLocks noChangeArrowheads="1"/>
          </p:cNvSpPr>
          <p:nvPr/>
        </p:nvSpPr>
        <p:spPr bwMode="gray">
          <a:xfrm>
            <a:off x="221456" y="1290638"/>
            <a:ext cx="8701088" cy="9874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We want the names of the employees along with their department names and the location names of the department. For this:</a:t>
            </a:r>
          </a:p>
        </p:txBody>
      </p:sp>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Query using Alias </a:t>
            </a:r>
          </a:p>
        </p:txBody>
      </p:sp>
      <p:graphicFrame>
        <p:nvGraphicFramePr>
          <p:cNvPr id="22" name="Table 21"/>
          <p:cNvGraphicFramePr>
            <a:graphicFrameLocks noGrp="1"/>
          </p:cNvGraphicFramePr>
          <p:nvPr/>
        </p:nvGraphicFramePr>
        <p:xfrm>
          <a:off x="2674940" y="3971500"/>
          <a:ext cx="3493827" cy="1665026"/>
        </p:xfrm>
        <a:graphic>
          <a:graphicData uri="http://schemas.openxmlformats.org/drawingml/2006/table">
            <a:tbl>
              <a:tblPr firstRow="1" bandRow="1">
                <a:tableStyleId>{5C22544A-7EE6-4342-B048-85BDC9FD1C3A}</a:tableStyleId>
              </a:tblPr>
              <a:tblGrid>
                <a:gridCol w="1248048"/>
                <a:gridCol w="1135087"/>
                <a:gridCol w="1110692"/>
              </a:tblGrid>
              <a:tr h="280602">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u="none" strike="noStrike" cap="none" normalizeH="0" baseline="0" dirty="0" smtClean="0">
                          <a:ln>
                            <a:noFill/>
                          </a:ln>
                          <a:effectLst/>
                          <a:latin typeface="Verdana" pitchFamily="34" charset="0"/>
                          <a:ea typeface="Verdana" pitchFamily="34" charset="0"/>
                          <a:cs typeface="Verdana" pitchFamily="34" charset="0"/>
                        </a:rPr>
                        <a:t>ENAME</a:t>
                      </a:r>
                      <a:endPar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DNAME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chemeClr val="bg1"/>
                          </a:solidFill>
                          <a:effectLst/>
                          <a:latin typeface="Verdana" pitchFamily="34" charset="0"/>
                          <a:ea typeface="Verdana" pitchFamily="34" charset="0"/>
                          <a:cs typeface="Verdana" pitchFamily="34" charset="0"/>
                        </a:rPr>
                        <a:t>LNAME</a:t>
                      </a:r>
                    </a:p>
                  </a:txBody>
                  <a:tcPr marL="0" marR="0"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Venkat</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Nirmala</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Testing</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r h="41927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Verdana" pitchFamily="34" charset="0"/>
                          <a:ea typeface="Verdana" pitchFamily="34" charset="0"/>
                          <a:cs typeface="Verdana" pitchFamily="34" charset="0"/>
                        </a:rPr>
                        <a:t>John</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Verdana" pitchFamily="34" charset="0"/>
                          <a:ea typeface="Verdana" pitchFamily="34" charset="0"/>
                          <a:cs typeface="Verdana" pitchFamily="34" charset="0"/>
                        </a:rPr>
                        <a:t>Fianace</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Delhi</a:t>
                      </a:r>
                    </a:p>
                  </a:txBody>
                  <a:tcPr marL="91463" marR="91463" marT="0" marB="0" anchor="ctr" horzOverflow="overflow"/>
                </a:tc>
              </a:tr>
              <a:tr h="321716">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Verdana" pitchFamily="34" charset="0"/>
                          <a:ea typeface="Verdana" pitchFamily="34" charset="0"/>
                          <a:cs typeface="Verdana" pitchFamily="34" charset="0"/>
                        </a:rPr>
                        <a:t>Rahim</a:t>
                      </a:r>
                      <a:endPar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endParaRP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Dev</a:t>
                      </a:r>
                    </a:p>
                  </a:txBody>
                  <a:tcPr marL="91463" marR="91463"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Verdana" pitchFamily="34" charset="0"/>
                          <a:ea typeface="Verdana" pitchFamily="34" charset="0"/>
                          <a:cs typeface="Verdana" pitchFamily="34" charset="0"/>
                        </a:rPr>
                        <a:t>Atlanta</a:t>
                      </a:r>
                    </a:p>
                  </a:txBody>
                  <a:tcPr marL="91463" marR="91463" marT="0" marB="0" anchor="ctr" horzOverflow="overflow"/>
                </a:tc>
              </a:tr>
            </a:tbl>
          </a:graphicData>
        </a:graphic>
      </p:graphicFrame>
      <p:sp>
        <p:nvSpPr>
          <p:cNvPr id="12" name="Rectangle 10"/>
          <p:cNvSpPr>
            <a:spLocks noChangeArrowheads="1"/>
          </p:cNvSpPr>
          <p:nvPr/>
        </p:nvSpPr>
        <p:spPr bwMode="gray">
          <a:xfrm>
            <a:off x="207963" y="2352675"/>
            <a:ext cx="8728075" cy="10795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latin typeface="+mj-lt"/>
                <a:cs typeface="Courier New" pitchFamily="49" charset="0"/>
              </a:rPr>
              <a:t>The query is:</a:t>
            </a:r>
          </a:p>
        </p:txBody>
      </p:sp>
      <p:sp>
        <p:nvSpPr>
          <p:cNvPr id="13" name="Rectangle 12"/>
          <p:cNvSpPr>
            <a:spLocks noChangeArrowheads="1"/>
          </p:cNvSpPr>
          <p:nvPr/>
        </p:nvSpPr>
        <p:spPr bwMode="auto">
          <a:xfrm>
            <a:off x="246063" y="2755900"/>
            <a:ext cx="8674100" cy="646113"/>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US" sz="1800">
                <a:latin typeface="Courier New" pitchFamily="49" charset="0"/>
                <a:cs typeface="Courier New" pitchFamily="49" charset="0"/>
              </a:rPr>
              <a:t>SELECT eName, dName, lName FROM employee e, department d, location l WHERE e.deptNo=d.deptNo AND d.lCode=l.lCode;</a:t>
            </a:r>
          </a:p>
        </p:txBody>
      </p:sp>
      <p:sp>
        <p:nvSpPr>
          <p:cNvPr id="15" name="Rectangle 10"/>
          <p:cNvSpPr>
            <a:spLocks noChangeArrowheads="1"/>
          </p:cNvSpPr>
          <p:nvPr/>
        </p:nvSpPr>
        <p:spPr bwMode="gray">
          <a:xfrm>
            <a:off x="2987238" y="3479800"/>
            <a:ext cx="2732088" cy="43710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tIns="0" bIns="0" anchor="ctr"/>
          <a:lstStyle/>
          <a:p>
            <a:pPr>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cs typeface="Courier New" pitchFamily="49" charset="0"/>
              </a:rPr>
              <a:t>The result is:</a:t>
            </a:r>
          </a:p>
        </p:txBody>
      </p:sp>
      <p:sp>
        <p:nvSpPr>
          <p:cNvPr id="9" name="Rectangle 10"/>
          <p:cNvSpPr>
            <a:spLocks noChangeArrowheads="1"/>
          </p:cNvSpPr>
          <p:nvPr/>
        </p:nvSpPr>
        <p:spPr bwMode="gray">
          <a:xfrm>
            <a:off x="221457" y="5759450"/>
            <a:ext cx="8701087" cy="68262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bIns="0" anchor="ctr"/>
          <a:lstStyle/>
          <a:p>
            <a:pPr algn="l"/>
            <a:r>
              <a:rPr lang="en-US" sz="2000" b="0" dirty="0"/>
              <a:t>Data can be retrieved from any number of tables at a time using joins.</a:t>
            </a:r>
          </a:p>
        </p:txBody>
      </p:sp>
    </p:spTree>
    <p:extLst>
      <p:ext uri="{BB962C8B-B14F-4D97-AF65-F5344CB8AC3E}">
        <p14:creationId xmlns:p14="http://schemas.microsoft.com/office/powerpoint/2010/main" val="358856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anim calcmode="lin" valueType="num">
                                      <p:cBhvr>
                                        <p:cTn id="33" dur="500" fill="hold"/>
                                        <p:tgtEl>
                                          <p:spTgt spid="9"/>
                                        </p:tgtEl>
                                        <p:attrNameLst>
                                          <p:attrName>ppt_x</p:attrName>
                                        </p:attrNameLst>
                                      </p:cBhvr>
                                      <p:tavLst>
                                        <p:tav tm="0">
                                          <p:val>
                                            <p:strVal val="#ppt_x"/>
                                          </p:val>
                                        </p:tav>
                                        <p:tav tm="100000">
                                          <p:val>
                                            <p:strVal val="#ppt_x"/>
                                          </p:val>
                                        </p:tav>
                                      </p:tavLst>
                                    </p:anim>
                                    <p:anim calcmode="lin" valueType="num">
                                      <p:cBhvr>
                                        <p:cTn id="3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15"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SELF JOIN</a:t>
            </a:r>
          </a:p>
        </p:txBody>
      </p:sp>
      <p:sp>
        <p:nvSpPr>
          <p:cNvPr id="18436" name="Rectangle 10"/>
          <p:cNvSpPr>
            <a:spLocks noChangeArrowheads="1"/>
          </p:cNvSpPr>
          <p:nvPr/>
        </p:nvSpPr>
        <p:spPr bwMode="gray">
          <a:xfrm>
            <a:off x="204788" y="1235075"/>
            <a:ext cx="8728075" cy="5445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dirty="0"/>
              <a:t>Display the names of all the employees and their manager names.</a:t>
            </a:r>
          </a:p>
        </p:txBody>
      </p:sp>
      <p:sp>
        <p:nvSpPr>
          <p:cNvPr id="29" name="Rectangle 28"/>
          <p:cNvSpPr>
            <a:spLocks noChangeArrowheads="1"/>
          </p:cNvSpPr>
          <p:nvPr/>
        </p:nvSpPr>
        <p:spPr bwMode="auto">
          <a:xfrm>
            <a:off x="215900" y="4189413"/>
            <a:ext cx="8705850" cy="10588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Here both the employee name and the manager names are in the same table (employee), but from different records. In such cases, we join the table with itself, which is known as </a:t>
            </a:r>
            <a:r>
              <a:rPr lang="en-US" sz="2000"/>
              <a:t>SELF JOIN</a:t>
            </a:r>
          </a:p>
        </p:txBody>
      </p:sp>
      <p:graphicFrame>
        <p:nvGraphicFramePr>
          <p:cNvPr id="22" name="Table 21"/>
          <p:cNvGraphicFramePr>
            <a:graphicFrameLocks noGrp="1"/>
          </p:cNvGraphicFramePr>
          <p:nvPr/>
        </p:nvGraphicFramePr>
        <p:xfrm>
          <a:off x="1968500" y="1833563"/>
          <a:ext cx="5099050" cy="2286000"/>
        </p:xfrm>
        <a:graphic>
          <a:graphicData uri="http://schemas.openxmlformats.org/drawingml/2006/table">
            <a:tbl>
              <a:tblPr firstRow="1" bandRow="1">
                <a:tableStyleId>{5C22544A-7EE6-4342-B048-85BDC9FD1C3A}</a:tableStyleId>
              </a:tblPr>
              <a:tblGrid>
                <a:gridCol w="664052"/>
                <a:gridCol w="966505"/>
                <a:gridCol w="624038"/>
                <a:gridCol w="769164"/>
                <a:gridCol w="696601"/>
                <a:gridCol w="1378690"/>
              </a:tblGrid>
              <a:tr h="36576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EMPNO</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u="none" strike="noStrike" cap="none" normalizeH="0" baseline="0" dirty="0" smtClean="0">
                          <a:ln>
                            <a:noFill/>
                          </a:ln>
                          <a:effectLst/>
                        </a:rPr>
                        <a:t>ENAME</a:t>
                      </a:r>
                      <a:endPar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endParaRP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JCODE</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DEPTNO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MGRNO</a:t>
                      </a:r>
                    </a:p>
                  </a:txBody>
                  <a:tcPr marL="0" marR="0"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200" b="1" i="0" u="none" strike="noStrike" cap="none" normalizeH="0" baseline="0" dirty="0" smtClean="0">
                          <a:ln>
                            <a:noFill/>
                          </a:ln>
                          <a:solidFill>
                            <a:schemeClr val="bg1"/>
                          </a:solidFill>
                          <a:effectLst/>
                          <a:latin typeface="+mn-lt"/>
                          <a:ea typeface="Microsoft YaHei" charset="-122"/>
                          <a:cs typeface="Arial Unicode MS" pitchFamily="32" charset="0"/>
                        </a:rPr>
                        <a:t>MGRNAME</a:t>
                      </a:r>
                    </a:p>
                  </a:txBody>
                  <a:tcPr marL="0" marR="0"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7</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Rajeev</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679</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8</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Mohan</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Rajeev</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9</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Sumana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684</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Rajeev</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10</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Ragini</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685</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80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Sumana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11</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Ranjeet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686</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8</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Mohan</a:t>
                      </a:r>
                    </a:p>
                  </a:txBody>
                  <a:tcPr marL="91429" marR="91429" marT="0" marB="0" anchor="ctr" horzOverflow="overflow"/>
                </a:tc>
              </a:tr>
              <a:tr h="32004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smtClean="0">
                          <a:ln>
                            <a:noFill/>
                          </a:ln>
                          <a:effectLst/>
                          <a:latin typeface="Times New Roman" pitchFamily="18" charset="0"/>
                          <a:cs typeface="Times New Roman" pitchFamily="18" charset="0"/>
                        </a:rPr>
                        <a:t>12</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600" b="1" u="none" strike="noStrike" cap="none" normalizeH="0" baseline="0" dirty="0" err="1" smtClean="0">
                          <a:ln>
                            <a:noFill/>
                          </a:ln>
                          <a:effectLst/>
                          <a:latin typeface="Times New Roman" pitchFamily="18" charset="0"/>
                          <a:cs typeface="Times New Roman" pitchFamily="18" charset="0"/>
                        </a:rPr>
                        <a:t>Pooja</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687</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90</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rPr>
                        <a:t>11</a:t>
                      </a:r>
                    </a:p>
                  </a:txBody>
                  <a:tcPr marL="91429" marR="91429" marT="0" marB="0" anchor="ctr" horzOverflow="overflow"/>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IN" sz="1600" b="1" i="0" u="none" strike="noStrike" cap="none" normalizeH="0" baseline="0" dirty="0" err="1" smtClean="0">
                          <a:ln>
                            <a:noFill/>
                          </a:ln>
                          <a:solidFill>
                            <a:srgbClr val="000000"/>
                          </a:solidFill>
                          <a:effectLst/>
                          <a:latin typeface="Times New Roman" pitchFamily="18" charset="0"/>
                          <a:ea typeface="Microsoft YaHei" charset="-122"/>
                          <a:cs typeface="Times New Roman" pitchFamily="18" charset="0"/>
                        </a:rPr>
                        <a:t>Ranjeet</a:t>
                      </a:r>
                      <a:endParaRPr kumimoji="0" lang="en-IN" sz="1600" b="1" i="0" u="none" strike="noStrike" cap="none" normalizeH="0" baseline="0" dirty="0" smtClean="0">
                        <a:ln>
                          <a:noFill/>
                        </a:ln>
                        <a:solidFill>
                          <a:srgbClr val="000000"/>
                        </a:solidFill>
                        <a:effectLst/>
                        <a:latin typeface="Times New Roman" pitchFamily="18" charset="0"/>
                        <a:ea typeface="Microsoft YaHei" charset="-122"/>
                        <a:cs typeface="Times New Roman" pitchFamily="18" charset="0"/>
                      </a:endParaRPr>
                    </a:p>
                  </a:txBody>
                  <a:tcPr marL="91429" marR="91429" marT="0" marB="0" anchor="ctr" horzOverflow="overflow"/>
                </a:tc>
              </a:tr>
            </a:tbl>
          </a:graphicData>
        </a:graphic>
      </p:graphicFrame>
      <p:sp>
        <p:nvSpPr>
          <p:cNvPr id="30" name="Rectangle 29"/>
          <p:cNvSpPr/>
          <p:nvPr/>
        </p:nvSpPr>
        <p:spPr>
          <a:xfrm>
            <a:off x="2655888" y="2211388"/>
            <a:ext cx="942975" cy="1881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31" name="Rectangle 30"/>
          <p:cNvSpPr/>
          <p:nvPr/>
        </p:nvSpPr>
        <p:spPr>
          <a:xfrm>
            <a:off x="5697538" y="2214563"/>
            <a:ext cx="1371600" cy="188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400"/>
          </a:p>
        </p:txBody>
      </p:sp>
      <p:sp>
        <p:nvSpPr>
          <p:cNvPr id="32" name="Rectangle 10"/>
          <p:cNvSpPr>
            <a:spLocks noChangeArrowheads="1"/>
          </p:cNvSpPr>
          <p:nvPr/>
        </p:nvSpPr>
        <p:spPr bwMode="gray">
          <a:xfrm>
            <a:off x="204788" y="5305425"/>
            <a:ext cx="8728075" cy="10779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0" dirty="0">
                <a:solidFill>
                  <a:srgbClr val="000000"/>
                </a:solidFill>
                <a:latin typeface="+mj-lt"/>
                <a:cs typeface="Courier New" pitchFamily="49" charset="0"/>
              </a:rPr>
              <a:t>The query is:</a:t>
            </a:r>
          </a:p>
        </p:txBody>
      </p:sp>
      <p:sp>
        <p:nvSpPr>
          <p:cNvPr id="33" name="Rectangle 32"/>
          <p:cNvSpPr>
            <a:spLocks noChangeArrowheads="1"/>
          </p:cNvSpPr>
          <p:nvPr/>
        </p:nvSpPr>
        <p:spPr bwMode="auto">
          <a:xfrm>
            <a:off x="246063" y="5707063"/>
            <a:ext cx="86741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IN" sz="1800" dirty="0">
                <a:latin typeface="Courier New" pitchFamily="49" charset="0"/>
                <a:cs typeface="Courier New" pitchFamily="49" charset="0"/>
              </a:rPr>
              <a:t>SELECT </a:t>
            </a:r>
            <a:r>
              <a:rPr lang="en-IN" sz="1800" dirty="0" err="1">
                <a:latin typeface="Courier New" pitchFamily="49" charset="0"/>
                <a:cs typeface="Courier New" pitchFamily="49" charset="0"/>
              </a:rPr>
              <a:t>w.eName</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m.eName</a:t>
            </a:r>
            <a:r>
              <a:rPr lang="en-IN" sz="1800" dirty="0">
                <a:latin typeface="Courier New" pitchFamily="49" charset="0"/>
                <a:cs typeface="Courier New" pitchFamily="49" charset="0"/>
              </a:rPr>
              <a:t> FROM employee w, employee m WHERE </a:t>
            </a:r>
            <a:r>
              <a:rPr lang="en-IN" sz="1800" dirty="0" err="1">
                <a:latin typeface="Courier New" pitchFamily="49" charset="0"/>
                <a:cs typeface="Courier New" pitchFamily="49" charset="0"/>
              </a:rPr>
              <a:t>w.mgrNo</a:t>
            </a:r>
            <a:r>
              <a:rPr lang="en-IN" sz="1800" dirty="0">
                <a:latin typeface="Courier New" pitchFamily="49" charset="0"/>
                <a:cs typeface="Courier New" pitchFamily="49" charset="0"/>
              </a:rPr>
              <a:t> = </a:t>
            </a:r>
            <a:r>
              <a:rPr lang="en-IN" sz="1800" dirty="0" err="1">
                <a:latin typeface="Courier New" pitchFamily="49" charset="0"/>
                <a:cs typeface="Courier New" pitchFamily="49" charset="0"/>
              </a:rPr>
              <a:t>m.empNo</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76273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fade">
                                      <p:cBhvr>
                                        <p:cTn id="7" dur="500"/>
                                        <p:tgtEl>
                                          <p:spTgt spid="18436"/>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anim calcmode="lin" valueType="num">
                                      <p:cBhvr>
                                        <p:cTn id="25" dur="500" fill="hold"/>
                                        <p:tgtEl>
                                          <p:spTgt spid="29"/>
                                        </p:tgtEl>
                                        <p:attrNameLst>
                                          <p:attrName>ppt_x</p:attrName>
                                        </p:attrNameLst>
                                      </p:cBhvr>
                                      <p:tavLst>
                                        <p:tav tm="0">
                                          <p:val>
                                            <p:strVal val="#ppt_x"/>
                                          </p:val>
                                        </p:tav>
                                        <p:tav tm="100000">
                                          <p:val>
                                            <p:strVal val="#ppt_x"/>
                                          </p:val>
                                        </p:tav>
                                      </p:tavLst>
                                    </p:anim>
                                    <p:anim calcmode="lin" valueType="num">
                                      <p:cBhvr>
                                        <p:cTn id="2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29" grpId="0" animBg="1"/>
      <p:bldP spid="30" grpId="0" animBg="1"/>
      <p:bldP spid="31" grpId="0" animBg="1"/>
      <p:bldP spid="32" grpId="0" animBg="1"/>
      <p:bldP spid="3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
          <p:cNvSpPr>
            <a:spLocks noChangeArrowheads="1"/>
          </p:cNvSpPr>
          <p:nvPr/>
        </p:nvSpPr>
        <p:spPr bwMode="gray">
          <a:xfrm>
            <a:off x="484826" y="981076"/>
            <a:ext cx="6571065" cy="424601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Display the employee name and job name of all the employees.</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department name and its location name for all departments.</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the employee name and job name of all the employees in department no. 30.</a:t>
            </a:r>
          </a:p>
          <a:p>
            <a:pPr marL="341313" indent="-341313"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Display </a:t>
            </a:r>
            <a:r>
              <a:rPr lang="en-US" sz="2000" b="0" dirty="0"/>
              <a:t>employee name and department name for all analysts</a:t>
            </a:r>
            <a:r>
              <a:rPr lang="en-US" sz="2000" b="0" dirty="0" smtClean="0"/>
              <a:t>.</a:t>
            </a:r>
            <a:endParaRPr lang="en-US" sz="2000" b="0" dirty="0"/>
          </a:p>
        </p:txBody>
      </p:sp>
      <p:grpSp>
        <p:nvGrpSpPr>
          <p:cNvPr id="20484" name="Group 13"/>
          <p:cNvGrpSpPr>
            <a:grpSpLocks/>
          </p:cNvGrpSpPr>
          <p:nvPr/>
        </p:nvGrpSpPr>
        <p:grpSpPr bwMode="auto">
          <a:xfrm>
            <a:off x="7375525" y="698500"/>
            <a:ext cx="1658938" cy="1714500"/>
            <a:chOff x="7376160" y="698563"/>
            <a:chExt cx="1658112" cy="1714487"/>
          </a:xfrm>
        </p:grpSpPr>
        <p:pic>
          <p:nvPicPr>
            <p:cNvPr id="20485" name="Picture 8" descr="Computer_Icon.png"/>
            <p:cNvPicPr>
              <a:picLocks noChangeAspect="1"/>
            </p:cNvPicPr>
            <p:nvPr/>
          </p:nvPicPr>
          <p:blipFill>
            <a:blip r:embed="rId3"/>
            <a:srcRect/>
            <a:stretch>
              <a:fillRect/>
            </a:stretch>
          </p:blipFill>
          <p:spPr bwMode="auto">
            <a:xfrm>
              <a:off x="7376160" y="698563"/>
              <a:ext cx="1658112" cy="1714487"/>
            </a:xfrm>
            <a:prstGeom prst="rect">
              <a:avLst/>
            </a:prstGeom>
            <a:noFill/>
            <a:ln w="9525">
              <a:noFill/>
              <a:miter lim="800000"/>
              <a:headEnd/>
              <a:tailEnd/>
            </a:ln>
          </p:spPr>
        </p:pic>
        <p:sp>
          <p:nvSpPr>
            <p:cNvPr id="20486"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Tree>
    <p:extLst>
      <p:ext uri="{BB962C8B-B14F-4D97-AF65-F5344CB8AC3E}">
        <p14:creationId xmlns:p14="http://schemas.microsoft.com/office/powerpoint/2010/main" val="22453658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Ways of </a:t>
            </a:r>
            <a:r>
              <a:rPr lang="en-US" sz="2000" dirty="0" err="1">
                <a:solidFill>
                  <a:schemeClr val="tx1">
                    <a:lumMod val="75000"/>
                    <a:lumOff val="25000"/>
                  </a:schemeClr>
                </a:solidFill>
              </a:rPr>
              <a:t>JOINing</a:t>
            </a:r>
            <a:endParaRPr lang="en-US" sz="2000" dirty="0">
              <a:solidFill>
                <a:schemeClr val="tx1">
                  <a:lumMod val="75000"/>
                  <a:lumOff val="25000"/>
                </a:schemeClr>
              </a:solidFill>
            </a:endParaRPr>
          </a:p>
        </p:txBody>
      </p:sp>
      <p:sp>
        <p:nvSpPr>
          <p:cNvPr id="22532" name="Rectangle 10"/>
          <p:cNvSpPr>
            <a:spLocks noChangeArrowheads="1"/>
          </p:cNvSpPr>
          <p:nvPr/>
        </p:nvSpPr>
        <p:spPr bwMode="gray">
          <a:xfrm>
            <a:off x="1027113" y="1493601"/>
            <a:ext cx="7089775" cy="54451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r>
              <a:rPr lang="en-US" sz="2000" b="0"/>
              <a:t>JOINING of tables can be done in the following ways:</a:t>
            </a:r>
          </a:p>
        </p:txBody>
      </p:sp>
      <p:sp>
        <p:nvSpPr>
          <p:cNvPr id="11" name="Rectangle 10"/>
          <p:cNvSpPr/>
          <p:nvPr/>
        </p:nvSpPr>
        <p:spPr>
          <a:xfrm>
            <a:off x="3084513" y="3135313"/>
            <a:ext cx="2974975" cy="463550"/>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algn="l">
              <a:defRPr/>
            </a:pPr>
            <a:r>
              <a:rPr lang="en-US" sz="2000" b="0" dirty="0">
                <a:solidFill>
                  <a:schemeClr val="bg1"/>
                </a:solidFill>
              </a:rPr>
              <a:t>Using WHERE clause</a:t>
            </a:r>
          </a:p>
        </p:txBody>
      </p:sp>
      <p:sp>
        <p:nvSpPr>
          <p:cNvPr id="12" name="Rectangle 11"/>
          <p:cNvSpPr/>
          <p:nvPr/>
        </p:nvSpPr>
        <p:spPr>
          <a:xfrm>
            <a:off x="3084513" y="4216400"/>
            <a:ext cx="2974975" cy="465138"/>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algn="l">
              <a:defRPr/>
            </a:pPr>
            <a:r>
              <a:rPr lang="en-US" sz="2000" b="0" dirty="0">
                <a:solidFill>
                  <a:schemeClr val="bg1"/>
                </a:solidFill>
              </a:rPr>
              <a:t>Using JOIN  keyword</a:t>
            </a:r>
          </a:p>
        </p:txBody>
      </p:sp>
    </p:spTree>
    <p:extLst>
      <p:ext uri="{BB962C8B-B14F-4D97-AF65-F5344CB8AC3E}">
        <p14:creationId xmlns:p14="http://schemas.microsoft.com/office/powerpoint/2010/main" val="2834914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anim calcmode="lin" valueType="num">
                                      <p:cBhvr>
                                        <p:cTn id="8" dur="500" fill="hold"/>
                                        <p:tgtEl>
                                          <p:spTgt spid="22532"/>
                                        </p:tgtEl>
                                        <p:attrNameLst>
                                          <p:attrName>ppt_x</p:attrName>
                                        </p:attrNameLst>
                                      </p:cBhvr>
                                      <p:tavLst>
                                        <p:tav tm="0">
                                          <p:val>
                                            <p:strVal val="#ppt_x"/>
                                          </p:val>
                                        </p:tav>
                                        <p:tav tm="100000">
                                          <p:val>
                                            <p:strVal val="#ppt_x"/>
                                          </p:val>
                                        </p:tav>
                                      </p:tavLst>
                                    </p:anim>
                                    <p:anim calcmode="lin" valueType="num">
                                      <p:cBhvr>
                                        <p:cTn id="9" dur="500" fill="hold"/>
                                        <p:tgtEl>
                                          <p:spTgt spid="2253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11" grpId="0" animBg="1"/>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INNER JOIN</a:t>
            </a:r>
          </a:p>
        </p:txBody>
      </p:sp>
      <p:sp>
        <p:nvSpPr>
          <p:cNvPr id="23556" name="Rectangle 10"/>
          <p:cNvSpPr>
            <a:spLocks noChangeArrowheads="1"/>
          </p:cNvSpPr>
          <p:nvPr/>
        </p:nvSpPr>
        <p:spPr bwMode="gray">
          <a:xfrm>
            <a:off x="207963" y="1761177"/>
            <a:ext cx="8728075" cy="8874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INNER JOIN identifies and combines only matching rows which are stored in two or more related tables.</a:t>
            </a:r>
          </a:p>
        </p:txBody>
      </p:sp>
      <p:sp>
        <p:nvSpPr>
          <p:cNvPr id="7" name="Rectangle 10"/>
          <p:cNvSpPr>
            <a:spLocks noChangeArrowheads="1"/>
          </p:cNvSpPr>
          <p:nvPr/>
        </p:nvSpPr>
        <p:spPr bwMode="gray">
          <a:xfrm>
            <a:off x="207963" y="3293115"/>
            <a:ext cx="8728075" cy="5270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0" bIns="0" anchor="ctr"/>
          <a:lstStyle/>
          <a:p>
            <a:pPr marL="231775" indent="-231775" algn="l">
              <a:lnSpc>
                <a:spcPct val="150000"/>
              </a:lnSpc>
            </a:pPr>
            <a:r>
              <a:rPr lang="en-US" sz="2000"/>
              <a:t>JOIN condition is written with:</a:t>
            </a:r>
          </a:p>
        </p:txBody>
      </p:sp>
      <p:sp>
        <p:nvSpPr>
          <p:cNvPr id="8" name="Rectangle 10"/>
          <p:cNvSpPr>
            <a:spLocks noChangeArrowheads="1"/>
          </p:cNvSpPr>
          <p:nvPr/>
        </p:nvSpPr>
        <p:spPr bwMode="gray">
          <a:xfrm>
            <a:off x="207963" y="3827463"/>
            <a:ext cx="8728075" cy="1530350"/>
          </a:xfrm>
          <a:prstGeom prst="rect">
            <a:avLst/>
          </a:prstGeom>
          <a:noFill/>
          <a:ln w="12700">
            <a:solidFill>
              <a:srgbClr val="DDDDDD"/>
            </a:solidFill>
            <a:miter lim="800000"/>
            <a:headEnd/>
            <a:tailEnd/>
          </a:ln>
        </p:spPr>
        <p:txBody>
          <a:bodyPr tIns="0" bIns="0" anchor="ctr"/>
          <a:lstStyle/>
          <a:p>
            <a:pPr marL="457200" indent="-457200" algn="l">
              <a:lnSpc>
                <a:spcPct val="150000"/>
              </a:lnSpc>
              <a:buFont typeface="Verdana" pitchFamily="34" charset="0"/>
              <a:buAutoNum type="arabicPeriod"/>
            </a:pPr>
            <a:r>
              <a:rPr lang="en-US" sz="2000" b="0" dirty="0"/>
              <a:t>ON clause (used when joining column has a different name</a:t>
            </a:r>
            <a:r>
              <a:rPr lang="en-US" sz="2000" b="0" dirty="0" smtClean="0"/>
              <a:t>)</a:t>
            </a:r>
            <a:endParaRPr lang="en-US" sz="2000" b="0" dirty="0"/>
          </a:p>
        </p:txBody>
      </p:sp>
    </p:spTree>
    <p:extLst>
      <p:ext uri="{BB962C8B-B14F-4D97-AF65-F5344CB8AC3E}">
        <p14:creationId xmlns:p14="http://schemas.microsoft.com/office/powerpoint/2010/main" val="3001028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fade">
                                      <p:cBhvr>
                                        <p:cTn id="7" dur="500"/>
                                        <p:tgtEl>
                                          <p:spTgt spid="23556"/>
                                        </p:tgtEl>
                                      </p:cBhvr>
                                    </p:animEffect>
                                    <p:anim calcmode="lin" valueType="num">
                                      <p:cBhvr>
                                        <p:cTn id="8" dur="500" fill="hold"/>
                                        <p:tgtEl>
                                          <p:spTgt spid="23556"/>
                                        </p:tgtEl>
                                        <p:attrNameLst>
                                          <p:attrName>ppt_x</p:attrName>
                                        </p:attrNameLst>
                                      </p:cBhvr>
                                      <p:tavLst>
                                        <p:tav tm="0">
                                          <p:val>
                                            <p:strVal val="#ppt_x"/>
                                          </p:val>
                                        </p:tav>
                                        <p:tav tm="100000">
                                          <p:val>
                                            <p:strVal val="#ppt_x"/>
                                          </p:val>
                                        </p:tav>
                                      </p:tavLst>
                                    </p:anim>
                                    <p:anim calcmode="lin" valueType="num">
                                      <p:cBhvr>
                                        <p:cTn id="9" dur="5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p:bldP spid="7" grpId="0" animBg="1"/>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INNER JOIN with ON Clause</a:t>
            </a:r>
          </a:p>
        </p:txBody>
      </p:sp>
      <p:grpSp>
        <p:nvGrpSpPr>
          <p:cNvPr id="2" name="Group 36"/>
          <p:cNvGrpSpPr>
            <a:grpSpLocks/>
          </p:cNvGrpSpPr>
          <p:nvPr/>
        </p:nvGrpSpPr>
        <p:grpSpPr bwMode="auto">
          <a:xfrm>
            <a:off x="219075" y="1335088"/>
            <a:ext cx="8705850" cy="1803897"/>
            <a:chOff x="219456" y="2242371"/>
            <a:chExt cx="8705088" cy="1432786"/>
          </a:xfrm>
        </p:grpSpPr>
        <p:sp>
          <p:nvSpPr>
            <p:cNvPr id="23560" name="Rectangle 10"/>
            <p:cNvSpPr>
              <a:spLocks noChangeArrowheads="1"/>
            </p:cNvSpPr>
            <p:nvPr/>
          </p:nvSpPr>
          <p:spPr bwMode="gray">
            <a:xfrm>
              <a:off x="219456" y="2503089"/>
              <a:ext cx="8705088" cy="117206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dirty="0">
                  <a:latin typeface="Courier New" pitchFamily="49" charset="0"/>
                  <a:cs typeface="Courier New" pitchFamily="49" charset="0"/>
                </a:rPr>
                <a:t>SELECT &lt;column list&gt; FROM &lt;table1&gt; INNER JOIN &lt;table2&gt;</a:t>
              </a:r>
              <a:endParaRPr lang="en-IN" sz="1800" dirty="0">
                <a:latin typeface="Courier New" pitchFamily="49" charset="0"/>
                <a:cs typeface="Courier New" pitchFamily="49" charset="0"/>
              </a:endParaRPr>
            </a:p>
            <a:p>
              <a:pPr algn="l">
                <a:lnSpc>
                  <a:spcPct val="150000"/>
                </a:lnSpc>
              </a:pPr>
              <a:r>
                <a:rPr lang="en-US" sz="1800" dirty="0">
                  <a:latin typeface="Courier New" pitchFamily="49" charset="0"/>
                  <a:cs typeface="Courier New" pitchFamily="49" charset="0"/>
                </a:rPr>
                <a:t>ON  &lt;table1&gt;.&lt;column1&gt;= &lt;table2&gt;.&lt;column2&gt; [INNER JOIN &lt;table3&gt; ON &lt;table2.Column3&gt;=&lt;table3.Column4&gt;…];</a:t>
              </a:r>
            </a:p>
          </p:txBody>
        </p:sp>
        <p:sp>
          <p:nvSpPr>
            <p:cNvPr id="13" name="Rectangle 7"/>
            <p:cNvSpPr>
              <a:spLocks noChangeArrowheads="1"/>
            </p:cNvSpPr>
            <p:nvPr/>
          </p:nvSpPr>
          <p:spPr bwMode="gray">
            <a:xfrm>
              <a:off x="224219" y="2242371"/>
              <a:ext cx="1279413" cy="370461"/>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lnSpc>
                  <a:spcPct val="150000"/>
                </a:lnSpc>
                <a:defRPr/>
              </a:pPr>
              <a:r>
                <a:rPr lang="en-US" sz="2000" b="0" dirty="0">
                  <a:solidFill>
                    <a:schemeClr val="bg1"/>
                  </a:solidFill>
                </a:rPr>
                <a:t>Syntax:</a:t>
              </a:r>
            </a:p>
          </p:txBody>
        </p:sp>
      </p:grpSp>
      <p:sp>
        <p:nvSpPr>
          <p:cNvPr id="24581" name="Rectangle 10"/>
          <p:cNvSpPr>
            <a:spLocks noChangeArrowheads="1"/>
          </p:cNvSpPr>
          <p:nvPr/>
        </p:nvSpPr>
        <p:spPr bwMode="gray">
          <a:xfrm>
            <a:off x="219075" y="3508375"/>
            <a:ext cx="8705850" cy="8318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a:t>Example: </a:t>
            </a:r>
          </a:p>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a:t>To display the list of employee names and their manager names: </a:t>
            </a:r>
          </a:p>
        </p:txBody>
      </p:sp>
      <p:sp>
        <p:nvSpPr>
          <p:cNvPr id="24582" name="Rectangle 10"/>
          <p:cNvSpPr>
            <a:spLocks noChangeArrowheads="1"/>
          </p:cNvSpPr>
          <p:nvPr/>
        </p:nvSpPr>
        <p:spPr bwMode="gray">
          <a:xfrm>
            <a:off x="207963" y="4761665"/>
            <a:ext cx="8728075" cy="10668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cs typeface="Courier New" pitchFamily="49" charset="0"/>
              </a:rPr>
              <a:t>The statement is written as:</a:t>
            </a:r>
          </a:p>
        </p:txBody>
      </p:sp>
      <p:sp>
        <p:nvSpPr>
          <p:cNvPr id="24583" name="Rectangle 16"/>
          <p:cNvSpPr>
            <a:spLocks noChangeArrowheads="1"/>
          </p:cNvSpPr>
          <p:nvPr/>
        </p:nvSpPr>
        <p:spPr bwMode="auto">
          <a:xfrm>
            <a:off x="248597" y="5168402"/>
            <a:ext cx="8674100" cy="647700"/>
          </a:xfrm>
          <a:prstGeom prst="rect">
            <a:avLst/>
          </a:prstGeom>
          <a:noFill/>
          <a:ln w="9525">
            <a:noFill/>
            <a:miter lim="800000"/>
            <a:headEnd/>
            <a:tailEnd/>
          </a:ln>
        </p:spPr>
        <p:txBody>
          <a:bodyPr>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IN" sz="1800" dirty="0">
                <a:latin typeface="Courier New" pitchFamily="49" charset="0"/>
                <a:cs typeface="Courier New" pitchFamily="49" charset="0"/>
              </a:rPr>
              <a:t>SELECT </a:t>
            </a:r>
            <a:r>
              <a:rPr lang="en-IN" sz="1800" dirty="0" err="1">
                <a:latin typeface="Courier New" pitchFamily="49" charset="0"/>
                <a:cs typeface="Courier New" pitchFamily="49" charset="0"/>
              </a:rPr>
              <a:t>w.eName</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m.eName</a:t>
            </a:r>
            <a:r>
              <a:rPr lang="en-IN" sz="1800" dirty="0">
                <a:latin typeface="Courier New" pitchFamily="49" charset="0"/>
                <a:cs typeface="Courier New" pitchFamily="49" charset="0"/>
              </a:rPr>
              <a:t> FROM employee w INNER JOIN employee m ON </a:t>
            </a:r>
            <a:r>
              <a:rPr lang="en-IN" sz="1800" dirty="0" err="1">
                <a:latin typeface="Courier New" pitchFamily="49" charset="0"/>
                <a:cs typeface="Courier New" pitchFamily="49" charset="0"/>
              </a:rPr>
              <a:t>w.mgrNo</a:t>
            </a:r>
            <a:r>
              <a:rPr lang="en-IN" sz="1800" dirty="0">
                <a:latin typeface="Courier New" pitchFamily="49" charset="0"/>
                <a:cs typeface="Courier New" pitchFamily="49" charset="0"/>
              </a:rPr>
              <a:t> = </a:t>
            </a:r>
            <a:r>
              <a:rPr lang="en-IN" sz="1800" dirty="0" err="1">
                <a:latin typeface="Courier New" pitchFamily="49" charset="0"/>
                <a:cs typeface="Courier New" pitchFamily="49" charset="0"/>
              </a:rPr>
              <a:t>m.empNo</a:t>
            </a:r>
            <a:r>
              <a:rPr lang="en-IN" sz="1800" dirty="0">
                <a:latin typeface="Courier New" pitchFamily="49" charset="0"/>
                <a:cs typeface="Courier New" pitchFamily="49" charset="0"/>
              </a:rPr>
              <a:t>;</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1077419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4581"/>
                                        </p:tgtEl>
                                        <p:attrNameLst>
                                          <p:attrName>style.visibility</p:attrName>
                                        </p:attrNameLst>
                                      </p:cBhvr>
                                      <p:to>
                                        <p:strVal val="visible"/>
                                      </p:to>
                                    </p:set>
                                    <p:animEffect transition="in" filter="fade">
                                      <p:cBhvr>
                                        <p:cTn id="14" dur="500"/>
                                        <p:tgtEl>
                                          <p:spTgt spid="24581"/>
                                        </p:tgtEl>
                                      </p:cBhvr>
                                    </p:animEffect>
                                    <p:anim calcmode="lin" valueType="num">
                                      <p:cBhvr>
                                        <p:cTn id="15" dur="500" fill="hold"/>
                                        <p:tgtEl>
                                          <p:spTgt spid="24581"/>
                                        </p:tgtEl>
                                        <p:attrNameLst>
                                          <p:attrName>ppt_x</p:attrName>
                                        </p:attrNameLst>
                                      </p:cBhvr>
                                      <p:tavLst>
                                        <p:tav tm="0">
                                          <p:val>
                                            <p:strVal val="#ppt_x"/>
                                          </p:val>
                                        </p:tav>
                                        <p:tav tm="100000">
                                          <p:val>
                                            <p:strVal val="#ppt_x"/>
                                          </p:val>
                                        </p:tav>
                                      </p:tavLst>
                                    </p:anim>
                                    <p:anim calcmode="lin" valueType="num">
                                      <p:cBhvr>
                                        <p:cTn id="16" dur="500" fill="hold"/>
                                        <p:tgtEl>
                                          <p:spTgt spid="2458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24582" grpId="0" animBg="1"/>
      <p:bldP spid="2458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OUTER JOIN</a:t>
            </a:r>
          </a:p>
        </p:txBody>
      </p:sp>
      <p:sp>
        <p:nvSpPr>
          <p:cNvPr id="26628" name="Rectangle 10"/>
          <p:cNvSpPr>
            <a:spLocks noChangeArrowheads="1"/>
          </p:cNvSpPr>
          <p:nvPr/>
        </p:nvSpPr>
        <p:spPr bwMode="gray">
          <a:xfrm>
            <a:off x="382137" y="1357314"/>
            <a:ext cx="8461612" cy="1222114"/>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a:t>OUTER JOIN allows us to retrieve all values in a certain table regardless of whether these values are present in other tables.</a:t>
            </a:r>
          </a:p>
        </p:txBody>
      </p:sp>
      <p:sp>
        <p:nvSpPr>
          <p:cNvPr id="11" name="Rectangle 10"/>
          <p:cNvSpPr/>
          <p:nvPr/>
        </p:nvSpPr>
        <p:spPr>
          <a:xfrm>
            <a:off x="3165475" y="4132263"/>
            <a:ext cx="2813050" cy="398462"/>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indent="-457200">
              <a:defRPr/>
            </a:pPr>
            <a:r>
              <a:rPr lang="en-US" sz="2000" b="0" dirty="0">
                <a:solidFill>
                  <a:schemeClr val="bg1"/>
                </a:solidFill>
              </a:rPr>
              <a:t>LEFT OUTER JOIN</a:t>
            </a:r>
          </a:p>
        </p:txBody>
      </p:sp>
      <p:sp>
        <p:nvSpPr>
          <p:cNvPr id="12" name="Rectangle 11"/>
          <p:cNvSpPr/>
          <p:nvPr/>
        </p:nvSpPr>
        <p:spPr>
          <a:xfrm>
            <a:off x="3165475" y="4918075"/>
            <a:ext cx="2813050" cy="398463"/>
          </a:xfrm>
          <a:prstGeom prst="rect">
            <a:avLst/>
          </a:prstGeom>
          <a:solidFill>
            <a:schemeClr val="accent1"/>
          </a:solidFill>
          <a:ln w="12700">
            <a:solidFill>
              <a:srgbClr val="DDDDDD"/>
            </a:solidFill>
            <a:miter lim="800000"/>
            <a:headEnd/>
            <a:tailEnd/>
          </a:ln>
          <a:effectLst>
            <a:outerShdw blurRad="63500" sx="102000" sy="102000" algn="ctr" rotWithShape="0">
              <a:prstClr val="black">
                <a:alpha val="40000"/>
              </a:prstClr>
            </a:outerShdw>
          </a:effectLst>
        </p:spPr>
        <p:txBody>
          <a:bodyPr lIns="0" tIns="0" rIns="0" bIns="0" anchor="ctr"/>
          <a:lstStyle/>
          <a:p>
            <a:pPr marL="115888" indent="-457200">
              <a:defRPr/>
            </a:pPr>
            <a:r>
              <a:rPr lang="en-US" sz="2000" b="0" dirty="0">
                <a:solidFill>
                  <a:schemeClr val="bg1"/>
                </a:solidFill>
              </a:rPr>
              <a:t>RIGHT OUTER JOIN</a:t>
            </a:r>
          </a:p>
        </p:txBody>
      </p:sp>
      <p:sp>
        <p:nvSpPr>
          <p:cNvPr id="8" name="Rectangle 10"/>
          <p:cNvSpPr>
            <a:spLocks noChangeArrowheads="1"/>
          </p:cNvSpPr>
          <p:nvPr/>
        </p:nvSpPr>
        <p:spPr bwMode="gray">
          <a:xfrm>
            <a:off x="2546350" y="3130550"/>
            <a:ext cx="4051300" cy="60801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marL="231775" indent="-231775" algn="l"/>
            <a:r>
              <a:rPr lang="en-US" sz="2000" b="0"/>
              <a:t>The types of OUTER JOIN are:</a:t>
            </a:r>
          </a:p>
        </p:txBody>
      </p:sp>
    </p:spTree>
    <p:extLst>
      <p:ext uri="{BB962C8B-B14F-4D97-AF65-F5344CB8AC3E}">
        <p14:creationId xmlns:p14="http://schemas.microsoft.com/office/powerpoint/2010/main" val="882958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fade">
                                      <p:cBhvr>
                                        <p:cTn id="7" dur="500"/>
                                        <p:tgtEl>
                                          <p:spTgt spid="26628"/>
                                        </p:tgtEl>
                                      </p:cBhvr>
                                    </p:animEffect>
                                    <p:anim calcmode="lin" valueType="num">
                                      <p:cBhvr>
                                        <p:cTn id="8" dur="500" fill="hold"/>
                                        <p:tgtEl>
                                          <p:spTgt spid="26628"/>
                                        </p:tgtEl>
                                        <p:attrNameLst>
                                          <p:attrName>ppt_x</p:attrName>
                                        </p:attrNameLst>
                                      </p:cBhvr>
                                      <p:tavLst>
                                        <p:tav tm="0">
                                          <p:val>
                                            <p:strVal val="#ppt_x"/>
                                          </p:val>
                                        </p:tav>
                                        <p:tav tm="100000">
                                          <p:val>
                                            <p:strVal val="#ppt_x"/>
                                          </p:val>
                                        </p:tav>
                                      </p:tavLst>
                                    </p:anim>
                                    <p:anim calcmode="lin" valueType="num">
                                      <p:cBhvr>
                                        <p:cTn id="9" dur="500" fill="hold"/>
                                        <p:tgtEl>
                                          <p:spTgt spid="2662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11" grpId="0" animBg="1"/>
      <p:bldP spid="12" grpId="0" animBg="1"/>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LEFT OUTER JOIN</a:t>
            </a:r>
          </a:p>
        </p:txBody>
      </p:sp>
      <p:sp>
        <p:nvSpPr>
          <p:cNvPr id="27652" name="Rectangle 10"/>
          <p:cNvSpPr>
            <a:spLocks noChangeArrowheads="1"/>
          </p:cNvSpPr>
          <p:nvPr/>
        </p:nvSpPr>
        <p:spPr bwMode="gray">
          <a:xfrm>
            <a:off x="211138" y="1583139"/>
            <a:ext cx="8728075" cy="91942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This type of JOIN displays the matching records from both tables and all unmatched records of the left table. </a:t>
            </a:r>
          </a:p>
        </p:txBody>
      </p:sp>
      <p:grpSp>
        <p:nvGrpSpPr>
          <p:cNvPr id="2" name="Group 36"/>
          <p:cNvGrpSpPr>
            <a:grpSpLocks/>
          </p:cNvGrpSpPr>
          <p:nvPr/>
        </p:nvGrpSpPr>
        <p:grpSpPr bwMode="auto">
          <a:xfrm>
            <a:off x="222250" y="4606000"/>
            <a:ext cx="8705850" cy="1330776"/>
            <a:chOff x="219456" y="2242371"/>
            <a:chExt cx="8705088" cy="1330238"/>
          </a:xfrm>
        </p:grpSpPr>
        <p:sp>
          <p:nvSpPr>
            <p:cNvPr id="26633" name="Rectangle 10"/>
            <p:cNvSpPr>
              <a:spLocks noChangeArrowheads="1"/>
            </p:cNvSpPr>
            <p:nvPr/>
          </p:nvSpPr>
          <p:spPr bwMode="gray">
            <a:xfrm>
              <a:off x="219456" y="2524769"/>
              <a:ext cx="8705088" cy="104784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a:latin typeface="Courier New" pitchFamily="49" charset="0"/>
                  <a:cs typeface="Courier New" pitchFamily="49" charset="0"/>
                </a:rPr>
                <a:t>SELECT &lt;column list&gt; FROM &lt;table1&gt; LEFT OUTER JOIN &lt;table2&gt; ON &lt;table1.column1&gt;= &lt;table2.column2&gt;;</a:t>
              </a:r>
            </a:p>
          </p:txBody>
        </p:sp>
        <p:sp>
          <p:nvSpPr>
            <p:cNvPr id="13" name="Rectangle 7"/>
            <p:cNvSpPr>
              <a:spLocks noChangeArrowheads="1"/>
            </p:cNvSpPr>
            <p:nvPr/>
          </p:nvSpPr>
          <p:spPr bwMode="gray">
            <a:xfrm>
              <a:off x="224219" y="2242371"/>
              <a:ext cx="1279413" cy="44432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defRPr/>
              </a:pPr>
              <a:r>
                <a:rPr lang="en-US" sz="2000" b="0" dirty="0">
                  <a:solidFill>
                    <a:schemeClr val="bg1"/>
                  </a:solidFill>
                </a:rPr>
                <a:t>Syntax:</a:t>
              </a:r>
            </a:p>
          </p:txBody>
        </p:sp>
      </p:grpSp>
      <p:grpSp>
        <p:nvGrpSpPr>
          <p:cNvPr id="3" name="Group 10"/>
          <p:cNvGrpSpPr>
            <a:grpSpLocks/>
          </p:cNvGrpSpPr>
          <p:nvPr/>
        </p:nvGrpSpPr>
        <p:grpSpPr bwMode="auto">
          <a:xfrm>
            <a:off x="222250" y="2913725"/>
            <a:ext cx="8705850" cy="1317081"/>
            <a:chOff x="236872" y="2818982"/>
            <a:chExt cx="8705850" cy="1317375"/>
          </a:xfrm>
        </p:grpSpPr>
        <p:sp>
          <p:nvSpPr>
            <p:cNvPr id="26631" name="Rectangle 6"/>
            <p:cNvSpPr>
              <a:spLocks noChangeArrowheads="1"/>
            </p:cNvSpPr>
            <p:nvPr/>
          </p:nvSpPr>
          <p:spPr bwMode="auto">
            <a:xfrm>
              <a:off x="236872" y="3125124"/>
              <a:ext cx="8705850" cy="101123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b"/>
            <a:lstStyle/>
            <a:p>
              <a:pPr algn="just">
                <a:lnSpc>
                  <a:spcPct val="150000"/>
                </a:lnSpc>
              </a:pPr>
              <a:r>
                <a:rPr lang="en-US" sz="2000" b="0" dirty="0"/>
                <a:t>Left table means which table name is listed on the left side of the JOIN keywords.</a:t>
              </a:r>
            </a:p>
          </p:txBody>
        </p:sp>
        <p:sp>
          <p:nvSpPr>
            <p:cNvPr id="10" name="Rectangle 7"/>
            <p:cNvSpPr>
              <a:spLocks noChangeArrowheads="1"/>
            </p:cNvSpPr>
            <p:nvPr/>
          </p:nvSpPr>
          <p:spPr bwMode="gray">
            <a:xfrm>
              <a:off x="247984" y="2818982"/>
              <a:ext cx="1019175" cy="44459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defRPr/>
              </a:pPr>
              <a:r>
                <a:rPr lang="en-US" sz="2000" b="0" dirty="0">
                  <a:solidFill>
                    <a:schemeClr val="bg1"/>
                  </a:solidFill>
                </a:rPr>
                <a:t>Note:</a:t>
              </a:r>
            </a:p>
          </p:txBody>
        </p:sp>
      </p:grpSp>
    </p:spTree>
    <p:extLst>
      <p:ext uri="{BB962C8B-B14F-4D97-AF65-F5344CB8AC3E}">
        <p14:creationId xmlns:p14="http://schemas.microsoft.com/office/powerpoint/2010/main" val="3036240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fade">
                                      <p:cBhvr>
                                        <p:cTn id="7" dur="500"/>
                                        <p:tgtEl>
                                          <p:spTgt spid="27652"/>
                                        </p:tgtEl>
                                      </p:cBhvr>
                                    </p:animEffect>
                                    <p:anim calcmode="lin" valueType="num">
                                      <p:cBhvr>
                                        <p:cTn id="8" dur="500" fill="hold"/>
                                        <p:tgtEl>
                                          <p:spTgt spid="27652"/>
                                        </p:tgtEl>
                                        <p:attrNameLst>
                                          <p:attrName>ppt_x</p:attrName>
                                        </p:attrNameLst>
                                      </p:cBhvr>
                                      <p:tavLst>
                                        <p:tav tm="0">
                                          <p:val>
                                            <p:strVal val="#ppt_x"/>
                                          </p:val>
                                        </p:tav>
                                        <p:tav tm="100000">
                                          <p:val>
                                            <p:strVal val="#ppt_x"/>
                                          </p:val>
                                        </p:tav>
                                      </p:tavLst>
                                    </p:anim>
                                    <p:anim calcmode="lin" valueType="num">
                                      <p:cBhvr>
                                        <p:cTn id="9" dur="500" fill="hold"/>
                                        <p:tgtEl>
                                          <p:spTgt spid="2765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LEFT OUTER JOIN – Example</a:t>
            </a:r>
          </a:p>
        </p:txBody>
      </p:sp>
      <p:sp>
        <p:nvSpPr>
          <p:cNvPr id="28676" name="Rectangle 10"/>
          <p:cNvSpPr>
            <a:spLocks noChangeArrowheads="1"/>
          </p:cNvSpPr>
          <p:nvPr/>
        </p:nvSpPr>
        <p:spPr bwMode="gray">
          <a:xfrm>
            <a:off x="219075" y="1842447"/>
            <a:ext cx="8705850" cy="1368449"/>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l">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Display the department names and employees in each department. Also display names of departments even if it does not contain any employees. For this:</a:t>
            </a:r>
          </a:p>
        </p:txBody>
      </p:sp>
      <p:sp>
        <p:nvSpPr>
          <p:cNvPr id="28677" name="Rectangle 10"/>
          <p:cNvSpPr>
            <a:spLocks noChangeArrowheads="1"/>
          </p:cNvSpPr>
          <p:nvPr/>
        </p:nvSpPr>
        <p:spPr bwMode="gray">
          <a:xfrm>
            <a:off x="417512" y="3914864"/>
            <a:ext cx="8726488" cy="143505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a:solidFill>
                  <a:srgbClr val="000000"/>
                </a:solidFill>
                <a:cs typeface="Courier New" pitchFamily="49" charset="0"/>
              </a:rPr>
              <a:t>The statement is written as:</a:t>
            </a:r>
          </a:p>
        </p:txBody>
      </p:sp>
      <p:sp>
        <p:nvSpPr>
          <p:cNvPr id="28678" name="Rectangle 16"/>
          <p:cNvSpPr>
            <a:spLocks noChangeArrowheads="1"/>
          </p:cNvSpPr>
          <p:nvPr/>
        </p:nvSpPr>
        <p:spPr bwMode="auto">
          <a:xfrm>
            <a:off x="220663" y="4376188"/>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e.empNo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e.eName</a:t>
            </a:r>
            <a:r>
              <a:rPr lang="en-US" sz="1800" dirty="0">
                <a:latin typeface="Courier New" pitchFamily="49" charset="0"/>
                <a:cs typeface="Courier New" pitchFamily="49" charset="0"/>
              </a:rPr>
              <a:t> FROM department d LEFT OUTER JOIN employee e ON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e.deptNo</a:t>
            </a:r>
            <a:r>
              <a:rPr lang="en-US" sz="1800" dirty="0">
                <a:latin typeface="Courier New" pitchFamily="49" charset="0"/>
                <a:cs typeface="Courier New" pitchFamily="49" charset="0"/>
              </a:rPr>
              <a:t>;</a:t>
            </a:r>
            <a:endParaRPr lang="en-IN" sz="1800" dirty="0">
              <a:latin typeface="Courier New" pitchFamily="49" charset="0"/>
              <a:cs typeface="Courier New" pitchFamily="49" charset="0"/>
            </a:endParaRPr>
          </a:p>
        </p:txBody>
      </p:sp>
    </p:spTree>
    <p:extLst>
      <p:ext uri="{BB962C8B-B14F-4D97-AF65-F5344CB8AC3E}">
        <p14:creationId xmlns:p14="http://schemas.microsoft.com/office/powerpoint/2010/main" val="4132238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anim calcmode="lin" valueType="num">
                                      <p:cBhvr>
                                        <p:cTn id="8" dur="500" fill="hold"/>
                                        <p:tgtEl>
                                          <p:spTgt spid="28676"/>
                                        </p:tgtEl>
                                        <p:attrNameLst>
                                          <p:attrName>ppt_x</p:attrName>
                                        </p:attrNameLst>
                                      </p:cBhvr>
                                      <p:tavLst>
                                        <p:tav tm="0">
                                          <p:val>
                                            <p:strVal val="#ppt_x"/>
                                          </p:val>
                                        </p:tav>
                                        <p:tav tm="100000">
                                          <p:val>
                                            <p:strVal val="#ppt_x"/>
                                          </p:val>
                                        </p:tav>
                                      </p:tavLst>
                                    </p:anim>
                                    <p:anim calcmode="lin" valueType="num">
                                      <p:cBhvr>
                                        <p:cTn id="9" dur="500" fill="hold"/>
                                        <p:tgtEl>
                                          <p:spTgt spid="2867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67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Oracle Architecture</a:t>
            </a:r>
            <a:endParaRPr lang="en-US" dirty="0"/>
          </a:p>
        </p:txBody>
      </p:sp>
      <p:sp>
        <p:nvSpPr>
          <p:cNvPr id="6" name="Slide Number Placeholder 5"/>
          <p:cNvSpPr>
            <a:spLocks noGrp="1"/>
          </p:cNvSpPr>
          <p:nvPr>
            <p:ph type="sldNum" sz="quarter" idx="12"/>
          </p:nvPr>
        </p:nvSpPr>
        <p:spPr/>
        <p:txBody>
          <a:bodyPr/>
          <a:lstStyle/>
          <a:p>
            <a:pPr>
              <a:defRPr/>
            </a:pPr>
            <a:fld id="{EA04B270-0E68-45A1-8EF0-D76DFA1F755F}" type="slidenum">
              <a:rPr lang="en-US" smtClean="0"/>
              <a:pPr>
                <a:defRPr/>
              </a:pPr>
              <a:t>15</a:t>
            </a:fld>
            <a:endParaRPr lang="en-US"/>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82000" cy="537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691072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RIGHT OUTER JOIN</a:t>
            </a:r>
          </a:p>
        </p:txBody>
      </p:sp>
      <p:sp>
        <p:nvSpPr>
          <p:cNvPr id="29700" name="Rectangle 10"/>
          <p:cNvSpPr>
            <a:spLocks noChangeArrowheads="1"/>
          </p:cNvSpPr>
          <p:nvPr/>
        </p:nvSpPr>
        <p:spPr bwMode="gray">
          <a:xfrm>
            <a:off x="207963" y="1539875"/>
            <a:ext cx="8728075" cy="9271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This type of join will display matching records from both tables and all unmatched records in the right table.</a:t>
            </a:r>
          </a:p>
        </p:txBody>
      </p:sp>
      <p:grpSp>
        <p:nvGrpSpPr>
          <p:cNvPr id="2" name="Group 36"/>
          <p:cNvGrpSpPr>
            <a:grpSpLocks/>
          </p:cNvGrpSpPr>
          <p:nvPr/>
        </p:nvGrpSpPr>
        <p:grpSpPr bwMode="auto">
          <a:xfrm>
            <a:off x="219074" y="4687888"/>
            <a:ext cx="8720209" cy="1358070"/>
            <a:chOff x="219455" y="2242371"/>
            <a:chExt cx="8719446" cy="1357521"/>
          </a:xfrm>
        </p:grpSpPr>
        <p:sp>
          <p:nvSpPr>
            <p:cNvPr id="28681" name="Rectangle 10"/>
            <p:cNvSpPr>
              <a:spLocks noChangeArrowheads="1"/>
            </p:cNvSpPr>
            <p:nvPr/>
          </p:nvSpPr>
          <p:spPr bwMode="gray">
            <a:xfrm>
              <a:off x="219455" y="2524769"/>
              <a:ext cx="8719446" cy="107512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dirty="0">
                  <a:latin typeface="Courier New" pitchFamily="49" charset="0"/>
                  <a:cs typeface="Courier New" pitchFamily="49" charset="0"/>
                </a:rPr>
                <a:t>SELECT &lt;column list&gt; FROM &lt;table1&gt; RIGHT OUTER JOIN &lt;table2&gt; ON &lt;table1.column1&gt;= &lt;table2.column2&gt;;</a:t>
              </a:r>
            </a:p>
          </p:txBody>
        </p:sp>
        <p:sp>
          <p:nvSpPr>
            <p:cNvPr id="13" name="Rectangle 7"/>
            <p:cNvSpPr>
              <a:spLocks noChangeArrowheads="1"/>
            </p:cNvSpPr>
            <p:nvPr/>
          </p:nvSpPr>
          <p:spPr bwMode="gray">
            <a:xfrm>
              <a:off x="224219" y="2242371"/>
              <a:ext cx="1279413" cy="444320"/>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lnSpc>
                  <a:spcPct val="150000"/>
                </a:lnSpc>
                <a:defRPr/>
              </a:pPr>
              <a:r>
                <a:rPr lang="en-US" sz="2000" b="0" dirty="0">
                  <a:solidFill>
                    <a:schemeClr val="bg1"/>
                  </a:solidFill>
                </a:rPr>
                <a:t>Syntax:</a:t>
              </a:r>
            </a:p>
          </p:txBody>
        </p:sp>
      </p:grpSp>
      <p:grpSp>
        <p:nvGrpSpPr>
          <p:cNvPr id="3" name="Group 8"/>
          <p:cNvGrpSpPr>
            <a:grpSpLocks/>
          </p:cNvGrpSpPr>
          <p:nvPr/>
        </p:nvGrpSpPr>
        <p:grpSpPr bwMode="auto">
          <a:xfrm>
            <a:off x="219075" y="2732772"/>
            <a:ext cx="8705850" cy="1277253"/>
            <a:chOff x="236872" y="2668821"/>
            <a:chExt cx="8705850" cy="1277538"/>
          </a:xfrm>
        </p:grpSpPr>
        <p:sp>
          <p:nvSpPr>
            <p:cNvPr id="28679" name="Rectangle 9"/>
            <p:cNvSpPr>
              <a:spLocks noChangeArrowheads="1"/>
            </p:cNvSpPr>
            <p:nvPr/>
          </p:nvSpPr>
          <p:spPr bwMode="auto">
            <a:xfrm>
              <a:off x="236872" y="3015916"/>
              <a:ext cx="8705850" cy="930443"/>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b"/>
            <a:lstStyle/>
            <a:p>
              <a:pPr algn="just">
                <a:lnSpc>
                  <a:spcPct val="150000"/>
                </a:lnSpc>
              </a:pPr>
              <a:r>
                <a:rPr lang="en-US" sz="2000" b="0"/>
                <a:t>Right table means which table name is listed on the right side of the JOIN keywords.</a:t>
              </a:r>
            </a:p>
          </p:txBody>
        </p:sp>
        <p:sp>
          <p:nvSpPr>
            <p:cNvPr id="11" name="Rectangle 7"/>
            <p:cNvSpPr>
              <a:spLocks noChangeArrowheads="1"/>
            </p:cNvSpPr>
            <p:nvPr/>
          </p:nvSpPr>
          <p:spPr bwMode="gray">
            <a:xfrm>
              <a:off x="247985" y="2668821"/>
              <a:ext cx="1019175" cy="444599"/>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nSpc>
                  <a:spcPct val="150000"/>
                </a:lnSpc>
                <a:defRPr/>
              </a:pPr>
              <a:r>
                <a:rPr lang="en-US" sz="2000" b="0" dirty="0">
                  <a:solidFill>
                    <a:schemeClr val="bg1"/>
                  </a:solidFill>
                </a:rPr>
                <a:t>Note:</a:t>
              </a:r>
            </a:p>
          </p:txBody>
        </p:sp>
      </p:grpSp>
    </p:spTree>
    <p:extLst>
      <p:ext uri="{BB962C8B-B14F-4D97-AF65-F5344CB8AC3E}">
        <p14:creationId xmlns:p14="http://schemas.microsoft.com/office/powerpoint/2010/main" val="224681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1000"/>
                                        <p:tgtEl>
                                          <p:spTgt spid="29700"/>
                                        </p:tgtEl>
                                      </p:cBhvr>
                                    </p:animEffect>
                                    <p:anim calcmode="lin" valueType="num">
                                      <p:cBhvr>
                                        <p:cTn id="8" dur="1000" fill="hold"/>
                                        <p:tgtEl>
                                          <p:spTgt spid="29700"/>
                                        </p:tgtEl>
                                        <p:attrNameLst>
                                          <p:attrName>ppt_x</p:attrName>
                                        </p:attrNameLst>
                                      </p:cBhvr>
                                      <p:tavLst>
                                        <p:tav tm="0">
                                          <p:val>
                                            <p:strVal val="#ppt_x"/>
                                          </p:val>
                                        </p:tav>
                                        <p:tav tm="100000">
                                          <p:val>
                                            <p:strVal val="#ppt_x"/>
                                          </p:val>
                                        </p:tav>
                                      </p:tavLst>
                                    </p:anim>
                                    <p:anim calcmode="lin" valueType="num">
                                      <p:cBhvr>
                                        <p:cTn id="9"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RIGHT OUTER JOIN – Example</a:t>
            </a:r>
          </a:p>
        </p:txBody>
      </p:sp>
      <p:sp>
        <p:nvSpPr>
          <p:cNvPr id="30724" name="Rectangle 10"/>
          <p:cNvSpPr>
            <a:spLocks noChangeArrowheads="1"/>
          </p:cNvSpPr>
          <p:nvPr/>
        </p:nvSpPr>
        <p:spPr bwMode="gray">
          <a:xfrm>
            <a:off x="219075" y="1752118"/>
            <a:ext cx="8705850" cy="146874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182880" tIns="0" rIns="182880" bIns="0" anchor="ctr"/>
          <a:lstStyle/>
          <a:p>
            <a:pPr algn="just">
              <a:lnSpc>
                <a:spcPct val="150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a:t>Display the list of employees and their department names. Also display employee name even if he doesn’t belong to any dept. For this:</a:t>
            </a:r>
          </a:p>
        </p:txBody>
      </p:sp>
      <p:sp>
        <p:nvSpPr>
          <p:cNvPr id="30725" name="Rectangle 10"/>
          <p:cNvSpPr>
            <a:spLocks noChangeArrowheads="1"/>
          </p:cNvSpPr>
          <p:nvPr/>
        </p:nvSpPr>
        <p:spPr bwMode="gray">
          <a:xfrm>
            <a:off x="193674" y="3860273"/>
            <a:ext cx="8731961" cy="1339518"/>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a:solidFill>
                  <a:srgbClr val="000000"/>
                </a:solidFill>
                <a:cs typeface="Courier New" pitchFamily="49" charset="0"/>
              </a:rPr>
              <a:t>The statement is written as:</a:t>
            </a:r>
          </a:p>
        </p:txBody>
      </p:sp>
      <p:sp>
        <p:nvSpPr>
          <p:cNvPr id="30726" name="Rectangle 16"/>
          <p:cNvSpPr>
            <a:spLocks noChangeArrowheads="1"/>
          </p:cNvSpPr>
          <p:nvPr/>
        </p:nvSpPr>
        <p:spPr bwMode="auto">
          <a:xfrm>
            <a:off x="220663" y="4294300"/>
            <a:ext cx="8674100" cy="888705"/>
          </a:xfrm>
          <a:prstGeom prst="rect">
            <a:avLst/>
          </a:prstGeom>
          <a:noFill/>
          <a:ln w="9525">
            <a:noFill/>
            <a:miter lim="800000"/>
            <a:headEnd/>
            <a:tailEnd/>
          </a:ln>
        </p:spPr>
        <p:txBody>
          <a:bodyPr>
            <a:spAutoFit/>
          </a:bodyPr>
          <a:lstStyle/>
          <a:p>
            <a:pPr algn="l">
              <a:lnSpc>
                <a:spcPct val="150000"/>
              </a:lnSpc>
            </a:pPr>
            <a:r>
              <a:rPr lang="en-US" sz="1800" dirty="0">
                <a:latin typeface="Courier New" pitchFamily="49" charset="0"/>
                <a:cs typeface="Courier New" pitchFamily="49" charset="0"/>
              </a:rPr>
              <a:t>SELECT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d.dName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e.empNo</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e.eName</a:t>
            </a:r>
            <a:r>
              <a:rPr lang="en-US" sz="1800" dirty="0">
                <a:latin typeface="Courier New" pitchFamily="49" charset="0"/>
                <a:cs typeface="Courier New" pitchFamily="49" charset="0"/>
              </a:rPr>
              <a:t> FROM department d RIGHT OUTER JOIN employee e ON </a:t>
            </a:r>
            <a:r>
              <a:rPr lang="en-US" sz="1800" dirty="0" err="1">
                <a:latin typeface="Courier New" pitchFamily="49" charset="0"/>
                <a:cs typeface="Courier New" pitchFamily="49" charset="0"/>
              </a:rPr>
              <a:t>d.deptNo</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e.deptNo</a:t>
            </a:r>
            <a:r>
              <a:rPr lang="en-US" sz="1800" dirty="0">
                <a:latin typeface="Courier New" pitchFamily="49" charset="0"/>
                <a:cs typeface="Courier New" pitchFamily="49" charset="0"/>
              </a:rPr>
              <a:t>;</a:t>
            </a:r>
            <a:endParaRPr lang="en-IN" sz="1800" dirty="0">
              <a:latin typeface="Courier New" pitchFamily="49" charset="0"/>
              <a:cs typeface="Courier New" pitchFamily="49" charset="0"/>
            </a:endParaRPr>
          </a:p>
        </p:txBody>
      </p:sp>
    </p:spTree>
    <p:extLst>
      <p:ext uri="{BB962C8B-B14F-4D97-AF65-F5344CB8AC3E}">
        <p14:creationId xmlns:p14="http://schemas.microsoft.com/office/powerpoint/2010/main" val="278615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1000"/>
                                        <p:tgtEl>
                                          <p:spTgt spid="30724"/>
                                        </p:tgtEl>
                                      </p:cBhvr>
                                    </p:animEffect>
                                    <p:anim calcmode="lin" valueType="num">
                                      <p:cBhvr>
                                        <p:cTn id="8" dur="1000" fill="hold"/>
                                        <p:tgtEl>
                                          <p:spTgt spid="30724"/>
                                        </p:tgtEl>
                                        <p:attrNameLst>
                                          <p:attrName>ppt_x</p:attrName>
                                        </p:attrNameLst>
                                      </p:cBhvr>
                                      <p:tavLst>
                                        <p:tav tm="0">
                                          <p:val>
                                            <p:strVal val="#ppt_x"/>
                                          </p:val>
                                        </p:tav>
                                        <p:tav tm="100000">
                                          <p:val>
                                            <p:strVal val="#ppt_x"/>
                                          </p:val>
                                        </p:tav>
                                      </p:tavLst>
                                    </p:anim>
                                    <p:anim calcmode="lin" valueType="num">
                                      <p:cBhvr>
                                        <p:cTn id="9" dur="1000" fill="hold"/>
                                        <p:tgtEl>
                                          <p:spTgt spid="3072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P spid="30725" grpId="0" animBg="1"/>
      <p:bldP spid="3072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auto">
          <a:xfrm>
            <a:off x="0" y="760413"/>
            <a:ext cx="6486525"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CROSS JOIN</a:t>
            </a:r>
          </a:p>
        </p:txBody>
      </p:sp>
      <p:sp>
        <p:nvSpPr>
          <p:cNvPr id="31748" name="Rectangle 10"/>
          <p:cNvSpPr>
            <a:spLocks noChangeArrowheads="1"/>
          </p:cNvSpPr>
          <p:nvPr/>
        </p:nvSpPr>
        <p:spPr bwMode="gray">
          <a:xfrm>
            <a:off x="436728" y="1262063"/>
            <a:ext cx="8434317" cy="101600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a:t>The CROSS JOIN operation retrieves data between two tables as a Cartesian product.</a:t>
            </a:r>
          </a:p>
        </p:txBody>
      </p:sp>
      <p:grpSp>
        <p:nvGrpSpPr>
          <p:cNvPr id="2" name="Group 36"/>
          <p:cNvGrpSpPr>
            <a:grpSpLocks/>
          </p:cNvGrpSpPr>
          <p:nvPr/>
        </p:nvGrpSpPr>
        <p:grpSpPr bwMode="auto">
          <a:xfrm>
            <a:off x="437145" y="3935413"/>
            <a:ext cx="8406225" cy="914400"/>
            <a:chOff x="219456" y="2242371"/>
            <a:chExt cx="8073986" cy="914266"/>
          </a:xfrm>
        </p:grpSpPr>
        <p:sp>
          <p:nvSpPr>
            <p:cNvPr id="30729" name="Rectangle 10"/>
            <p:cNvSpPr>
              <a:spLocks noChangeArrowheads="1"/>
            </p:cNvSpPr>
            <p:nvPr/>
          </p:nvSpPr>
          <p:spPr bwMode="gray">
            <a:xfrm>
              <a:off x="219456" y="2524770"/>
              <a:ext cx="8073986" cy="631867"/>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219456" rIns="219456" bIns="0"/>
            <a:lstStyle/>
            <a:p>
              <a:pPr algn="l">
                <a:lnSpc>
                  <a:spcPct val="150000"/>
                </a:lnSpc>
              </a:pPr>
              <a:r>
                <a:rPr lang="en-US" sz="1800">
                  <a:latin typeface="Courier New" pitchFamily="49" charset="0"/>
                  <a:cs typeface="Courier New" pitchFamily="49" charset="0"/>
                </a:rPr>
                <a:t>SELECT &lt;column list&gt; FROM &lt;table1&gt; CROSS JOIN &lt;table2&gt;;</a:t>
              </a:r>
            </a:p>
          </p:txBody>
        </p:sp>
        <p:sp>
          <p:nvSpPr>
            <p:cNvPr id="13" name="Rectangle 7"/>
            <p:cNvSpPr>
              <a:spLocks noChangeArrowheads="1"/>
            </p:cNvSpPr>
            <p:nvPr/>
          </p:nvSpPr>
          <p:spPr bwMode="gray">
            <a:xfrm>
              <a:off x="224218" y="2242371"/>
              <a:ext cx="1279267" cy="444435"/>
            </a:xfrm>
            <a:prstGeom prst="rect">
              <a:avLst/>
            </a:prstGeom>
            <a:solidFill>
              <a:schemeClr val="accent1"/>
            </a:solidFill>
            <a:ln w="12700">
              <a:solidFill>
                <a:srgbClr val="DDDDDD"/>
              </a:solidFill>
              <a:miter lim="800000"/>
              <a:headEnd/>
              <a:tailEnd/>
            </a:ln>
            <a:effectLst>
              <a:outerShdw blurRad="50800" dist="38100" dir="5400000" algn="t" rotWithShape="0">
                <a:prstClr val="black">
                  <a:alpha val="40000"/>
                </a:prstClr>
              </a:outerShdw>
            </a:effectLst>
          </p:spPr>
          <p:txBody>
            <a:bodyPr lIns="0" tIns="0" rIns="0" bIns="0" anchor="ctr"/>
            <a:lstStyle/>
            <a:p>
              <a:pPr marL="115888" algn="l">
                <a:defRPr/>
              </a:pPr>
              <a:r>
                <a:rPr lang="en-US" sz="2000" b="0" dirty="0">
                  <a:solidFill>
                    <a:schemeClr val="bg1"/>
                  </a:solidFill>
                </a:rPr>
                <a:t>Syntax:</a:t>
              </a:r>
            </a:p>
          </p:txBody>
        </p:sp>
      </p:grpSp>
      <p:sp>
        <p:nvSpPr>
          <p:cNvPr id="31750" name="Rectangle 10"/>
          <p:cNvSpPr>
            <a:spLocks noChangeArrowheads="1"/>
          </p:cNvSpPr>
          <p:nvPr/>
        </p:nvSpPr>
        <p:spPr bwMode="gray">
          <a:xfrm>
            <a:off x="436728" y="5102225"/>
            <a:ext cx="8434317" cy="123033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lstStyle/>
          <a:p>
            <a:pPr algn="l">
              <a:lnSpc>
                <a:spcPct val="150000"/>
              </a:lnSpc>
              <a:spcBef>
                <a:spcPts val="60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0" dirty="0">
                <a:solidFill>
                  <a:srgbClr val="000000"/>
                </a:solidFill>
                <a:cs typeface="Courier New" pitchFamily="49" charset="0"/>
              </a:rPr>
              <a:t>The sample query to CROSS JOIN department and employee tables:</a:t>
            </a:r>
          </a:p>
        </p:txBody>
      </p:sp>
      <p:sp>
        <p:nvSpPr>
          <p:cNvPr id="31751" name="Rectangle 11"/>
          <p:cNvSpPr>
            <a:spLocks noChangeArrowheads="1"/>
          </p:cNvSpPr>
          <p:nvPr/>
        </p:nvSpPr>
        <p:spPr bwMode="auto">
          <a:xfrm>
            <a:off x="1509849" y="5808332"/>
            <a:ext cx="6766952" cy="507831"/>
          </a:xfrm>
          <a:prstGeom prst="rect">
            <a:avLst/>
          </a:prstGeom>
          <a:noFill/>
          <a:ln w="9525">
            <a:noFill/>
            <a:miter lim="800000"/>
            <a:headEnd/>
            <a:tailEnd/>
          </a:ln>
        </p:spPr>
        <p:txBody>
          <a:bodyPr wrap="square">
            <a:spAutoFit/>
          </a:bodyPr>
          <a:lstStyle/>
          <a:p>
            <a:pPr algn="l">
              <a:lnSpc>
                <a:spcPct val="150000"/>
              </a:lnSpc>
            </a:pPr>
            <a:r>
              <a:rPr lang="en-US" sz="1800" dirty="0">
                <a:latin typeface="Courier New" pitchFamily="49" charset="0"/>
                <a:cs typeface="Courier New" pitchFamily="49" charset="0"/>
              </a:rPr>
              <a:t>SELECT * FROM department CROSS JOIN employee;</a:t>
            </a:r>
            <a:endParaRPr lang="en-IN" sz="1800" dirty="0">
              <a:latin typeface="Courier New" pitchFamily="49" charset="0"/>
              <a:cs typeface="Courier New" pitchFamily="49" charset="0"/>
            </a:endParaRPr>
          </a:p>
        </p:txBody>
      </p:sp>
      <p:sp>
        <p:nvSpPr>
          <p:cNvPr id="10" name="Rectangle 10"/>
          <p:cNvSpPr>
            <a:spLocks noChangeArrowheads="1"/>
          </p:cNvSpPr>
          <p:nvPr/>
        </p:nvSpPr>
        <p:spPr bwMode="gray">
          <a:xfrm>
            <a:off x="436728" y="2422525"/>
            <a:ext cx="8434317" cy="1260475"/>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tIns="0" bIns="0" anchor="ctr"/>
          <a:lstStyle/>
          <a:p>
            <a:pPr algn="l">
              <a:lnSpc>
                <a:spcPct val="150000"/>
              </a:lnSpc>
            </a:pPr>
            <a:r>
              <a:rPr lang="en-US" sz="2000" b="0" dirty="0"/>
              <a:t>Cartesian product or CROSS JOIN is formed, when the joining condition is omitted or the specified condition is invalid or by explicitly specifying the CROSS JOIN clause.</a:t>
            </a:r>
          </a:p>
        </p:txBody>
      </p:sp>
    </p:spTree>
    <p:extLst>
      <p:ext uri="{BB962C8B-B14F-4D97-AF65-F5344CB8AC3E}">
        <p14:creationId xmlns:p14="http://schemas.microsoft.com/office/powerpoint/2010/main" val="3111878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5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31751"/>
                                        </p:tgtEl>
                                        <p:attrNameLst>
                                          <p:attrName>style.visibility</p:attrName>
                                        </p:attrNameLst>
                                      </p:cBhvr>
                                      <p:to>
                                        <p:strVal val="visible"/>
                                      </p:to>
                                    </p:set>
                                    <p:anim calcmode="discrete" valueType="clr">
                                      <p:cBhvr override="childStyle">
                                        <p:cTn id="29" dur="80"/>
                                        <p:tgtEl>
                                          <p:spTgt spid="31751"/>
                                        </p:tgtEl>
                                        <p:attrNameLst>
                                          <p:attrName>style.color</p:attrName>
                                        </p:attrNameLst>
                                      </p:cBhvr>
                                      <p:tavLst>
                                        <p:tav tm="50000">
                                          <p:val>
                                            <p:clrVal>
                                              <a:schemeClr val="hlink"/>
                                            </p:clrVal>
                                          </p:val>
                                        </p:tav>
                                        <p:tav tm="0">
                                          <p:val>
                                            <p:clrVal>
                                              <a:schemeClr val="accent2"/>
                                            </p:clrVal>
                                          </p:val>
                                        </p:tav>
                                      </p:tavLst>
                                    </p:anim>
                                    <p:anim calcmode="discrete" valueType="clr">
                                      <p:cBhvr>
                                        <p:cTn id="30" dur="80"/>
                                        <p:tgtEl>
                                          <p:spTgt spid="31751"/>
                                        </p:tgtEl>
                                        <p:attrNameLst>
                                          <p:attrName>fillcolor</p:attrName>
                                        </p:attrNameLst>
                                      </p:cBhvr>
                                      <p:tavLst>
                                        <p:tav tm="0">
                                          <p:val>
                                            <p:clrVal>
                                              <a:schemeClr val="accent2"/>
                                            </p:clrVal>
                                          </p:val>
                                        </p:tav>
                                        <p:tav tm="50000">
                                          <p:val>
                                            <p:clrVal>
                                              <a:schemeClr val="hlink"/>
                                            </p:clrVal>
                                          </p:val>
                                        </p:tav>
                                      </p:tavLst>
                                    </p:anim>
                                    <p:set>
                                      <p:cBhvr>
                                        <p:cTn id="31" dur="80"/>
                                        <p:tgtEl>
                                          <p:spTgt spid="3175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50" grpId="0" animBg="1"/>
      <p:bldP spid="31751" grpId="0"/>
      <p:bldP spid="1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0"/>
          <p:cNvSpPr>
            <a:spLocks noChangeArrowheads="1"/>
          </p:cNvSpPr>
          <p:nvPr/>
        </p:nvSpPr>
        <p:spPr bwMode="gray">
          <a:xfrm>
            <a:off x="423082" y="2251882"/>
            <a:ext cx="6960357" cy="3916906"/>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a:t>Write a query to display all the department names &amp; their location names.</a:t>
            </a:r>
          </a:p>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Write </a:t>
            </a:r>
            <a:r>
              <a:rPr lang="en-US" sz="2000" b="0" dirty="0"/>
              <a:t>a query to display the name, job name, department name and location of every employee.</a:t>
            </a:r>
          </a:p>
          <a:p>
            <a:pPr marL="457200" indent="-457200" algn="l">
              <a:lnSpc>
                <a:spcPct val="150000"/>
              </a:lnSpc>
              <a:buFont typeface="Arial" pitchFamily="34" charset="0"/>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000" b="0" dirty="0" smtClean="0"/>
              <a:t>Write </a:t>
            </a:r>
            <a:r>
              <a:rPr lang="en-US" sz="2000" b="0" dirty="0"/>
              <a:t>a query to display the List of departments with at least one ANALYST along with their location name.</a:t>
            </a:r>
          </a:p>
        </p:txBody>
      </p:sp>
      <p:grpSp>
        <p:nvGrpSpPr>
          <p:cNvPr id="31748" name="Group 13"/>
          <p:cNvGrpSpPr>
            <a:grpSpLocks/>
          </p:cNvGrpSpPr>
          <p:nvPr/>
        </p:nvGrpSpPr>
        <p:grpSpPr bwMode="auto">
          <a:xfrm>
            <a:off x="7375525" y="698500"/>
            <a:ext cx="1658938" cy="1714500"/>
            <a:chOff x="7376160" y="698563"/>
            <a:chExt cx="1658112" cy="1714487"/>
          </a:xfrm>
        </p:grpSpPr>
        <p:pic>
          <p:nvPicPr>
            <p:cNvPr id="31749" name="Picture 8" descr="Computer_Icon.png"/>
            <p:cNvPicPr>
              <a:picLocks noChangeAspect="1"/>
            </p:cNvPicPr>
            <p:nvPr/>
          </p:nvPicPr>
          <p:blipFill>
            <a:blip r:embed="rId3"/>
            <a:srcRect/>
            <a:stretch>
              <a:fillRect/>
            </a:stretch>
          </p:blipFill>
          <p:spPr bwMode="auto">
            <a:xfrm>
              <a:off x="7376160" y="698563"/>
              <a:ext cx="1658112" cy="1714487"/>
            </a:xfrm>
            <a:prstGeom prst="rect">
              <a:avLst/>
            </a:prstGeom>
            <a:noFill/>
            <a:ln w="9525">
              <a:noFill/>
              <a:miter lim="800000"/>
              <a:headEnd/>
              <a:tailEnd/>
            </a:ln>
          </p:spPr>
        </p:pic>
        <p:sp>
          <p:nvSpPr>
            <p:cNvPr id="31750" name="TextBox 11"/>
            <p:cNvSpPr txBox="1">
              <a:spLocks noChangeArrowheads="1"/>
            </p:cNvSpPr>
            <p:nvPr/>
          </p:nvSpPr>
          <p:spPr bwMode="auto">
            <a:xfrm>
              <a:off x="7510272" y="1097280"/>
              <a:ext cx="966932" cy="369332"/>
            </a:xfrm>
            <a:prstGeom prst="rect">
              <a:avLst/>
            </a:prstGeom>
            <a:noFill/>
            <a:ln w="9525">
              <a:noFill/>
              <a:miter lim="800000"/>
              <a:headEnd/>
              <a:tailEnd/>
            </a:ln>
          </p:spPr>
          <p:txBody>
            <a:bodyPr wrap="none">
              <a:spAutoFit/>
            </a:bodyPr>
            <a:lstStyle/>
            <a:p>
              <a:r>
                <a:rPr lang="en-US" sz="1800">
                  <a:solidFill>
                    <a:schemeClr val="bg1"/>
                  </a:solidFill>
                  <a:latin typeface="Arial Narrow" pitchFamily="34" charset="0"/>
                </a:rPr>
                <a:t>Exercise</a:t>
              </a:r>
            </a:p>
          </p:txBody>
        </p:sp>
      </p:grpSp>
    </p:spTree>
    <p:extLst>
      <p:ext uri="{BB962C8B-B14F-4D97-AF65-F5344CB8AC3E}">
        <p14:creationId xmlns:p14="http://schemas.microsoft.com/office/powerpoint/2010/main" val="27739389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Joins in Oracle</a:t>
            </a:r>
            <a:endParaRPr lang="en-IN" dirty="0"/>
          </a:p>
        </p:txBody>
      </p:sp>
      <p:sp>
        <p:nvSpPr>
          <p:cNvPr id="3" name="Content Placeholder 2"/>
          <p:cNvSpPr>
            <a:spLocks noGrp="1"/>
          </p:cNvSpPr>
          <p:nvPr>
            <p:ph idx="1"/>
          </p:nvPr>
        </p:nvSpPr>
        <p:spPr/>
        <p:txBody>
          <a:bodyPr/>
          <a:lstStyle/>
          <a:p>
            <a:r>
              <a:rPr lang="en-IN" dirty="0" err="1" smtClean="0"/>
              <a:t>Equi</a:t>
            </a:r>
            <a:endParaRPr lang="en-IN" dirty="0" smtClean="0"/>
          </a:p>
          <a:p>
            <a:r>
              <a:rPr lang="en-IN" dirty="0" smtClean="0"/>
              <a:t>Self</a:t>
            </a:r>
          </a:p>
          <a:p>
            <a:r>
              <a:rPr lang="en-IN" dirty="0" smtClean="0"/>
              <a:t>Inner</a:t>
            </a:r>
          </a:p>
          <a:p>
            <a:r>
              <a:rPr lang="en-IN" dirty="0" smtClean="0"/>
              <a:t>Outer</a:t>
            </a:r>
          </a:p>
          <a:p>
            <a:r>
              <a:rPr lang="en-IN" dirty="0" smtClean="0"/>
              <a:t>Cross</a:t>
            </a:r>
          </a:p>
          <a:p>
            <a:r>
              <a:rPr lang="en-IN" dirty="0" smtClean="0"/>
              <a:t>Anti</a:t>
            </a:r>
          </a:p>
          <a:p>
            <a:r>
              <a:rPr lang="en-IN" dirty="0" smtClean="0"/>
              <a:t>Semi</a:t>
            </a:r>
            <a:endParaRPr lang="en-IN" dirty="0"/>
          </a:p>
        </p:txBody>
      </p:sp>
    </p:spTree>
    <p:extLst>
      <p:ext uri="{BB962C8B-B14F-4D97-AF65-F5344CB8AC3E}">
        <p14:creationId xmlns:p14="http://schemas.microsoft.com/office/powerpoint/2010/main" val="199139992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Anti Join</a:t>
            </a:r>
            <a:endParaRPr lang="en-IN" dirty="0"/>
          </a:p>
        </p:txBody>
      </p:sp>
      <p:sp>
        <p:nvSpPr>
          <p:cNvPr id="3" name="Content Placeholder 2"/>
          <p:cNvSpPr>
            <a:spLocks noGrp="1"/>
          </p:cNvSpPr>
          <p:nvPr>
            <p:ph idx="1"/>
          </p:nvPr>
        </p:nvSpPr>
        <p:spPr/>
        <p:txBody>
          <a:bodyPr>
            <a:normAutofit fontScale="92500" lnSpcReduction="10000"/>
          </a:bodyPr>
          <a:lstStyle/>
          <a:p>
            <a:r>
              <a:rPr lang="en-US" dirty="0"/>
              <a:t>Anti-join is used to make the queries run faster. It is a very powerful SQL construct Oracle offers for faster queries. </a:t>
            </a:r>
          </a:p>
          <a:p>
            <a:r>
              <a:rPr lang="en-US" dirty="0"/>
              <a:t>Anti-join between two tables returns rows from the first table where no matches are found in the second table. It is opposite of a semi-join. An anti-join returns one copy of each row in the first table for which no match is found. </a:t>
            </a:r>
          </a:p>
          <a:p>
            <a:r>
              <a:rPr lang="en-US" dirty="0"/>
              <a:t>Anti-joins are written using the NOT EXISTS or NOT IN constructs. </a:t>
            </a:r>
          </a:p>
          <a:p>
            <a:endParaRPr lang="en-IN" dirty="0"/>
          </a:p>
        </p:txBody>
      </p:sp>
    </p:spTree>
    <p:extLst>
      <p:ext uri="{BB962C8B-B14F-4D97-AF65-F5344CB8AC3E}">
        <p14:creationId xmlns:p14="http://schemas.microsoft.com/office/powerpoint/2010/main" val="252727400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153400" cy="4842029"/>
          </a:xfrm>
        </p:spPr>
        <p:txBody>
          <a:bodyPr>
            <a:noAutofit/>
          </a:bodyPr>
          <a:lstStyle/>
          <a:p>
            <a:pPr marL="68580" indent="0">
              <a:buNone/>
            </a:pPr>
            <a:r>
              <a:rPr lang="en-US" sz="2800" dirty="0"/>
              <a:t>SELECT   </a:t>
            </a:r>
            <a:r>
              <a:rPr lang="en-US" sz="2800" dirty="0" err="1" smtClean="0"/>
              <a:t>department.deptno</a:t>
            </a:r>
            <a:r>
              <a:rPr lang="en-US" sz="2800" dirty="0" smtClean="0"/>
              <a:t>,</a:t>
            </a:r>
            <a:r>
              <a:rPr lang="en-US" sz="2800" dirty="0"/>
              <a:t> </a:t>
            </a:r>
            <a:r>
              <a:rPr lang="en-US" sz="2800" dirty="0" err="1" smtClean="0"/>
              <a:t>department.dname</a:t>
            </a:r>
            <a:endParaRPr lang="en-US" sz="2800" dirty="0"/>
          </a:p>
          <a:p>
            <a:pPr marL="68580" indent="0">
              <a:buNone/>
            </a:pPr>
            <a:r>
              <a:rPr lang="en-US" sz="2800" dirty="0"/>
              <a:t>        FROM     </a:t>
            </a:r>
            <a:r>
              <a:rPr lang="en-US" sz="2800" dirty="0" smtClean="0"/>
              <a:t>department</a:t>
            </a:r>
            <a:r>
              <a:rPr lang="en-US" sz="2800" dirty="0"/>
              <a:t>  </a:t>
            </a:r>
          </a:p>
          <a:p>
            <a:pPr marL="68580" indent="0">
              <a:buNone/>
            </a:pPr>
            <a:r>
              <a:rPr lang="en-US" sz="2800" dirty="0"/>
              <a:t>        WHERE    NOT EXISTS  </a:t>
            </a:r>
          </a:p>
          <a:p>
            <a:pPr marL="68580" indent="0">
              <a:buNone/>
            </a:pPr>
            <a:r>
              <a:rPr lang="en-US" sz="2800" dirty="0"/>
              <a:t>                 (  </a:t>
            </a:r>
          </a:p>
          <a:p>
            <a:pPr marL="68580" indent="0">
              <a:buNone/>
            </a:pPr>
            <a:r>
              <a:rPr lang="en-US" sz="2800" dirty="0"/>
              <a:t>                 SELECT 1  </a:t>
            </a:r>
          </a:p>
          <a:p>
            <a:pPr marL="68580" indent="0">
              <a:buNone/>
            </a:pPr>
            <a:r>
              <a:rPr lang="en-US" sz="2800" dirty="0"/>
              <a:t>                 FROM   </a:t>
            </a:r>
            <a:r>
              <a:rPr lang="en-US" sz="2800" dirty="0" smtClean="0"/>
              <a:t>employee e</a:t>
            </a:r>
            <a:r>
              <a:rPr lang="en-US" sz="2800" dirty="0"/>
              <a:t>  </a:t>
            </a:r>
          </a:p>
          <a:p>
            <a:pPr marL="68580" indent="0">
              <a:buNone/>
            </a:pPr>
            <a:r>
              <a:rPr lang="en-US" sz="2800" dirty="0"/>
              <a:t>                 WHERE </a:t>
            </a:r>
            <a:r>
              <a:rPr lang="en-US" sz="2800" dirty="0" err="1" smtClean="0"/>
              <a:t>e.deptno</a:t>
            </a:r>
            <a:r>
              <a:rPr lang="en-US" sz="2800" dirty="0"/>
              <a:t> = </a:t>
            </a:r>
            <a:r>
              <a:rPr lang="en-US" sz="2800" dirty="0" err="1" smtClean="0"/>
              <a:t>department.deptno</a:t>
            </a:r>
            <a:r>
              <a:rPr lang="en-US" sz="2800" dirty="0" smtClean="0"/>
              <a:t>)</a:t>
            </a:r>
            <a:r>
              <a:rPr lang="en-US" sz="2800" dirty="0"/>
              <a:t>  </a:t>
            </a:r>
          </a:p>
          <a:p>
            <a:pPr marL="68580" indent="0">
              <a:buNone/>
            </a:pPr>
            <a:r>
              <a:rPr lang="en-US" sz="2800" dirty="0"/>
              <a:t>        ORDER BY </a:t>
            </a:r>
            <a:r>
              <a:rPr lang="en-US" sz="2800" dirty="0" err="1" smtClean="0"/>
              <a:t>department.deptno</a:t>
            </a:r>
            <a:r>
              <a:rPr lang="en-US" sz="2800" dirty="0" smtClean="0"/>
              <a:t>;</a:t>
            </a:r>
            <a:r>
              <a:rPr lang="en-US" sz="2800" dirty="0"/>
              <a:t>  </a:t>
            </a:r>
          </a:p>
          <a:p>
            <a:pPr marL="68580" indent="0">
              <a:buNone/>
            </a:pPr>
            <a:endParaRPr lang="en-IN" sz="2800" dirty="0"/>
          </a:p>
        </p:txBody>
      </p:sp>
    </p:spTree>
    <p:extLst>
      <p:ext uri="{BB962C8B-B14F-4D97-AF65-F5344CB8AC3E}">
        <p14:creationId xmlns:p14="http://schemas.microsoft.com/office/powerpoint/2010/main" val="1927793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Anti</a:t>
            </a:r>
            <a:endParaRPr lang="en-IN" dirty="0"/>
          </a:p>
        </p:txBody>
      </p:sp>
      <p:sp>
        <p:nvSpPr>
          <p:cNvPr id="3" name="Content Placeholder 2"/>
          <p:cNvSpPr>
            <a:spLocks noGrp="1"/>
          </p:cNvSpPr>
          <p:nvPr>
            <p:ph idx="1"/>
          </p:nvPr>
        </p:nvSpPr>
        <p:spPr/>
        <p:txBody>
          <a:bodyPr/>
          <a:lstStyle/>
          <a:p>
            <a:r>
              <a:rPr lang="en-US" dirty="0"/>
              <a:t>The following example selects a list of employees who are not in a particular set of departments:</a:t>
            </a:r>
          </a:p>
          <a:p>
            <a:r>
              <a:rPr lang="en-US" dirty="0"/>
              <a:t>SELECT * FROM employees WHERE </a:t>
            </a:r>
            <a:r>
              <a:rPr lang="en-US" dirty="0" err="1"/>
              <a:t>department_id</a:t>
            </a:r>
            <a:r>
              <a:rPr lang="en-US" dirty="0"/>
              <a:t> NOT IN (SELECT </a:t>
            </a:r>
            <a:r>
              <a:rPr lang="en-US" dirty="0" err="1"/>
              <a:t>department_id</a:t>
            </a:r>
            <a:r>
              <a:rPr lang="en-US" dirty="0"/>
              <a:t> FROM departments WHERE </a:t>
            </a:r>
            <a:r>
              <a:rPr lang="en-US" dirty="0" err="1"/>
              <a:t>location_id</a:t>
            </a:r>
            <a:r>
              <a:rPr lang="en-US" dirty="0"/>
              <a:t> = 1700) ORDER BY </a:t>
            </a:r>
            <a:r>
              <a:rPr lang="en-US" dirty="0" err="1"/>
              <a:t>last_name</a:t>
            </a:r>
            <a:r>
              <a:rPr lang="en-US" dirty="0"/>
              <a:t>;</a:t>
            </a:r>
            <a:endParaRPr lang="en-IN" dirty="0"/>
          </a:p>
        </p:txBody>
      </p:sp>
    </p:spTree>
    <p:extLst>
      <p:ext uri="{BB962C8B-B14F-4D97-AF65-F5344CB8AC3E}">
        <p14:creationId xmlns:p14="http://schemas.microsoft.com/office/powerpoint/2010/main" val="317533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 Join</a:t>
            </a:r>
            <a:endParaRPr lang="en-IN" dirty="0"/>
          </a:p>
        </p:txBody>
      </p:sp>
      <p:sp>
        <p:nvSpPr>
          <p:cNvPr id="3" name="Content Placeholder 2"/>
          <p:cNvSpPr>
            <a:spLocks noGrp="1"/>
          </p:cNvSpPr>
          <p:nvPr>
            <p:ph idx="1"/>
          </p:nvPr>
        </p:nvSpPr>
        <p:spPr/>
        <p:txBody>
          <a:bodyPr/>
          <a:lstStyle/>
          <a:p>
            <a:r>
              <a:rPr lang="en-US" dirty="0"/>
              <a:t>Semi-join is introduced in Oracle 8.0. It provides an efficient method of performing a WHERE EXISTS sub-query. </a:t>
            </a:r>
          </a:p>
          <a:p>
            <a:r>
              <a:rPr lang="en-US" dirty="0"/>
              <a:t>A semi-join returns one copy of each row in first table for which at least one match is found. </a:t>
            </a:r>
          </a:p>
          <a:p>
            <a:r>
              <a:rPr lang="en-US" dirty="0"/>
              <a:t>Semi-joins are written using the EXISTS construct.</a:t>
            </a:r>
          </a:p>
          <a:p>
            <a:endParaRPr lang="en-IN" dirty="0"/>
          </a:p>
        </p:txBody>
      </p:sp>
    </p:spTree>
    <p:extLst>
      <p:ext uri="{BB962C8B-B14F-4D97-AF65-F5344CB8AC3E}">
        <p14:creationId xmlns:p14="http://schemas.microsoft.com/office/powerpoint/2010/main" val="272872123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838200"/>
            <a:ext cx="6777317" cy="4994429"/>
          </a:xfrm>
        </p:spPr>
        <p:txBody>
          <a:bodyPr>
            <a:normAutofit/>
          </a:bodyPr>
          <a:lstStyle/>
          <a:p>
            <a:pPr marL="68580" indent="0">
              <a:buNone/>
            </a:pPr>
            <a:r>
              <a:rPr lang="en-US" dirty="0"/>
              <a:t>SELECT   </a:t>
            </a:r>
            <a:r>
              <a:rPr lang="en-US" dirty="0" err="1" smtClean="0"/>
              <a:t>department.deptno</a:t>
            </a:r>
            <a:r>
              <a:rPr lang="en-US" dirty="0" smtClean="0"/>
              <a:t>,</a:t>
            </a:r>
            <a:r>
              <a:rPr lang="en-US" dirty="0"/>
              <a:t> </a:t>
            </a:r>
            <a:r>
              <a:rPr lang="en-US" dirty="0" err="1" smtClean="0"/>
              <a:t>department.dname</a:t>
            </a:r>
            <a:r>
              <a:rPr lang="en-US" dirty="0"/>
              <a:t>  </a:t>
            </a:r>
          </a:p>
          <a:p>
            <a:pPr marL="68580" indent="0">
              <a:buNone/>
            </a:pPr>
            <a:r>
              <a:rPr lang="en-US" dirty="0"/>
              <a:t>        FROM     </a:t>
            </a:r>
            <a:r>
              <a:rPr lang="en-US" dirty="0" smtClean="0"/>
              <a:t>department</a:t>
            </a:r>
            <a:r>
              <a:rPr lang="en-US" dirty="0"/>
              <a:t> </a:t>
            </a:r>
          </a:p>
          <a:p>
            <a:pPr marL="68580" indent="0">
              <a:buNone/>
            </a:pPr>
            <a:r>
              <a:rPr lang="en-US" dirty="0"/>
              <a:t>        WHERE    EXISTS  </a:t>
            </a:r>
          </a:p>
          <a:p>
            <a:pPr marL="68580" indent="0">
              <a:buNone/>
            </a:pPr>
            <a:r>
              <a:rPr lang="en-US" dirty="0"/>
              <a:t>                 (  </a:t>
            </a:r>
          </a:p>
          <a:p>
            <a:pPr marL="68580" indent="0">
              <a:buNone/>
            </a:pPr>
            <a:r>
              <a:rPr lang="en-US" dirty="0"/>
              <a:t>                 SELECT 1  </a:t>
            </a:r>
          </a:p>
          <a:p>
            <a:pPr marL="68580" indent="0">
              <a:buNone/>
            </a:pPr>
            <a:r>
              <a:rPr lang="en-US" dirty="0"/>
              <a:t>                 FROM   </a:t>
            </a:r>
            <a:r>
              <a:rPr lang="en-US" dirty="0" smtClean="0"/>
              <a:t>employee</a:t>
            </a:r>
            <a:r>
              <a:rPr lang="en-US" dirty="0"/>
              <a:t>  </a:t>
            </a:r>
          </a:p>
          <a:p>
            <a:pPr marL="68580" indent="0">
              <a:buNone/>
            </a:pPr>
            <a:r>
              <a:rPr lang="en-US" dirty="0"/>
              <a:t>                 </a:t>
            </a:r>
            <a:r>
              <a:rPr lang="en-US" dirty="0" smtClean="0"/>
              <a:t>WHERE</a:t>
            </a:r>
            <a:r>
              <a:rPr lang="en-US" dirty="0"/>
              <a:t> </a:t>
            </a:r>
            <a:r>
              <a:rPr lang="en-US" dirty="0" err="1" smtClean="0"/>
              <a:t>employee.deptno</a:t>
            </a:r>
            <a:r>
              <a:rPr lang="en-US" dirty="0"/>
              <a:t> = </a:t>
            </a:r>
            <a:r>
              <a:rPr lang="en-US" dirty="0" err="1" smtClean="0"/>
              <a:t>department.deptno</a:t>
            </a:r>
            <a:r>
              <a:rPr lang="en-US" dirty="0"/>
              <a:t> </a:t>
            </a:r>
          </a:p>
          <a:p>
            <a:pPr marL="68580" indent="0">
              <a:buNone/>
            </a:pPr>
            <a:r>
              <a:rPr lang="en-US" dirty="0"/>
              <a:t>                 )  </a:t>
            </a:r>
          </a:p>
          <a:p>
            <a:pPr marL="68580" indent="0">
              <a:buNone/>
            </a:pPr>
            <a:r>
              <a:rPr lang="en-US" dirty="0"/>
              <a:t>        ORDER BY </a:t>
            </a:r>
            <a:r>
              <a:rPr lang="en-US" dirty="0" err="1" smtClean="0"/>
              <a:t>department.deptno</a:t>
            </a:r>
            <a:r>
              <a:rPr lang="en-US" dirty="0" smtClean="0"/>
              <a:t>;</a:t>
            </a:r>
            <a:r>
              <a:rPr lang="en-US" dirty="0"/>
              <a:t>  </a:t>
            </a:r>
          </a:p>
          <a:p>
            <a:pPr marL="68580" indent="0">
              <a:buNone/>
            </a:pPr>
            <a:endParaRPr lang="en-IN" dirty="0"/>
          </a:p>
        </p:txBody>
      </p:sp>
    </p:spTree>
    <p:extLst>
      <p:ext uri="{BB962C8B-B14F-4D97-AF65-F5344CB8AC3E}">
        <p14:creationId xmlns:p14="http://schemas.microsoft.com/office/powerpoint/2010/main" val="3954000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Types of Databases</a:t>
            </a:r>
            <a:endParaRPr lang="en-US" dirty="0"/>
          </a:p>
        </p:txBody>
      </p:sp>
      <p:sp>
        <p:nvSpPr>
          <p:cNvPr id="4" name="Slide Number Placeholder 3"/>
          <p:cNvSpPr>
            <a:spLocks noGrp="1"/>
          </p:cNvSpPr>
          <p:nvPr>
            <p:ph type="sldNum" sz="quarter" idx="12"/>
          </p:nvPr>
        </p:nvSpPr>
        <p:spPr/>
        <p:txBody>
          <a:bodyPr/>
          <a:lstStyle/>
          <a:p>
            <a:pPr>
              <a:defRPr/>
            </a:pPr>
            <a:fld id="{1AD6DC78-430A-44B2-9582-6238550374ED}" type="slidenum">
              <a:rPr lang="en-US" smtClean="0"/>
              <a:pPr>
                <a:defRPr/>
              </a:pPr>
              <a:t>16</a:t>
            </a:fld>
            <a:endParaRPr lang="en-US"/>
          </a:p>
        </p:txBody>
      </p:sp>
      <p:sp>
        <p:nvSpPr>
          <p:cNvPr id="13316" name="Content Placeholder 2"/>
          <p:cNvSpPr>
            <a:spLocks noGrp="1"/>
          </p:cNvSpPr>
          <p:nvPr>
            <p:ph idx="4294967295"/>
          </p:nvPr>
        </p:nvSpPr>
        <p:spPr>
          <a:xfrm>
            <a:off x="0" y="2209800"/>
            <a:ext cx="6248400" cy="3840163"/>
          </a:xfrm>
        </p:spPr>
        <p:txBody>
          <a:bodyPr/>
          <a:lstStyle/>
          <a:p>
            <a:pPr eaLnBrk="1" hangingPunct="1"/>
            <a:r>
              <a:rPr lang="en-US" sz="4000" dirty="0" smtClean="0"/>
              <a:t>Hierarchical database</a:t>
            </a:r>
          </a:p>
          <a:p>
            <a:pPr eaLnBrk="1" hangingPunct="1"/>
            <a:r>
              <a:rPr lang="en-US" sz="4000" dirty="0" smtClean="0"/>
              <a:t>Network database</a:t>
            </a:r>
          </a:p>
          <a:p>
            <a:pPr eaLnBrk="1" hangingPunct="1"/>
            <a:r>
              <a:rPr lang="en-US" sz="4000" dirty="0" smtClean="0"/>
              <a:t>Relational database</a:t>
            </a:r>
          </a:p>
          <a:p>
            <a:pPr eaLnBrk="1" hangingPunct="1"/>
            <a:r>
              <a:rPr lang="en-US" sz="4000" dirty="0" smtClean="0"/>
              <a:t>Object-oriented database</a:t>
            </a:r>
          </a:p>
          <a:p>
            <a:pPr eaLnBrk="1" hangingPunct="1">
              <a:buFont typeface="Wingdings" pitchFamily="2" charset="2"/>
              <a:buNone/>
            </a:pPr>
            <a:endParaRPr lang="en-US" dirty="0" smtClean="0"/>
          </a:p>
        </p:txBody>
      </p:sp>
    </p:spTree>
    <p:extLst>
      <p:ext uri="{BB962C8B-B14F-4D97-AF65-F5344CB8AC3E}">
        <p14:creationId xmlns:p14="http://schemas.microsoft.com/office/powerpoint/2010/main" val="118885072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a:t>
            </a:r>
            <a:endParaRPr lang="en-IN" dirty="0"/>
          </a:p>
        </p:txBody>
      </p:sp>
      <p:sp>
        <p:nvSpPr>
          <p:cNvPr id="3" name="Content Placeholder 2"/>
          <p:cNvSpPr>
            <a:spLocks noGrp="1"/>
          </p:cNvSpPr>
          <p:nvPr>
            <p:ph idx="1"/>
          </p:nvPr>
        </p:nvSpPr>
        <p:spPr/>
        <p:txBody>
          <a:bodyPr>
            <a:normAutofit fontScale="85000" lnSpcReduction="10000"/>
          </a:bodyPr>
          <a:lstStyle/>
          <a:p>
            <a:r>
              <a:rPr lang="en-US" dirty="0"/>
              <a:t>only one row needs to be returned from the departments table, even though many rows in the employees table might match the </a:t>
            </a:r>
            <a:r>
              <a:rPr lang="en-US" dirty="0" err="1"/>
              <a:t>subquery</a:t>
            </a:r>
            <a:r>
              <a:rPr lang="en-US" dirty="0"/>
              <a:t>. If no index has been defined on the salary column in employees, then a </a:t>
            </a:r>
            <a:r>
              <a:rPr lang="en-US" dirty="0" err="1"/>
              <a:t>semijoin</a:t>
            </a:r>
            <a:r>
              <a:rPr lang="en-US" dirty="0"/>
              <a:t> can be used to improve query performance.</a:t>
            </a:r>
          </a:p>
          <a:p>
            <a:r>
              <a:rPr lang="en-US" dirty="0"/>
              <a:t>SELECT * FROM departments WHERE EXISTS (SELECT * FROM employees WHERE </a:t>
            </a:r>
            <a:r>
              <a:rPr lang="en-US" dirty="0" err="1"/>
              <a:t>departments.department_id</a:t>
            </a:r>
            <a:r>
              <a:rPr lang="en-US" dirty="0"/>
              <a:t> = </a:t>
            </a:r>
            <a:r>
              <a:rPr lang="en-US" dirty="0" err="1"/>
              <a:t>employees.department_id</a:t>
            </a:r>
            <a:r>
              <a:rPr lang="en-US" dirty="0"/>
              <a:t> AND </a:t>
            </a:r>
            <a:r>
              <a:rPr lang="en-US" dirty="0" err="1"/>
              <a:t>employees.salary</a:t>
            </a:r>
            <a:r>
              <a:rPr lang="en-US" dirty="0"/>
              <a:t> &gt; 2500) ORDER BY </a:t>
            </a:r>
            <a:r>
              <a:rPr lang="en-US" dirty="0" err="1"/>
              <a:t>department_name</a:t>
            </a:r>
            <a:r>
              <a:rPr lang="en-US" dirty="0"/>
              <a:t>; </a:t>
            </a:r>
            <a:endParaRPr lang="en-IN" dirty="0"/>
          </a:p>
        </p:txBody>
      </p:sp>
    </p:spTree>
    <p:extLst>
      <p:ext uri="{BB962C8B-B14F-4D97-AF65-F5344CB8AC3E}">
        <p14:creationId xmlns:p14="http://schemas.microsoft.com/office/powerpoint/2010/main" val="183805486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Anit</a:t>
            </a:r>
            <a:r>
              <a:rPr lang="en-IN" dirty="0"/>
              <a:t> Join and Semi </a:t>
            </a:r>
            <a:r>
              <a:rPr lang="en-IN" dirty="0" smtClean="0"/>
              <a:t>Join</a:t>
            </a:r>
            <a:endParaRPr lang="en-IN" dirty="0"/>
          </a:p>
        </p:txBody>
      </p:sp>
      <p:sp>
        <p:nvSpPr>
          <p:cNvPr id="3" name="Content Placeholder 2"/>
          <p:cNvSpPr>
            <a:spLocks noGrp="1"/>
          </p:cNvSpPr>
          <p:nvPr>
            <p:ph idx="1"/>
          </p:nvPr>
        </p:nvSpPr>
        <p:spPr/>
        <p:txBody>
          <a:bodyPr/>
          <a:lstStyle/>
          <a:p>
            <a:pPr lvl="1"/>
            <a:r>
              <a:rPr lang="en-IN" dirty="0" smtClean="0"/>
              <a:t>Semi Join returns one copy of each row in the first table for each at least one match is found.</a:t>
            </a:r>
          </a:p>
          <a:p>
            <a:pPr lvl="1"/>
            <a:r>
              <a:rPr lang="en-IN" dirty="0" smtClean="0"/>
              <a:t>Anti Join returns one copy of each row in the first table for which no match is found.</a:t>
            </a:r>
          </a:p>
          <a:p>
            <a:pPr lvl="1"/>
            <a:endParaRPr lang="en-IN" dirty="0"/>
          </a:p>
        </p:txBody>
      </p:sp>
    </p:spTree>
    <p:extLst>
      <p:ext uri="{BB962C8B-B14F-4D97-AF65-F5344CB8AC3E}">
        <p14:creationId xmlns:p14="http://schemas.microsoft.com/office/powerpoint/2010/main" val="150358838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7696200" cy="545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8991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490" y="228600"/>
            <a:ext cx="7024744" cy="1143000"/>
          </a:xfrm>
        </p:spPr>
        <p:txBody>
          <a:bodyPr/>
          <a:lstStyle/>
          <a:p>
            <a:pPr>
              <a:defRPr/>
            </a:pPr>
            <a:r>
              <a:rPr lang="en-US" dirty="0" smtClean="0"/>
              <a:t>Set Operator</a:t>
            </a:r>
            <a:endParaRPr lang="en-US" dirty="0"/>
          </a:p>
        </p:txBody>
      </p:sp>
      <p:sp>
        <p:nvSpPr>
          <p:cNvPr id="109571" name="Content Placeholder 1"/>
          <p:cNvSpPr>
            <a:spLocks noGrp="1"/>
          </p:cNvSpPr>
          <p:nvPr>
            <p:ph idx="4294967295"/>
          </p:nvPr>
        </p:nvSpPr>
        <p:spPr>
          <a:xfrm>
            <a:off x="1066800" y="1371600"/>
            <a:ext cx="6781800" cy="5105400"/>
          </a:xfrm>
        </p:spPr>
        <p:txBody>
          <a:bodyPr>
            <a:normAutofit/>
          </a:bodyPr>
          <a:lstStyle/>
          <a:p>
            <a:r>
              <a:rPr lang="en-US" dirty="0" smtClean="0"/>
              <a:t>UNION</a:t>
            </a:r>
          </a:p>
          <a:p>
            <a:r>
              <a:rPr lang="en-US" dirty="0" smtClean="0"/>
              <a:t>UNION ALL</a:t>
            </a:r>
          </a:p>
          <a:p>
            <a:r>
              <a:rPr lang="en-US" dirty="0" smtClean="0"/>
              <a:t>INTERSECT</a:t>
            </a:r>
          </a:p>
          <a:p>
            <a:r>
              <a:rPr lang="en-US" dirty="0" smtClean="0"/>
              <a:t>MINUS</a:t>
            </a:r>
          </a:p>
          <a:p>
            <a:endParaRPr lang="en-US" dirty="0" smtClean="0"/>
          </a:p>
        </p:txBody>
      </p:sp>
    </p:spTree>
    <p:extLst>
      <p:ext uri="{BB962C8B-B14F-4D97-AF65-F5344CB8AC3E}">
        <p14:creationId xmlns:p14="http://schemas.microsoft.com/office/powerpoint/2010/main" val="36283376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Union</a:t>
            </a:r>
            <a:endParaRPr lang="en-IN" dirty="0"/>
          </a:p>
        </p:txBody>
      </p:sp>
      <p:sp>
        <p:nvSpPr>
          <p:cNvPr id="3" name="Content Placeholder 2"/>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r>
              <a:rPr lang="en-US" dirty="0" smtClean="0"/>
              <a:t>union 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15437622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Union ALL</a:t>
            </a:r>
            <a:endParaRPr lang="en-IN" dirty="0"/>
          </a:p>
        </p:txBody>
      </p:sp>
      <p:sp>
        <p:nvSpPr>
          <p:cNvPr id="3" name="Content Placeholder 2"/>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r>
              <a:rPr lang="en-US" dirty="0" smtClean="0"/>
              <a:t>union all 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27912940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Intersect</a:t>
            </a:r>
            <a:endParaRPr lang="en-IN" dirty="0"/>
          </a:p>
        </p:txBody>
      </p:sp>
      <p:sp>
        <p:nvSpPr>
          <p:cNvPr id="4" name="Content Placeholder 3"/>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a:t>
            </a:r>
            <a:r>
              <a:rPr lang="en-US" dirty="0" smtClean="0"/>
              <a:t>intersect </a:t>
            </a:r>
            <a:r>
              <a:rPr lang="en-US" dirty="0"/>
              <a:t>select </a:t>
            </a:r>
            <a:r>
              <a:rPr lang="en-US" dirty="0" err="1"/>
              <a:t>deptno</a:t>
            </a:r>
            <a:r>
              <a:rPr lang="en-US" dirty="0"/>
              <a:t> from employee;</a:t>
            </a:r>
            <a:endParaRPr lang="en-IN" dirty="0"/>
          </a:p>
          <a:p>
            <a:endParaRPr lang="en-IN" dirty="0"/>
          </a:p>
        </p:txBody>
      </p:sp>
    </p:spTree>
    <p:extLst>
      <p:ext uri="{BB962C8B-B14F-4D97-AF65-F5344CB8AC3E}">
        <p14:creationId xmlns:p14="http://schemas.microsoft.com/office/powerpoint/2010/main" val="386426535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Minus</a:t>
            </a:r>
            <a:endParaRPr lang="en-IN" dirty="0"/>
          </a:p>
        </p:txBody>
      </p:sp>
      <p:sp>
        <p:nvSpPr>
          <p:cNvPr id="4" name="Content Placeholder 3"/>
          <p:cNvSpPr>
            <a:spLocks noGrp="1"/>
          </p:cNvSpPr>
          <p:nvPr>
            <p:ph idx="1"/>
          </p:nvPr>
        </p:nvSpPr>
        <p:spPr/>
        <p:txBody>
          <a:bodyPr/>
          <a:lstStyle/>
          <a:p>
            <a:r>
              <a:rPr lang="en-US" dirty="0"/>
              <a:t/>
            </a:r>
            <a:br>
              <a:rPr lang="en-US" dirty="0"/>
            </a:br>
            <a:r>
              <a:rPr lang="en-US" dirty="0"/>
              <a:t>select </a:t>
            </a:r>
            <a:r>
              <a:rPr lang="en-US" dirty="0" err="1"/>
              <a:t>deptno</a:t>
            </a:r>
            <a:r>
              <a:rPr lang="en-US" dirty="0"/>
              <a:t> from department minus select </a:t>
            </a:r>
            <a:r>
              <a:rPr lang="en-US" dirty="0" err="1"/>
              <a:t>deptno</a:t>
            </a:r>
            <a:r>
              <a:rPr lang="en-US" dirty="0"/>
              <a:t> from employee;</a:t>
            </a:r>
            <a:endParaRPr lang="en-IN" dirty="0"/>
          </a:p>
        </p:txBody>
      </p:sp>
    </p:spTree>
    <p:extLst>
      <p:ext uri="{BB962C8B-B14F-4D97-AF65-F5344CB8AC3E}">
        <p14:creationId xmlns:p14="http://schemas.microsoft.com/office/powerpoint/2010/main" val="32578655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38200"/>
            <a:ext cx="654367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4095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Sequence</a:t>
            </a:r>
            <a:endParaRPr lang="en-IN" dirty="0"/>
          </a:p>
        </p:txBody>
      </p:sp>
      <p:sp>
        <p:nvSpPr>
          <p:cNvPr id="3" name="Content Placeholder 2"/>
          <p:cNvSpPr>
            <a:spLocks noGrp="1"/>
          </p:cNvSpPr>
          <p:nvPr>
            <p:ph idx="1"/>
          </p:nvPr>
        </p:nvSpPr>
        <p:spPr/>
        <p:txBody>
          <a:bodyPr>
            <a:normAutofit fontScale="92500" lnSpcReduction="10000"/>
          </a:bodyPr>
          <a:lstStyle/>
          <a:p>
            <a:pPr marL="68580" indent="0">
              <a:buNone/>
            </a:pPr>
            <a:r>
              <a:rPr lang="en-US" dirty="0"/>
              <a:t>CREATE SEQUENCE </a:t>
            </a:r>
            <a:r>
              <a:rPr lang="en-US" dirty="0" err="1"/>
              <a:t>sequence_name</a:t>
            </a:r>
            <a:endParaRPr lang="en-US" dirty="0"/>
          </a:p>
          <a:p>
            <a:pPr marL="68580" indent="0">
              <a:buNone/>
            </a:pPr>
            <a:r>
              <a:rPr lang="en-US" dirty="0"/>
              <a:t>MINVALUE value</a:t>
            </a:r>
          </a:p>
          <a:p>
            <a:pPr marL="68580" indent="0">
              <a:buNone/>
            </a:pPr>
            <a:r>
              <a:rPr lang="en-US" dirty="0"/>
              <a:t>MAXVALUE value</a:t>
            </a:r>
          </a:p>
          <a:p>
            <a:pPr marL="68580" indent="0">
              <a:buNone/>
            </a:pPr>
            <a:r>
              <a:rPr lang="en-US" dirty="0"/>
              <a:t>START WITH value</a:t>
            </a:r>
          </a:p>
          <a:p>
            <a:pPr marL="68580" indent="0">
              <a:buNone/>
            </a:pPr>
            <a:r>
              <a:rPr lang="en-US" dirty="0"/>
              <a:t>INCREMENT BY value</a:t>
            </a:r>
          </a:p>
          <a:p>
            <a:pPr marL="68580" indent="0">
              <a:buNone/>
            </a:pPr>
            <a:r>
              <a:rPr lang="en-US" dirty="0"/>
              <a:t>CACHE </a:t>
            </a:r>
            <a:r>
              <a:rPr lang="en-US" dirty="0" smtClean="0"/>
              <a:t>value;</a:t>
            </a:r>
          </a:p>
          <a:p>
            <a:pPr marL="68580" indent="0">
              <a:buNone/>
            </a:pPr>
            <a:endParaRPr lang="en-US" dirty="0"/>
          </a:p>
          <a:p>
            <a:pPr marL="68580" indent="0">
              <a:buNone/>
            </a:pPr>
            <a:r>
              <a:rPr lang="en-US" dirty="0" smtClean="0"/>
              <a:t>Insert into </a:t>
            </a:r>
            <a:r>
              <a:rPr lang="en-US" dirty="0" err="1" smtClean="0"/>
              <a:t>tablename</a:t>
            </a:r>
            <a:r>
              <a:rPr lang="en-US" dirty="0" smtClean="0"/>
              <a:t> values(sequence_name.</a:t>
            </a:r>
            <a:r>
              <a:rPr lang="en-US" dirty="0" err="1" smtClean="0"/>
              <a:t>nextval</a:t>
            </a:r>
            <a:r>
              <a:rPr lang="en-US" dirty="0" smtClean="0"/>
              <a:t>,’ll’);</a:t>
            </a:r>
          </a:p>
          <a:p>
            <a:pPr marL="68580" indent="0">
              <a:buNone/>
            </a:pPr>
            <a:endParaRPr lang="en-IN" dirty="0"/>
          </a:p>
        </p:txBody>
      </p:sp>
    </p:spTree>
    <p:extLst>
      <p:ext uri="{BB962C8B-B14F-4D97-AF65-F5344CB8AC3E}">
        <p14:creationId xmlns:p14="http://schemas.microsoft.com/office/powerpoint/2010/main" val="4239916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t>HIERARCHICAL DATABASE</a:t>
            </a:r>
            <a:endParaRPr lang="en-US" dirty="0"/>
          </a:p>
        </p:txBody>
      </p:sp>
      <p:sp>
        <p:nvSpPr>
          <p:cNvPr id="4" name="Slide Number Placeholder 3"/>
          <p:cNvSpPr>
            <a:spLocks noGrp="1"/>
          </p:cNvSpPr>
          <p:nvPr>
            <p:ph type="sldNum" sz="quarter" idx="12"/>
          </p:nvPr>
        </p:nvSpPr>
        <p:spPr/>
        <p:txBody>
          <a:bodyPr/>
          <a:lstStyle/>
          <a:p>
            <a:pPr>
              <a:defRPr/>
            </a:pPr>
            <a:fld id="{81C68ED6-BD9E-4608-8FD2-043271E7EB8D}" type="slidenum">
              <a:rPr lang="en-US" smtClean="0"/>
              <a:pPr>
                <a:defRPr/>
              </a:pPr>
              <a:t>17</a:t>
            </a:fld>
            <a:endParaRPr lang="en-US"/>
          </a:p>
        </p:txBody>
      </p:sp>
      <p:sp>
        <p:nvSpPr>
          <p:cNvPr id="14340" name="Content Placeholder 2"/>
          <p:cNvSpPr>
            <a:spLocks noGrp="1"/>
          </p:cNvSpPr>
          <p:nvPr>
            <p:ph idx="4294967295"/>
          </p:nvPr>
        </p:nvSpPr>
        <p:spPr>
          <a:xfrm>
            <a:off x="2438400" y="1412875"/>
            <a:ext cx="6705600" cy="4373563"/>
          </a:xfrm>
        </p:spPr>
        <p:txBody>
          <a:bodyPr>
            <a:normAutofit fontScale="92500" lnSpcReduction="10000"/>
          </a:bodyPr>
          <a:lstStyle/>
          <a:p>
            <a:pPr eaLnBrk="1" hangingPunct="1"/>
            <a:r>
              <a:rPr lang="en-US" i="1" dirty="0" smtClean="0"/>
              <a:t>A DBMS is said to be hierarchical if the relationships among data in the database are established in such a way that one data item is present as the subordinate of another one.</a:t>
            </a:r>
            <a:r>
              <a:rPr lang="en-US" dirty="0" smtClean="0"/>
              <a:t> </a:t>
            </a:r>
          </a:p>
          <a:p>
            <a:pPr eaLnBrk="1" hangingPunct="1"/>
            <a:r>
              <a:rPr lang="en-US" dirty="0" smtClean="0"/>
              <a:t>Here subordinate means that items have 'parent-child' relationships among them. Direct relationships exist between any two records that are stored consecutively. The data structure "tree" is followed by the DBMS to structure the database. No backward movement is possible/allowed in the hierarchical database.</a:t>
            </a:r>
          </a:p>
        </p:txBody>
      </p:sp>
    </p:spTree>
    <p:extLst>
      <p:ext uri="{BB962C8B-B14F-4D97-AF65-F5344CB8AC3E}">
        <p14:creationId xmlns:p14="http://schemas.microsoft.com/office/powerpoint/2010/main" val="40249363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Multiset Operator</a:t>
            </a:r>
            <a:endParaRPr lang="en-IN" dirty="0"/>
          </a:p>
        </p:txBody>
      </p:sp>
      <p:sp>
        <p:nvSpPr>
          <p:cNvPr id="3" name="Content Placeholder 2"/>
          <p:cNvSpPr>
            <a:spLocks noGrp="1"/>
          </p:cNvSpPr>
          <p:nvPr>
            <p:ph idx="1"/>
          </p:nvPr>
        </p:nvSpPr>
        <p:spPr/>
        <p:txBody>
          <a:bodyPr/>
          <a:lstStyle/>
          <a:p>
            <a:r>
              <a:rPr lang="en-US" dirty="0"/>
              <a:t>Multiset operators combine the results of two nested tables into a single nested table.</a:t>
            </a:r>
          </a:p>
          <a:p>
            <a:r>
              <a:rPr lang="en-US" dirty="0"/>
              <a:t/>
            </a:r>
            <a:br>
              <a:rPr lang="en-US" dirty="0"/>
            </a:br>
            <a:r>
              <a:rPr lang="en-US" dirty="0"/>
              <a:t>CREATE TABLE </a:t>
            </a:r>
            <a:r>
              <a:rPr lang="en-US" dirty="0" err="1"/>
              <a:t>customers_demo</a:t>
            </a:r>
            <a:r>
              <a:rPr lang="en-US" dirty="0"/>
              <a:t> AS SELECT * FROM customers</a:t>
            </a:r>
            <a:r>
              <a:rPr lang="en-US" dirty="0" smtClean="0"/>
              <a:t>;</a:t>
            </a:r>
          </a:p>
          <a:p>
            <a:r>
              <a:rPr lang="en-US" dirty="0"/>
              <a:t>CREATE TABLE </a:t>
            </a:r>
            <a:r>
              <a:rPr lang="en-US" dirty="0" err="1"/>
              <a:t>new_table</a:t>
            </a:r>
            <a:r>
              <a:rPr lang="en-US" dirty="0"/>
              <a:t> AS (SELECT * FROM </a:t>
            </a:r>
            <a:r>
              <a:rPr lang="en-US" dirty="0" err="1"/>
              <a:t>old_table</a:t>
            </a:r>
            <a:r>
              <a:rPr lang="en-US" dirty="0"/>
              <a:t> WHERE 1=2);</a:t>
            </a:r>
            <a:endParaRPr lang="en-IN" dirty="0"/>
          </a:p>
        </p:txBody>
      </p:sp>
    </p:spTree>
    <p:extLst>
      <p:ext uri="{BB962C8B-B14F-4D97-AF65-F5344CB8AC3E}">
        <p14:creationId xmlns:p14="http://schemas.microsoft.com/office/powerpoint/2010/main" val="17729992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 , Not IN</a:t>
            </a:r>
            <a:endParaRPr lang="en-IN" dirty="0"/>
          </a:p>
        </p:txBody>
      </p:sp>
      <p:sp>
        <p:nvSpPr>
          <p:cNvPr id="3" name="Content Placeholder 2"/>
          <p:cNvSpPr>
            <a:spLocks noGrp="1"/>
          </p:cNvSpPr>
          <p:nvPr>
            <p:ph idx="1"/>
          </p:nvPr>
        </p:nvSpPr>
        <p:spPr/>
        <p:txBody>
          <a:bodyPr/>
          <a:lstStyle/>
          <a:p>
            <a:r>
              <a:rPr lang="en-US" dirty="0"/>
              <a:t>SELECT * FROM orders WHERE </a:t>
            </a:r>
            <a:r>
              <a:rPr lang="en-US" dirty="0" err="1"/>
              <a:t>order_id</a:t>
            </a:r>
            <a:r>
              <a:rPr lang="en-US" dirty="0"/>
              <a:t> IN (10000, 10001, 10003, 10005</a:t>
            </a:r>
            <a:r>
              <a:rPr lang="en-US" dirty="0" smtClean="0"/>
              <a:t>);</a:t>
            </a:r>
          </a:p>
          <a:p>
            <a:endParaRPr lang="en-US" dirty="0"/>
          </a:p>
          <a:p>
            <a:r>
              <a:rPr lang="en-US" dirty="0"/>
              <a:t>SELECT * FROM customers WHERE </a:t>
            </a:r>
            <a:r>
              <a:rPr lang="en-US" dirty="0" err="1"/>
              <a:t>customer_name</a:t>
            </a:r>
            <a:r>
              <a:rPr lang="en-US" dirty="0"/>
              <a:t> NOT IN ( 'IBM', 'Hewlett Packard', 'Microsoft');</a:t>
            </a:r>
            <a:endParaRPr lang="en-IN" dirty="0"/>
          </a:p>
        </p:txBody>
      </p:sp>
    </p:spTree>
    <p:extLst>
      <p:ext uri="{BB962C8B-B14F-4D97-AF65-F5344CB8AC3E}">
        <p14:creationId xmlns:p14="http://schemas.microsoft.com/office/powerpoint/2010/main" val="57103547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IS NULL</a:t>
            </a:r>
            <a:endParaRPr lang="en-IN" dirty="0"/>
          </a:p>
        </p:txBody>
      </p:sp>
      <p:sp>
        <p:nvSpPr>
          <p:cNvPr id="3" name="Content Placeholder 2"/>
          <p:cNvSpPr>
            <a:spLocks noGrp="1"/>
          </p:cNvSpPr>
          <p:nvPr>
            <p:ph idx="1"/>
          </p:nvPr>
        </p:nvSpPr>
        <p:spPr/>
        <p:txBody>
          <a:bodyPr>
            <a:normAutofit lnSpcReduction="10000"/>
          </a:bodyPr>
          <a:lstStyle/>
          <a:p>
            <a:r>
              <a:rPr lang="en-US" dirty="0"/>
              <a:t>SELECT * FROM suppliers WHERE </a:t>
            </a:r>
            <a:r>
              <a:rPr lang="en-US" dirty="0" err="1"/>
              <a:t>supplier_name</a:t>
            </a:r>
            <a:r>
              <a:rPr lang="en-US" dirty="0"/>
              <a:t> IS NULL</a:t>
            </a:r>
            <a:r>
              <a:rPr lang="en-US" dirty="0" smtClean="0"/>
              <a:t>;</a:t>
            </a:r>
          </a:p>
          <a:p>
            <a:endParaRPr lang="en-US" dirty="0"/>
          </a:p>
          <a:p>
            <a:r>
              <a:rPr lang="en-US" dirty="0"/>
              <a:t>INSERT INTO suppliers (</a:t>
            </a:r>
            <a:r>
              <a:rPr lang="en-US" dirty="0" err="1"/>
              <a:t>supplier_id</a:t>
            </a:r>
            <a:r>
              <a:rPr lang="en-US" dirty="0"/>
              <a:t>, </a:t>
            </a:r>
            <a:r>
              <a:rPr lang="en-US" dirty="0" err="1"/>
              <a:t>supplier_name</a:t>
            </a:r>
            <a:r>
              <a:rPr lang="en-US" dirty="0"/>
              <a:t>) SELECT </a:t>
            </a:r>
            <a:r>
              <a:rPr lang="en-US" dirty="0" err="1"/>
              <a:t>account_no</a:t>
            </a:r>
            <a:r>
              <a:rPr lang="en-US" dirty="0"/>
              <a:t>, name FROM customers WHERE city IS NULL</a:t>
            </a:r>
            <a:r>
              <a:rPr lang="en-US" dirty="0" smtClean="0"/>
              <a:t>;</a:t>
            </a:r>
          </a:p>
          <a:p>
            <a:r>
              <a:rPr lang="en-US" dirty="0"/>
              <a:t>UPDATE suppliers SET name = 'Apple' WHERE name IS NULL;</a:t>
            </a:r>
            <a:endParaRPr lang="en-IN" dirty="0"/>
          </a:p>
        </p:txBody>
      </p:sp>
    </p:spTree>
    <p:extLst>
      <p:ext uri="{BB962C8B-B14F-4D97-AF65-F5344CB8AC3E}">
        <p14:creationId xmlns:p14="http://schemas.microsoft.com/office/powerpoint/2010/main" val="102904557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 IS NOT NULL</a:t>
            </a:r>
            <a:br>
              <a:rPr lang="en-IN" b="1" dirty="0"/>
            </a:br>
            <a:endParaRPr lang="en-IN" dirty="0"/>
          </a:p>
        </p:txBody>
      </p:sp>
      <p:sp>
        <p:nvSpPr>
          <p:cNvPr id="3" name="Content Placeholder 2"/>
          <p:cNvSpPr>
            <a:spLocks noGrp="1"/>
          </p:cNvSpPr>
          <p:nvPr>
            <p:ph idx="1"/>
          </p:nvPr>
        </p:nvSpPr>
        <p:spPr/>
        <p:txBody>
          <a:bodyPr/>
          <a:lstStyle/>
          <a:p>
            <a:r>
              <a:rPr lang="en-US" dirty="0"/>
              <a:t>SELECT * FROM customers WHERE </a:t>
            </a:r>
            <a:r>
              <a:rPr lang="en-US" dirty="0" err="1"/>
              <a:t>customer_name</a:t>
            </a:r>
            <a:r>
              <a:rPr lang="en-US" dirty="0"/>
              <a:t> IS NOT NULL;</a:t>
            </a:r>
            <a:endParaRPr lang="en-IN" dirty="0"/>
          </a:p>
        </p:txBody>
      </p:sp>
    </p:spTree>
    <p:extLst>
      <p:ext uri="{BB962C8B-B14F-4D97-AF65-F5344CB8AC3E}">
        <p14:creationId xmlns:p14="http://schemas.microsoft.com/office/powerpoint/2010/main" val="1106095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View</a:t>
            </a:r>
            <a:endParaRPr lang="en-IN" dirty="0"/>
          </a:p>
        </p:txBody>
      </p:sp>
      <p:sp>
        <p:nvSpPr>
          <p:cNvPr id="3" name="Content Placeholder 2"/>
          <p:cNvSpPr>
            <a:spLocks noGrp="1"/>
          </p:cNvSpPr>
          <p:nvPr>
            <p:ph idx="1"/>
          </p:nvPr>
        </p:nvSpPr>
        <p:spPr/>
        <p:txBody>
          <a:bodyPr/>
          <a:lstStyle/>
          <a:p>
            <a:r>
              <a:rPr lang="en-US" dirty="0"/>
              <a:t>An Oracle VIEW, in essence, is a virtual table that does not physically exist. Rather, it is created by a query joining one or more tables.</a:t>
            </a:r>
            <a:endParaRPr lang="en-IN" dirty="0"/>
          </a:p>
        </p:txBody>
      </p:sp>
    </p:spTree>
    <p:extLst>
      <p:ext uri="{BB962C8B-B14F-4D97-AF65-F5344CB8AC3E}">
        <p14:creationId xmlns:p14="http://schemas.microsoft.com/office/powerpoint/2010/main" val="54017637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View</a:t>
            </a:r>
            <a:endParaRPr lang="en-IN" dirty="0"/>
          </a:p>
        </p:txBody>
      </p:sp>
      <p:sp>
        <p:nvSpPr>
          <p:cNvPr id="5" name="Content Placeholder 4"/>
          <p:cNvSpPr>
            <a:spLocks noGrp="1"/>
          </p:cNvSpPr>
          <p:nvPr>
            <p:ph idx="1"/>
          </p:nvPr>
        </p:nvSpPr>
        <p:spPr/>
        <p:txBody>
          <a:bodyPr>
            <a:normAutofit fontScale="92500"/>
          </a:bodyPr>
          <a:lstStyle/>
          <a:p>
            <a:r>
              <a:rPr lang="en-US" dirty="0"/>
              <a:t>CREATE VIEW </a:t>
            </a:r>
            <a:r>
              <a:rPr lang="en-US" dirty="0" err="1"/>
              <a:t>view_name</a:t>
            </a:r>
            <a:r>
              <a:rPr lang="en-US" dirty="0"/>
              <a:t> AS SELECT columns FROM tables [WHERE conditions</a:t>
            </a:r>
            <a:r>
              <a:rPr lang="en-US" dirty="0" smtClean="0"/>
              <a:t>];</a:t>
            </a:r>
          </a:p>
          <a:p>
            <a:endParaRPr lang="en-US" dirty="0"/>
          </a:p>
          <a:p>
            <a:r>
              <a:rPr lang="en-US" dirty="0" smtClean="0"/>
              <a:t>Example:</a:t>
            </a:r>
          </a:p>
          <a:p>
            <a:r>
              <a:rPr lang="en-IN" dirty="0"/>
              <a:t>CREATE VIEW </a:t>
            </a:r>
            <a:r>
              <a:rPr lang="en-IN" dirty="0" err="1"/>
              <a:t>sup_orders</a:t>
            </a:r>
            <a:r>
              <a:rPr lang="en-IN" dirty="0"/>
              <a:t> AS SELECT </a:t>
            </a:r>
            <a:r>
              <a:rPr lang="en-IN" dirty="0" err="1"/>
              <a:t>suppliers.supplier_id</a:t>
            </a:r>
            <a:r>
              <a:rPr lang="en-IN" dirty="0"/>
              <a:t>, </a:t>
            </a:r>
            <a:r>
              <a:rPr lang="en-IN" dirty="0" err="1"/>
              <a:t>orders.quantity</a:t>
            </a:r>
            <a:r>
              <a:rPr lang="en-IN" dirty="0"/>
              <a:t>, </a:t>
            </a:r>
            <a:r>
              <a:rPr lang="en-IN" dirty="0" err="1"/>
              <a:t>orders.price</a:t>
            </a:r>
            <a:r>
              <a:rPr lang="en-IN" dirty="0"/>
              <a:t> FROM suppliers INNER JOIN orders ON </a:t>
            </a:r>
            <a:r>
              <a:rPr lang="en-IN" dirty="0" err="1"/>
              <a:t>suppliers.supplier_id</a:t>
            </a:r>
            <a:r>
              <a:rPr lang="en-IN" dirty="0"/>
              <a:t> = </a:t>
            </a:r>
            <a:r>
              <a:rPr lang="en-IN" dirty="0" err="1"/>
              <a:t>orders.supplier_id</a:t>
            </a:r>
            <a:r>
              <a:rPr lang="en-IN" dirty="0"/>
              <a:t> WHERE </a:t>
            </a:r>
            <a:r>
              <a:rPr lang="en-IN" dirty="0" err="1"/>
              <a:t>suppliers.supplier_name</a:t>
            </a:r>
            <a:r>
              <a:rPr lang="en-IN" dirty="0"/>
              <a:t> = 'Microsoft';</a:t>
            </a:r>
          </a:p>
        </p:txBody>
      </p:sp>
    </p:spTree>
    <p:extLst>
      <p:ext uri="{BB962C8B-B14F-4D97-AF65-F5344CB8AC3E}">
        <p14:creationId xmlns:p14="http://schemas.microsoft.com/office/powerpoint/2010/main" val="2623041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Update View</a:t>
            </a:r>
            <a:endParaRPr lang="en-IN" dirty="0"/>
          </a:p>
        </p:txBody>
      </p:sp>
      <p:sp>
        <p:nvSpPr>
          <p:cNvPr id="5" name="Content Placeholder 4"/>
          <p:cNvSpPr>
            <a:spLocks noGrp="1"/>
          </p:cNvSpPr>
          <p:nvPr>
            <p:ph idx="1"/>
          </p:nvPr>
        </p:nvSpPr>
        <p:spPr/>
        <p:txBody>
          <a:bodyPr>
            <a:normAutofit/>
          </a:bodyPr>
          <a:lstStyle/>
          <a:p>
            <a:r>
              <a:rPr lang="en-US" dirty="0"/>
              <a:t>CREATE OR REPLACE VIEW </a:t>
            </a:r>
            <a:r>
              <a:rPr lang="en-US" dirty="0" err="1"/>
              <a:t>view_name</a:t>
            </a:r>
            <a:r>
              <a:rPr lang="en-US" dirty="0"/>
              <a:t> AS SELECT columns FROM table WHERE conditions;</a:t>
            </a:r>
            <a:endParaRPr lang="en-IN" dirty="0"/>
          </a:p>
        </p:txBody>
      </p:sp>
    </p:spTree>
    <p:extLst>
      <p:ext uri="{BB962C8B-B14F-4D97-AF65-F5344CB8AC3E}">
        <p14:creationId xmlns:p14="http://schemas.microsoft.com/office/powerpoint/2010/main" val="281290358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Drop View</a:t>
            </a:r>
            <a:endParaRPr lang="en-IN" dirty="0"/>
          </a:p>
        </p:txBody>
      </p:sp>
      <p:sp>
        <p:nvSpPr>
          <p:cNvPr id="3" name="Content Placeholder 2"/>
          <p:cNvSpPr>
            <a:spLocks noGrp="1"/>
          </p:cNvSpPr>
          <p:nvPr>
            <p:ph idx="1"/>
          </p:nvPr>
        </p:nvSpPr>
        <p:spPr/>
        <p:txBody>
          <a:bodyPr/>
          <a:lstStyle/>
          <a:p>
            <a:r>
              <a:rPr lang="en-IN" dirty="0"/>
              <a:t>DROP VIEW </a:t>
            </a:r>
            <a:r>
              <a:rPr lang="en-IN" dirty="0" err="1"/>
              <a:t>view_name</a:t>
            </a:r>
            <a:r>
              <a:rPr lang="en-IN" dirty="0"/>
              <a:t>;</a:t>
            </a:r>
          </a:p>
        </p:txBody>
      </p:sp>
    </p:spTree>
    <p:extLst>
      <p:ext uri="{BB962C8B-B14F-4D97-AF65-F5344CB8AC3E}">
        <p14:creationId xmlns:p14="http://schemas.microsoft.com/office/powerpoint/2010/main" val="387565325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REGEXP_LIKE condition</a:t>
            </a:r>
          </a:p>
        </p:txBody>
      </p:sp>
      <p:sp>
        <p:nvSpPr>
          <p:cNvPr id="3" name="Content Placeholder 2"/>
          <p:cNvSpPr>
            <a:spLocks noGrp="1"/>
          </p:cNvSpPr>
          <p:nvPr>
            <p:ph idx="1"/>
          </p:nvPr>
        </p:nvSpPr>
        <p:spPr/>
        <p:txBody>
          <a:bodyPr/>
          <a:lstStyle/>
          <a:p>
            <a:r>
              <a:rPr lang="en-US" dirty="0"/>
              <a:t>SELECT </a:t>
            </a:r>
            <a:r>
              <a:rPr lang="en-US" dirty="0" err="1"/>
              <a:t>last_name</a:t>
            </a:r>
            <a:r>
              <a:rPr lang="en-US" dirty="0"/>
              <a:t> FROM contacts WHERE REGEXP_LIKE (</a:t>
            </a:r>
            <a:r>
              <a:rPr lang="en-US" dirty="0" err="1"/>
              <a:t>last_name</a:t>
            </a:r>
            <a:r>
              <a:rPr lang="en-US" dirty="0"/>
              <a:t>, 'Anders(</a:t>
            </a:r>
            <a:r>
              <a:rPr lang="en-US" dirty="0" err="1"/>
              <a:t>o|e|a</a:t>
            </a:r>
            <a:r>
              <a:rPr lang="en-US" dirty="0"/>
              <a:t>)n</a:t>
            </a:r>
            <a:r>
              <a:rPr lang="en-US" dirty="0" smtClean="0"/>
              <a:t>');</a:t>
            </a:r>
          </a:p>
          <a:p>
            <a:endParaRPr lang="en-US" dirty="0"/>
          </a:p>
          <a:p>
            <a:endParaRPr lang="en-IN" dirty="0"/>
          </a:p>
        </p:txBody>
      </p:sp>
    </p:spTree>
    <p:extLst>
      <p:ext uri="{BB962C8B-B14F-4D97-AF65-F5344CB8AC3E}">
        <p14:creationId xmlns:p14="http://schemas.microsoft.com/office/powerpoint/2010/main" val="408458070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REGEXP_LIKE condition</a:t>
            </a:r>
          </a:p>
        </p:txBody>
      </p:sp>
      <p:sp>
        <p:nvSpPr>
          <p:cNvPr id="3" name="Content Placeholder 2"/>
          <p:cNvSpPr>
            <a:spLocks noGrp="1"/>
          </p:cNvSpPr>
          <p:nvPr>
            <p:ph idx="1"/>
          </p:nvPr>
        </p:nvSpPr>
        <p:spPr/>
        <p:txBody>
          <a:bodyPr>
            <a:normAutofit lnSpcReduction="10000"/>
          </a:bodyPr>
          <a:lstStyle/>
          <a:p>
            <a:r>
              <a:rPr lang="en-IN" dirty="0" smtClean="0"/>
              <a:t>Match at end</a:t>
            </a:r>
          </a:p>
          <a:p>
            <a:pPr lvl="1"/>
            <a:endParaRPr lang="en-IN" dirty="0"/>
          </a:p>
          <a:p>
            <a:pPr lvl="1"/>
            <a:r>
              <a:rPr lang="en-US" dirty="0"/>
              <a:t>SELECT </a:t>
            </a:r>
            <a:r>
              <a:rPr lang="en-US" dirty="0" err="1"/>
              <a:t>last_name</a:t>
            </a:r>
            <a:r>
              <a:rPr lang="en-US" dirty="0"/>
              <a:t> FROM contacts WHERE REGEXP_LIKE (</a:t>
            </a:r>
            <a:r>
              <a:rPr lang="en-US" dirty="0" err="1"/>
              <a:t>last_name</a:t>
            </a:r>
            <a:r>
              <a:rPr lang="en-US" dirty="0"/>
              <a:t>, '(*)n</a:t>
            </a:r>
            <a:r>
              <a:rPr lang="en-US" dirty="0" smtClean="0"/>
              <a:t>$');</a:t>
            </a:r>
          </a:p>
          <a:p>
            <a:pPr marL="365760" lvl="1" indent="0">
              <a:buNone/>
            </a:pPr>
            <a:endParaRPr lang="en-US" dirty="0" smtClean="0"/>
          </a:p>
          <a:p>
            <a:r>
              <a:rPr lang="en-IN" dirty="0" err="1" smtClean="0"/>
              <a:t>Macth</a:t>
            </a:r>
            <a:r>
              <a:rPr lang="en-IN" dirty="0" smtClean="0"/>
              <a:t> at beginning</a:t>
            </a:r>
          </a:p>
          <a:p>
            <a:endParaRPr lang="en-IN" dirty="0" smtClean="0"/>
          </a:p>
          <a:p>
            <a:pPr lvl="2"/>
            <a:r>
              <a:rPr lang="en-US" dirty="0"/>
              <a:t>SELECT </a:t>
            </a:r>
            <a:r>
              <a:rPr lang="en-US" dirty="0" err="1"/>
              <a:t>last_name</a:t>
            </a:r>
            <a:r>
              <a:rPr lang="en-US" dirty="0"/>
              <a:t> FROM contacts WHERE REGEXP_LIKE (</a:t>
            </a:r>
            <a:r>
              <a:rPr lang="en-US" dirty="0" err="1"/>
              <a:t>last_name</a:t>
            </a:r>
            <a:r>
              <a:rPr lang="en-US" dirty="0"/>
              <a:t>, '^A(*)');</a:t>
            </a:r>
          </a:p>
        </p:txBody>
      </p:sp>
    </p:spTree>
    <p:extLst>
      <p:ext uri="{BB962C8B-B14F-4D97-AF65-F5344CB8AC3E}">
        <p14:creationId xmlns:p14="http://schemas.microsoft.com/office/powerpoint/2010/main" val="757358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024744" cy="1143000"/>
          </a:xfrm>
        </p:spPr>
        <p:txBody>
          <a:bodyPr/>
          <a:lstStyle/>
          <a:p>
            <a:pPr eaLnBrk="1" fontAlgn="auto" hangingPunct="1">
              <a:spcAft>
                <a:spcPts val="0"/>
              </a:spcAft>
              <a:defRPr/>
            </a:pPr>
            <a:r>
              <a:rPr lang="en-US" dirty="0" smtClean="0"/>
              <a:t>NETWORK DATABASE</a:t>
            </a:r>
            <a:endParaRPr lang="en-US" dirty="0"/>
          </a:p>
        </p:txBody>
      </p:sp>
      <p:sp>
        <p:nvSpPr>
          <p:cNvPr id="4" name="Slide Number Placeholder 3"/>
          <p:cNvSpPr>
            <a:spLocks noGrp="1"/>
          </p:cNvSpPr>
          <p:nvPr>
            <p:ph type="sldNum" sz="quarter" idx="12"/>
          </p:nvPr>
        </p:nvSpPr>
        <p:spPr/>
        <p:txBody>
          <a:bodyPr/>
          <a:lstStyle/>
          <a:p>
            <a:pPr>
              <a:defRPr/>
            </a:pPr>
            <a:fld id="{21235E98-4211-4E8E-B775-87A0666B558C}" type="slidenum">
              <a:rPr lang="en-US" smtClean="0"/>
              <a:pPr>
                <a:defRPr/>
              </a:pPr>
              <a:t>18</a:t>
            </a:fld>
            <a:endParaRPr lang="en-US"/>
          </a:p>
        </p:txBody>
      </p:sp>
      <p:sp>
        <p:nvSpPr>
          <p:cNvPr id="15364" name="Content Placeholder 2"/>
          <p:cNvSpPr>
            <a:spLocks noGrp="1"/>
          </p:cNvSpPr>
          <p:nvPr>
            <p:ph idx="4294967295"/>
          </p:nvPr>
        </p:nvSpPr>
        <p:spPr>
          <a:xfrm>
            <a:off x="0" y="1773238"/>
            <a:ext cx="6629400" cy="4343400"/>
          </a:xfrm>
        </p:spPr>
        <p:txBody>
          <a:bodyPr>
            <a:normAutofit lnSpcReduction="10000"/>
          </a:bodyPr>
          <a:lstStyle/>
          <a:p>
            <a:pPr eaLnBrk="1" hangingPunct="1"/>
            <a:r>
              <a:rPr lang="en-US" i="1" dirty="0" smtClean="0"/>
              <a:t>A DBMS is said to be a Network DBMS if the relationships among data in the database are of type many-to-many.</a:t>
            </a:r>
            <a:r>
              <a:rPr lang="en-US" dirty="0" smtClean="0"/>
              <a:t> </a:t>
            </a:r>
          </a:p>
          <a:p>
            <a:pPr eaLnBrk="1" hangingPunct="1"/>
            <a:r>
              <a:rPr lang="en-US" dirty="0" smtClean="0"/>
              <a:t>The relationships among many-to-many appears in the form of a network. Thus the structure of a network database is extremely complicated because of these many-to-many relationships in which one record can be used as a key of the entire database. A network database is structured in the form of a graph that is also a data structure.</a:t>
            </a:r>
          </a:p>
        </p:txBody>
      </p:sp>
    </p:spTree>
    <p:extLst>
      <p:ext uri="{BB962C8B-B14F-4D97-AF65-F5344CB8AC3E}">
        <p14:creationId xmlns:p14="http://schemas.microsoft.com/office/powerpoint/2010/main" val="24857082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Qand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9388" y="2143125"/>
            <a:ext cx="36496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p>
        </p:txBody>
      </p:sp>
    </p:spTree>
    <p:extLst>
      <p:ext uri="{BB962C8B-B14F-4D97-AF65-F5344CB8AC3E}">
        <p14:creationId xmlns:p14="http://schemas.microsoft.com/office/powerpoint/2010/main" val="2708568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33400"/>
            <a:ext cx="7024744" cy="1143000"/>
          </a:xfrm>
        </p:spPr>
        <p:txBody>
          <a:bodyPr>
            <a:normAutofit/>
          </a:bodyPr>
          <a:lstStyle/>
          <a:p>
            <a:pPr eaLnBrk="1" fontAlgn="auto" hangingPunct="1">
              <a:spcAft>
                <a:spcPts val="0"/>
              </a:spcAft>
              <a:defRPr/>
            </a:pPr>
            <a:r>
              <a:rPr lang="en-US" dirty="0" smtClean="0"/>
              <a:t>RELATIONAL DATABASE</a:t>
            </a:r>
            <a:endParaRPr lang="en-US" dirty="0"/>
          </a:p>
        </p:txBody>
      </p:sp>
      <p:sp>
        <p:nvSpPr>
          <p:cNvPr id="4" name="Slide Number Placeholder 3"/>
          <p:cNvSpPr>
            <a:spLocks noGrp="1"/>
          </p:cNvSpPr>
          <p:nvPr>
            <p:ph type="sldNum" sz="quarter" idx="12"/>
          </p:nvPr>
        </p:nvSpPr>
        <p:spPr/>
        <p:txBody>
          <a:bodyPr/>
          <a:lstStyle/>
          <a:p>
            <a:pPr>
              <a:defRPr/>
            </a:pPr>
            <a:fld id="{1CE287E1-37C6-4F85-841D-F5E6BAF99ABD}" type="slidenum">
              <a:rPr lang="en-US" smtClean="0"/>
              <a:pPr>
                <a:defRPr/>
              </a:pPr>
              <a:t>19</a:t>
            </a:fld>
            <a:endParaRPr lang="en-US"/>
          </a:p>
        </p:txBody>
      </p:sp>
      <p:sp>
        <p:nvSpPr>
          <p:cNvPr id="16388" name="Content Placeholder 2"/>
          <p:cNvSpPr>
            <a:spLocks noGrp="1"/>
          </p:cNvSpPr>
          <p:nvPr>
            <p:ph idx="4294967295"/>
          </p:nvPr>
        </p:nvSpPr>
        <p:spPr>
          <a:xfrm>
            <a:off x="0" y="1752600"/>
            <a:ext cx="6781800" cy="4724400"/>
          </a:xfrm>
        </p:spPr>
        <p:txBody>
          <a:bodyPr>
            <a:normAutofit fontScale="92500" lnSpcReduction="20000"/>
          </a:bodyPr>
          <a:lstStyle/>
          <a:p>
            <a:pPr eaLnBrk="1" hangingPunct="1"/>
            <a:r>
              <a:rPr lang="en-US" i="1" smtClean="0"/>
              <a:t>A DBMS is said to be a Relational DBMS or RDBMS if the database relationships are treated in the form of a table.</a:t>
            </a:r>
            <a:r>
              <a:rPr lang="en-US" smtClean="0"/>
              <a:t> there are three keys on relational DBMS 1)relation 2)domain 3)attributes. </a:t>
            </a:r>
          </a:p>
          <a:p>
            <a:pPr eaLnBrk="1" hangingPunct="1"/>
            <a:r>
              <a:rPr lang="en-US" i="1" smtClean="0"/>
              <a:t>A network means it contains fundamentel constructs sets or records.sets contains one to many relationship,records contains fields statical table that is composed of rows and columns is used to organize the database and its structure and is actually a two dimension array in the computer memory. A number of RDBMSs are available, some popular examples are Oracle, Sybase, Ingress,</a:t>
            </a:r>
            <a:r>
              <a:rPr lang="en-US" i="1" smtClean="0">
                <a:hlinkClick r:id="rId2" tooltip="Informix"/>
              </a:rPr>
              <a:t>Informix</a:t>
            </a:r>
            <a:r>
              <a:rPr lang="en-US" i="1" smtClean="0"/>
              <a:t>, Microsoft SQL Server, and Microsoft Access.</a:t>
            </a:r>
            <a:endParaRPr lang="en-US" smtClean="0"/>
          </a:p>
        </p:txBody>
      </p:sp>
    </p:spTree>
    <p:extLst>
      <p:ext uri="{BB962C8B-B14F-4D97-AF65-F5344CB8AC3E}">
        <p14:creationId xmlns:p14="http://schemas.microsoft.com/office/powerpoint/2010/main" val="399510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47255"/>
            <a:ext cx="7024744" cy="1143000"/>
          </a:xfrm>
        </p:spPr>
        <p:txBody>
          <a:bodyPr/>
          <a:lstStyle/>
          <a:p>
            <a:r>
              <a:rPr lang="en-US" dirty="0" smtClean="0"/>
              <a:t>Oracle &amp; RDBMS</a:t>
            </a:r>
            <a:endParaRPr lang="en-US" dirty="0"/>
          </a:p>
        </p:txBody>
      </p:sp>
      <p:sp>
        <p:nvSpPr>
          <p:cNvPr id="3" name="TextBox 2"/>
          <p:cNvSpPr txBox="1"/>
          <p:nvPr/>
        </p:nvSpPr>
        <p:spPr>
          <a:xfrm>
            <a:off x="1219200" y="1676400"/>
            <a:ext cx="6697667" cy="3970318"/>
          </a:xfrm>
          <a:prstGeom prst="rect">
            <a:avLst/>
          </a:prstGeom>
          <a:noFill/>
        </p:spPr>
        <p:txBody>
          <a:bodyPr wrap="none" rtlCol="0">
            <a:spAutoFit/>
          </a:bodyPr>
          <a:lstStyle/>
          <a:p>
            <a:pPr marL="285750" indent="-285750">
              <a:buFont typeface="Wingdings" pitchFamily="2" charset="2"/>
              <a:buChar char="Ø"/>
            </a:pPr>
            <a:r>
              <a:rPr lang="en-US" sz="2800" dirty="0" smtClean="0"/>
              <a:t>Oracle Architecture and its features</a:t>
            </a:r>
          </a:p>
          <a:p>
            <a:pPr marL="285750" indent="-285750">
              <a:buFont typeface="Wingdings" pitchFamily="2" charset="2"/>
              <a:buChar char="Ø"/>
            </a:pPr>
            <a:r>
              <a:rPr lang="en-US" sz="2800" dirty="0" smtClean="0"/>
              <a:t>Normalization</a:t>
            </a:r>
          </a:p>
          <a:p>
            <a:pPr marL="285750" indent="-285750">
              <a:buFont typeface="Wingdings" pitchFamily="2" charset="2"/>
              <a:buChar char="Ø"/>
            </a:pPr>
            <a:r>
              <a:rPr lang="en-US" sz="2800" dirty="0" smtClean="0"/>
              <a:t>DDL</a:t>
            </a:r>
          </a:p>
          <a:p>
            <a:pPr marL="285750" indent="-285750">
              <a:buFont typeface="Wingdings" pitchFamily="2" charset="2"/>
              <a:buChar char="Ø"/>
            </a:pPr>
            <a:r>
              <a:rPr lang="en-US" sz="2800" dirty="0" smtClean="0"/>
              <a:t>DML</a:t>
            </a:r>
          </a:p>
          <a:p>
            <a:pPr marL="285750" indent="-285750">
              <a:buFont typeface="Wingdings" pitchFamily="2" charset="2"/>
              <a:buChar char="Ø"/>
            </a:pPr>
            <a:r>
              <a:rPr lang="en-US" sz="2800" dirty="0" smtClean="0"/>
              <a:t>DCL</a:t>
            </a:r>
          </a:p>
          <a:p>
            <a:pPr marL="285750" indent="-285750">
              <a:buFont typeface="Wingdings" pitchFamily="2" charset="2"/>
              <a:buChar char="Ø"/>
            </a:pPr>
            <a:r>
              <a:rPr lang="en-US" sz="2800" dirty="0" smtClean="0"/>
              <a:t>Constraints</a:t>
            </a:r>
          </a:p>
          <a:p>
            <a:pPr marL="285750" indent="-285750">
              <a:buFont typeface="Wingdings" pitchFamily="2" charset="2"/>
              <a:buChar char="Ø"/>
            </a:pPr>
            <a:r>
              <a:rPr lang="en-US" sz="2800" dirty="0" smtClean="0"/>
              <a:t>Relationships</a:t>
            </a:r>
          </a:p>
          <a:p>
            <a:endParaRPr lang="en-US" sz="2800" dirty="0" smtClean="0"/>
          </a:p>
          <a:p>
            <a:pPr marL="285750" indent="-285750">
              <a:buFont typeface="Wingdings" pitchFamily="2" charset="2"/>
              <a:buChar char="Ø"/>
            </a:pPr>
            <a:endParaRPr lang="en-US" sz="2800" dirty="0"/>
          </a:p>
        </p:txBody>
      </p:sp>
    </p:spTree>
    <p:extLst>
      <p:ext uri="{BB962C8B-B14F-4D97-AF65-F5344CB8AC3E}">
        <p14:creationId xmlns:p14="http://schemas.microsoft.com/office/powerpoint/2010/main" val="702027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024744" cy="1143000"/>
          </a:xfrm>
        </p:spPr>
        <p:txBody>
          <a:bodyPr>
            <a:normAutofit fontScale="90000"/>
          </a:bodyPr>
          <a:lstStyle/>
          <a:p>
            <a:pPr eaLnBrk="1" fontAlgn="auto" hangingPunct="1">
              <a:spcAft>
                <a:spcPts val="0"/>
              </a:spcAft>
              <a:defRPr/>
            </a:pPr>
            <a:r>
              <a:rPr lang="en-US" dirty="0" smtClean="0"/>
              <a:t>OBJECT-ORIENTED DATABASE</a:t>
            </a:r>
            <a:endParaRPr lang="en-US" dirty="0"/>
          </a:p>
        </p:txBody>
      </p:sp>
      <p:sp>
        <p:nvSpPr>
          <p:cNvPr id="5" name="Slide Number Placeholder 4"/>
          <p:cNvSpPr>
            <a:spLocks noGrp="1"/>
          </p:cNvSpPr>
          <p:nvPr>
            <p:ph type="sldNum" sz="quarter" idx="12"/>
          </p:nvPr>
        </p:nvSpPr>
        <p:spPr/>
        <p:txBody>
          <a:bodyPr/>
          <a:lstStyle/>
          <a:p>
            <a:pPr>
              <a:defRPr/>
            </a:pPr>
            <a:fld id="{2C09F3F9-018A-4F64-AEB3-2A774662B632}" type="slidenum">
              <a:rPr lang="en-US" smtClean="0"/>
              <a:pPr>
                <a:defRPr/>
              </a:pPr>
              <a:t>20</a:t>
            </a:fld>
            <a:endParaRPr lang="en-US"/>
          </a:p>
        </p:txBody>
      </p:sp>
      <p:sp>
        <p:nvSpPr>
          <p:cNvPr id="3" name="Content Placeholder 2"/>
          <p:cNvSpPr>
            <a:spLocks noGrp="1"/>
          </p:cNvSpPr>
          <p:nvPr>
            <p:ph idx="4294967295"/>
          </p:nvPr>
        </p:nvSpPr>
        <p:spPr>
          <a:xfrm>
            <a:off x="0" y="1752600"/>
            <a:ext cx="6705600" cy="4648200"/>
          </a:xfrm>
        </p:spPr>
        <p:txBody>
          <a:bodyPr rtlCol="0">
            <a:normAutofit fontScale="85000" lnSpcReduction="20000"/>
          </a:bodyPr>
          <a:lstStyle/>
          <a:p>
            <a:pPr eaLnBrk="1" fontAlgn="auto" hangingPunct="1">
              <a:spcAft>
                <a:spcPts val="0"/>
              </a:spcAft>
              <a:defRPr/>
            </a:pPr>
            <a:r>
              <a:rPr lang="en-US" i="1" dirty="0" smtClean="0"/>
              <a:t>Object-oriented databases use small, reusable chunks of software called objects. The objects themselves are stored in the object-oriented database. Each object consists of two elements: 1) a piece of data (e.g., sound, video, text, or graphics), and 2) the instructions, or software programs called methods, for what to do with the data.</a:t>
            </a:r>
          </a:p>
          <a:p>
            <a:pPr eaLnBrk="1" fontAlgn="auto" hangingPunct="1">
              <a:spcAft>
                <a:spcPts val="0"/>
              </a:spcAft>
              <a:defRPr/>
            </a:pPr>
            <a:r>
              <a:rPr lang="en-US" i="1" dirty="0" smtClean="0"/>
              <a:t>Object-oriented databases have two disadvantages. First, they are more costly to develop. Second, most organizations are reluctant to abandon or convert from those databases that they have already invested money in developing and implementing. However, the benefits to object-oriented databases are compelling. The ability to mix and match reusable objects provides incredible multimedia capability.</a:t>
            </a:r>
            <a:endParaRPr lang="en-US" dirty="0"/>
          </a:p>
        </p:txBody>
      </p:sp>
    </p:spTree>
    <p:extLst>
      <p:ext uri="{BB962C8B-B14F-4D97-AF65-F5344CB8AC3E}">
        <p14:creationId xmlns:p14="http://schemas.microsoft.com/office/powerpoint/2010/main" val="408601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Introduction</a:t>
            </a:r>
          </a:p>
        </p:txBody>
      </p:sp>
      <p:sp>
        <p:nvSpPr>
          <p:cNvPr id="6147" name="Content Placeholder 49"/>
          <p:cNvSpPr>
            <a:spLocks noGrp="1"/>
          </p:cNvSpPr>
          <p:nvPr>
            <p:ph idx="1"/>
          </p:nvPr>
        </p:nvSpPr>
        <p:spPr>
          <a:xfrm>
            <a:off x="304800" y="1293813"/>
            <a:ext cx="8534400" cy="2820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Good decisions require good information derived from raw facts</a:t>
            </a:r>
          </a:p>
          <a:p>
            <a:pPr>
              <a:lnSpc>
                <a:spcPct val="150000"/>
              </a:lnSpc>
              <a:buFont typeface="Times New Roman" charset="0"/>
              <a:buChar char="•"/>
              <a:defRPr/>
            </a:pPr>
            <a:r>
              <a:rPr lang="en-US" sz="2000" dirty="0" smtClean="0"/>
              <a:t>Data is managed most efficiently when stored in a database </a:t>
            </a:r>
          </a:p>
          <a:p>
            <a:pPr>
              <a:lnSpc>
                <a:spcPct val="150000"/>
              </a:lnSpc>
              <a:buFont typeface="Times New Roman" charset="0"/>
              <a:buChar char="•"/>
              <a:defRPr/>
            </a:pPr>
            <a:r>
              <a:rPr lang="en-US" sz="2000" dirty="0" smtClean="0"/>
              <a:t>Databases evolved from computer file systems</a:t>
            </a:r>
          </a:p>
          <a:p>
            <a:pPr>
              <a:lnSpc>
                <a:spcPct val="150000"/>
              </a:lnSpc>
              <a:buFont typeface="Times New Roman" charset="0"/>
              <a:buChar char="•"/>
              <a:defRPr/>
            </a:pPr>
            <a:r>
              <a:rPr lang="en-US" sz="2000" dirty="0" smtClean="0"/>
              <a:t>Understanding file system characteristics is important</a:t>
            </a:r>
          </a:p>
        </p:txBody>
      </p:sp>
      <p:sp>
        <p:nvSpPr>
          <p:cNvPr id="6148"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1"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9" name="TextBox 68"/>
          <p:cNvSpPr txBox="1">
            <a:spLocks noChangeArrowheads="1"/>
          </p:cNvSpPr>
          <p:nvPr/>
        </p:nvSpPr>
        <p:spPr bwMode="auto">
          <a:xfrm>
            <a:off x="8680847" y="4004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31" name="TextBox 130"/>
          <p:cNvSpPr txBox="1">
            <a:spLocks noChangeArrowheads="1"/>
          </p:cNvSpPr>
          <p:nvPr/>
        </p:nvSpPr>
        <p:spPr bwMode="auto">
          <a:xfrm>
            <a:off x="8458200" y="956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0"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3191527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Why Databases</a:t>
            </a:r>
          </a:p>
        </p:txBody>
      </p:sp>
      <p:sp>
        <p:nvSpPr>
          <p:cNvPr id="7171" name="Content Placeholder 19"/>
          <p:cNvSpPr>
            <a:spLocks noGrp="1"/>
          </p:cNvSpPr>
          <p:nvPr>
            <p:ph idx="1"/>
          </p:nvPr>
        </p:nvSpPr>
        <p:spPr>
          <a:xfrm>
            <a:off x="277813" y="1447800"/>
            <a:ext cx="8561387" cy="990600"/>
          </a:xfrm>
          <a:solidFill>
            <a:schemeClr val="bg1">
              <a:lumMod val="95000"/>
            </a:schemeClr>
          </a:solidFill>
          <a:ln>
            <a:solidFill>
              <a:schemeClr val="bg1">
                <a:lumMod val="85000"/>
              </a:schemeClr>
            </a:solidFill>
          </a:ln>
        </p:spPr>
        <p:txBody>
          <a:bodyPr>
            <a:normAutofit lnSpcReduction="10000"/>
          </a:bodyPr>
          <a:lstStyle/>
          <a:p>
            <a:pPr>
              <a:lnSpc>
                <a:spcPct val="150000"/>
              </a:lnSpc>
              <a:buFont typeface="Times New Roman" charset="0"/>
              <a:buChar char="•"/>
              <a:defRPr/>
            </a:pPr>
            <a:r>
              <a:rPr lang="en-US" sz="2000" dirty="0" smtClean="0"/>
              <a:t>Databases solve many of the problems encountered in data management</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8"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9" name="Content Placeholder 19"/>
          <p:cNvSpPr txBox="1">
            <a:spLocks/>
          </p:cNvSpPr>
          <p:nvPr/>
        </p:nvSpPr>
        <p:spPr bwMode="auto">
          <a:xfrm>
            <a:off x="277813" y="3429000"/>
            <a:ext cx="8561387" cy="16764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Business</a:t>
            </a:r>
          </a:p>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Research</a:t>
            </a:r>
          </a:p>
          <a:p>
            <a:pPr marL="3429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Administration</a:t>
            </a:r>
          </a:p>
        </p:txBody>
      </p:sp>
      <p:sp>
        <p:nvSpPr>
          <p:cNvPr id="10" name="Content Placeholder 19"/>
          <p:cNvSpPr txBox="1">
            <a:spLocks/>
          </p:cNvSpPr>
          <p:nvPr/>
        </p:nvSpPr>
        <p:spPr bwMode="auto">
          <a:xfrm>
            <a:off x="277813" y="2590800"/>
            <a:ext cx="8561387" cy="6858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ctr" anchorCtr="0" compatLnSpc="1">
            <a:prstTxWarp prst="textNoShape">
              <a:avLst/>
            </a:prstTxWarp>
          </a:bodyPr>
          <a:lstStyle/>
          <a:p>
            <a:pPr marL="342900" lvl="1" indent="-342900" defTabSz="449263" eaLnBrk="0" hangingPunct="0">
              <a:lnSpc>
                <a:spcPct val="150000"/>
              </a:lnSpc>
              <a:spcBef>
                <a:spcPts val="800"/>
              </a:spcBef>
              <a:buClr>
                <a:srgbClr val="000000"/>
              </a:buClr>
              <a:buSzPct val="100000"/>
              <a:defRPr/>
            </a:pPr>
            <a:r>
              <a:rPr lang="en-US" sz="2000" dirty="0" smtClean="0">
                <a:solidFill>
                  <a:schemeClr val="bg1"/>
                </a:solidFill>
                <a:latin typeface="+mn-lt"/>
              </a:rPr>
              <a:t>Used in almost all modern settings involving data management:</a:t>
            </a:r>
          </a:p>
        </p:txBody>
      </p:sp>
      <p:sp>
        <p:nvSpPr>
          <p:cNvPr id="11" name="Content Placeholder 19"/>
          <p:cNvSpPr txBox="1">
            <a:spLocks/>
          </p:cNvSpPr>
          <p:nvPr/>
        </p:nvSpPr>
        <p:spPr bwMode="auto">
          <a:xfrm>
            <a:off x="277813" y="5257800"/>
            <a:ext cx="8561387" cy="990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Important to understand how databases work and interact with other applications</a:t>
            </a:r>
          </a:p>
        </p:txBody>
      </p:sp>
    </p:spTree>
    <p:extLst>
      <p:ext uri="{BB962C8B-B14F-4D97-AF65-F5344CB8AC3E}">
        <p14:creationId xmlns:p14="http://schemas.microsoft.com/office/powerpoint/2010/main" val="13702087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Information</a:t>
            </a:r>
          </a:p>
        </p:txBody>
      </p:sp>
      <p:sp>
        <p:nvSpPr>
          <p:cNvPr id="8195" name="Content Placeholder 3"/>
          <p:cNvSpPr>
            <a:spLocks noGrp="1"/>
          </p:cNvSpPr>
          <p:nvPr>
            <p:ph idx="1"/>
          </p:nvPr>
        </p:nvSpPr>
        <p:spPr>
          <a:xfrm>
            <a:off x="329406" y="1376363"/>
            <a:ext cx="8485188" cy="418623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a:t>
            </a:r>
            <a:r>
              <a:rPr lang="en-US" sz="2000" dirty="0" smtClean="0"/>
              <a:t> are raw facts</a:t>
            </a:r>
          </a:p>
          <a:p>
            <a:pPr>
              <a:lnSpc>
                <a:spcPct val="150000"/>
              </a:lnSpc>
              <a:buFont typeface="Times New Roman" charset="0"/>
              <a:buChar char="•"/>
              <a:defRPr/>
            </a:pPr>
            <a:r>
              <a:rPr lang="en-US" sz="2000" b="1" dirty="0" smtClean="0"/>
              <a:t>Information</a:t>
            </a:r>
            <a:r>
              <a:rPr lang="en-US" sz="2000" dirty="0" smtClean="0"/>
              <a:t> is the result of processing raw data to reveal meaning</a:t>
            </a:r>
          </a:p>
          <a:p>
            <a:pPr>
              <a:lnSpc>
                <a:spcPct val="150000"/>
              </a:lnSpc>
              <a:buFont typeface="Times New Roman" charset="0"/>
              <a:buChar char="•"/>
              <a:defRPr/>
            </a:pPr>
            <a:r>
              <a:rPr lang="en-US" sz="2000" dirty="0" smtClean="0"/>
              <a:t>Information requires context to reveal meaning</a:t>
            </a:r>
          </a:p>
          <a:p>
            <a:pPr>
              <a:lnSpc>
                <a:spcPct val="150000"/>
              </a:lnSpc>
              <a:buFont typeface="Times New Roman" charset="0"/>
              <a:buChar char="•"/>
              <a:defRPr/>
            </a:pPr>
            <a:r>
              <a:rPr lang="en-US" sz="2000" dirty="0" smtClean="0"/>
              <a:t>Raw data must be formatted for storage, processing, and presentation</a:t>
            </a:r>
          </a:p>
          <a:p>
            <a:pPr>
              <a:lnSpc>
                <a:spcPct val="150000"/>
              </a:lnSpc>
              <a:buFont typeface="Times New Roman" charset="0"/>
              <a:buChar char="•"/>
              <a:defRPr/>
            </a:pPr>
            <a:r>
              <a:rPr lang="en-US" sz="2000" dirty="0" smtClean="0"/>
              <a:t>Data are the foundation of information, which is the bedrock of </a:t>
            </a:r>
            <a:r>
              <a:rPr lang="en-US" sz="2000" b="1" dirty="0" smtClean="0"/>
              <a:t>knowledge</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820680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Information</a:t>
            </a:r>
          </a:p>
        </p:txBody>
      </p:sp>
      <p:sp>
        <p:nvSpPr>
          <p:cNvPr id="9219" name="Content Placeholder 3"/>
          <p:cNvSpPr>
            <a:spLocks noGrp="1"/>
          </p:cNvSpPr>
          <p:nvPr>
            <p:ph idx="1"/>
          </p:nvPr>
        </p:nvSpPr>
        <p:spPr>
          <a:xfrm>
            <a:off x="291306" y="1370013"/>
            <a:ext cx="8561388" cy="3354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a:t>
            </a:r>
            <a:r>
              <a:rPr lang="en-US" sz="2000" dirty="0" smtClean="0"/>
              <a:t>: building blocks of information</a:t>
            </a:r>
          </a:p>
          <a:p>
            <a:pPr>
              <a:lnSpc>
                <a:spcPct val="150000"/>
              </a:lnSpc>
              <a:buFont typeface="Times New Roman" charset="0"/>
              <a:buChar char="•"/>
              <a:defRPr/>
            </a:pPr>
            <a:r>
              <a:rPr lang="en-US" sz="2000" dirty="0" smtClean="0"/>
              <a:t>Information produced by processing data</a:t>
            </a:r>
          </a:p>
          <a:p>
            <a:pPr>
              <a:lnSpc>
                <a:spcPct val="150000"/>
              </a:lnSpc>
              <a:buFont typeface="Times New Roman" charset="0"/>
              <a:buChar char="•"/>
              <a:defRPr/>
            </a:pPr>
            <a:r>
              <a:rPr lang="en-US" sz="2000" dirty="0" smtClean="0"/>
              <a:t>Information used to reveal meaning in data</a:t>
            </a:r>
          </a:p>
          <a:p>
            <a:pPr>
              <a:lnSpc>
                <a:spcPct val="150000"/>
              </a:lnSpc>
              <a:buFont typeface="Times New Roman" charset="0"/>
              <a:buChar char="•"/>
              <a:defRPr/>
            </a:pPr>
            <a:r>
              <a:rPr lang="en-US" sz="2000" dirty="0" smtClean="0"/>
              <a:t>Accurate, relevant, timely information is the key to good decision making</a:t>
            </a:r>
          </a:p>
          <a:p>
            <a:pPr>
              <a:lnSpc>
                <a:spcPct val="150000"/>
              </a:lnSpc>
              <a:buFont typeface="Times New Roman" charset="0"/>
              <a:buChar char="•"/>
              <a:defRPr/>
            </a:pPr>
            <a:r>
              <a:rPr lang="en-US" sz="2000" dirty="0" smtClean="0"/>
              <a:t>Good decision making is the key to organizational survival</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234354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Introducing the Database</a:t>
            </a:r>
          </a:p>
        </p:txBody>
      </p:sp>
      <p:sp>
        <p:nvSpPr>
          <p:cNvPr id="10243" name="Content Placeholder 3"/>
          <p:cNvSpPr>
            <a:spLocks noGrp="1"/>
          </p:cNvSpPr>
          <p:nvPr>
            <p:ph idx="1"/>
          </p:nvPr>
        </p:nvSpPr>
        <p:spPr>
          <a:xfrm>
            <a:off x="291306" y="2209800"/>
            <a:ext cx="8485188" cy="2438400"/>
          </a:xfrm>
          <a:solidFill>
            <a:schemeClr val="bg1">
              <a:lumMod val="95000"/>
            </a:schemeClr>
          </a:solidFill>
          <a:ln>
            <a:solidFill>
              <a:schemeClr val="bg1">
                <a:lumMod val="85000"/>
              </a:schemeClr>
            </a:solidFill>
          </a:ln>
        </p:spPr>
        <p:txBody>
          <a:bodyPr/>
          <a:lstStyle/>
          <a:p>
            <a:pPr lvl="1">
              <a:lnSpc>
                <a:spcPct val="150000"/>
              </a:lnSpc>
              <a:buFont typeface="Times New Roman" charset="0"/>
              <a:buChar char="–"/>
              <a:defRPr/>
            </a:pPr>
            <a:r>
              <a:rPr lang="en-US" sz="1800" dirty="0" smtClean="0"/>
              <a:t>End-user data: raw facts of interest to end user</a:t>
            </a:r>
          </a:p>
          <a:p>
            <a:pPr lvl="1">
              <a:lnSpc>
                <a:spcPct val="150000"/>
              </a:lnSpc>
              <a:buFont typeface="Times New Roman" charset="0"/>
              <a:buChar char="–"/>
              <a:defRPr/>
            </a:pPr>
            <a:r>
              <a:rPr lang="en-US" sz="1800" dirty="0" smtClean="0"/>
              <a:t>Metadata: data about data</a:t>
            </a:r>
          </a:p>
          <a:p>
            <a:pPr lvl="2">
              <a:lnSpc>
                <a:spcPct val="150000"/>
              </a:lnSpc>
              <a:buFont typeface="Times New Roman" charset="0"/>
              <a:buChar char="•"/>
              <a:defRPr/>
            </a:pPr>
            <a:r>
              <a:rPr lang="en-US" sz="1800" dirty="0" smtClean="0"/>
              <a:t>Provides description of data characteristics and relationships in data</a:t>
            </a:r>
          </a:p>
          <a:p>
            <a:pPr lvl="2">
              <a:lnSpc>
                <a:spcPct val="150000"/>
              </a:lnSpc>
              <a:buFont typeface="Times New Roman" charset="0"/>
              <a:buChar char="•"/>
              <a:defRPr/>
            </a:pPr>
            <a:r>
              <a:rPr lang="en-US" sz="1800" dirty="0" smtClean="0"/>
              <a:t>Complements and expands value of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6" name="Content Placeholder 3"/>
          <p:cNvSpPr txBox="1">
            <a:spLocks/>
          </p:cNvSpPr>
          <p:nvPr/>
        </p:nvSpPr>
        <p:spPr bwMode="auto">
          <a:xfrm>
            <a:off x="291306" y="1219200"/>
            <a:ext cx="8485188" cy="99218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0" marR="0" lvl="0" indent="0" algn="l" defTabSz="449263" rtl="0" eaLnBrk="0" fontAlgn="base" latinLnBrk="0" hangingPunct="0">
              <a:lnSpc>
                <a:spcPct val="150000"/>
              </a:lnSpc>
              <a:spcBef>
                <a:spcPts val="800"/>
              </a:spcBef>
              <a:spcAft>
                <a:spcPct val="0"/>
              </a:spcAft>
              <a:buClr>
                <a:srgbClr val="000000"/>
              </a:buClr>
              <a:buSzPct val="100000"/>
              <a:buFont typeface="Times New Roman" pitchFamily="18" charset="0"/>
              <a:buNone/>
              <a:tabLst/>
              <a:defRPr/>
            </a:pPr>
            <a:r>
              <a:rPr kumimoji="0" lang="en-US" sz="2000" b="0" i="0" u="none" strike="noStrike" kern="0" cap="none" spc="0" normalizeH="0" baseline="0" noProof="0" dirty="0" smtClean="0">
                <a:ln>
                  <a:noFill/>
                </a:ln>
                <a:solidFill>
                  <a:schemeClr val="bg1"/>
                </a:solidFill>
                <a:effectLst/>
                <a:uLnTx/>
                <a:uFillTx/>
                <a:latin typeface="+mn-lt"/>
                <a:ea typeface="+mn-ea"/>
                <a:cs typeface="+mn-cs"/>
              </a:rPr>
              <a:t>Database: shared, integrated computer structure that stores a collection of:</a:t>
            </a:r>
          </a:p>
        </p:txBody>
      </p:sp>
      <p:sp>
        <p:nvSpPr>
          <p:cNvPr id="8" name="Content Placeholder 3"/>
          <p:cNvSpPr txBox="1">
            <a:spLocks/>
          </p:cNvSpPr>
          <p:nvPr/>
        </p:nvSpPr>
        <p:spPr bwMode="auto">
          <a:xfrm>
            <a:off x="291306" y="4724400"/>
            <a:ext cx="8485188" cy="1524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Database management system (DBMS): collection of programs</a:t>
            </a:r>
          </a:p>
          <a:p>
            <a:pPr marL="800100" lvl="2"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Manages structure and controls access to data</a:t>
            </a:r>
          </a:p>
        </p:txBody>
      </p:sp>
    </p:spTree>
    <p:extLst>
      <p:ext uri="{BB962C8B-B14F-4D97-AF65-F5344CB8AC3E}">
        <p14:creationId xmlns:p14="http://schemas.microsoft.com/office/powerpoint/2010/main" val="2910392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Role and Advantages of the DBMS</a:t>
            </a:r>
          </a:p>
        </p:txBody>
      </p:sp>
      <p:sp>
        <p:nvSpPr>
          <p:cNvPr id="11267" name="Content Placeholder 3"/>
          <p:cNvSpPr>
            <a:spLocks noGrp="1"/>
          </p:cNvSpPr>
          <p:nvPr>
            <p:ph idx="1"/>
          </p:nvPr>
        </p:nvSpPr>
        <p:spPr>
          <a:xfrm>
            <a:off x="354013" y="1295400"/>
            <a:ext cx="8408987" cy="28209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DBMS is the intermediary between the user and the database</a:t>
            </a:r>
          </a:p>
          <a:p>
            <a:pPr lvl="1">
              <a:lnSpc>
                <a:spcPct val="150000"/>
              </a:lnSpc>
              <a:buFont typeface="Times New Roman" charset="0"/>
              <a:buChar char="–"/>
              <a:defRPr/>
            </a:pPr>
            <a:r>
              <a:rPr lang="en-US" sz="2000" dirty="0" smtClean="0"/>
              <a:t>Database structure stored as file collection</a:t>
            </a:r>
          </a:p>
          <a:p>
            <a:pPr lvl="1">
              <a:lnSpc>
                <a:spcPct val="150000"/>
              </a:lnSpc>
              <a:buFont typeface="Times New Roman" charset="0"/>
              <a:buChar char="–"/>
              <a:defRPr/>
            </a:pPr>
            <a:r>
              <a:rPr lang="en-US" sz="2000" dirty="0" smtClean="0"/>
              <a:t>Can only access files through the DBMS</a:t>
            </a:r>
          </a:p>
          <a:p>
            <a:pPr>
              <a:lnSpc>
                <a:spcPct val="150000"/>
              </a:lnSpc>
              <a:buFont typeface="Times New Roman" charset="0"/>
              <a:buChar char="•"/>
              <a:defRPr/>
            </a:pPr>
            <a:r>
              <a:rPr lang="en-US" sz="2000" dirty="0" smtClean="0"/>
              <a:t>DBMS enables data to be shared </a:t>
            </a:r>
          </a:p>
          <a:p>
            <a:pPr>
              <a:lnSpc>
                <a:spcPct val="150000"/>
              </a:lnSpc>
              <a:buFont typeface="Times New Roman" charset="0"/>
              <a:buChar char="•"/>
              <a:defRPr/>
            </a:pPr>
            <a:r>
              <a:rPr lang="en-US" sz="2000" dirty="0" smtClean="0"/>
              <a:t>DBMS integrates many users’ views of the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4170057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Role and Advantages of DBMS</a:t>
            </a:r>
          </a:p>
        </p:txBody>
      </p:sp>
      <p:sp>
        <p:nvSpPr>
          <p:cNvPr id="12291" name="Content Placeholder 3"/>
          <p:cNvSpPr>
            <a:spLocks noGrp="1"/>
          </p:cNvSpPr>
          <p:nvPr>
            <p:ph idx="1"/>
          </p:nvPr>
        </p:nvSpPr>
        <p:spPr>
          <a:xfrm>
            <a:off x="304800" y="1371600"/>
            <a:ext cx="8458200"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t>Advantages of a DBMS: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5" name="Content Placeholder 3"/>
          <p:cNvSpPr txBox="1">
            <a:spLocks/>
          </p:cNvSpPr>
          <p:nvPr/>
        </p:nvSpPr>
        <p:spPr bwMode="auto">
          <a:xfrm>
            <a:off x="304800" y="1981200"/>
            <a:ext cx="8458200" cy="3657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sharing</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security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Better data integration</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Minimized data inconsistency </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data access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Improved decision making</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Increased end-user productivity</a:t>
            </a:r>
          </a:p>
        </p:txBody>
      </p:sp>
    </p:spTree>
    <p:extLst>
      <p:ext uri="{BB962C8B-B14F-4D97-AF65-F5344CB8AC3E}">
        <p14:creationId xmlns:p14="http://schemas.microsoft.com/office/powerpoint/2010/main" val="23862066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smtClean="0">
                <a:solidFill>
                  <a:srgbClr val="595959"/>
                </a:solidFill>
                <a:ea typeface="+mn-ea"/>
                <a:cs typeface="Arial" charset="0"/>
              </a:rPr>
              <a:t>Types of Databases</a:t>
            </a:r>
            <a:endParaRPr lang="en-US" altLang="en-US" sz="2000" kern="1200" dirty="0" smtClean="0">
              <a:solidFill>
                <a:srgbClr val="595959"/>
              </a:solidFill>
              <a:ea typeface="+mn-ea"/>
              <a:cs typeface="Arial" charset="0"/>
            </a:endParaRPr>
          </a:p>
        </p:txBody>
      </p:sp>
      <p:sp>
        <p:nvSpPr>
          <p:cNvPr id="13315" name="Content Placeholder 3"/>
          <p:cNvSpPr>
            <a:spLocks noGrp="1"/>
          </p:cNvSpPr>
          <p:nvPr>
            <p:ph idx="1"/>
          </p:nvPr>
        </p:nvSpPr>
        <p:spPr>
          <a:xfrm>
            <a:off x="291306" y="3886200"/>
            <a:ext cx="8561388" cy="11430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ea typeface="ＭＳ Ｐゴシック" pitchFamily="34" charset="-128"/>
              </a:rPr>
              <a:t>Single-user database supports only one user at a time</a:t>
            </a:r>
          </a:p>
          <a:p>
            <a:pPr lvl="1">
              <a:lnSpc>
                <a:spcPct val="150000"/>
              </a:lnSpc>
              <a:buFont typeface="Times New Roman" charset="0"/>
              <a:buChar char="–"/>
              <a:defRPr/>
            </a:pPr>
            <a:r>
              <a:rPr lang="en-US" sz="2000" dirty="0" smtClean="0"/>
              <a:t>Desktop database: single-user; runs on PC</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
        <p:nvSpPr>
          <p:cNvPr id="5" name="Content Placeholder 3"/>
          <p:cNvSpPr txBox="1">
            <a:spLocks/>
          </p:cNvSpPr>
          <p:nvPr/>
        </p:nvSpPr>
        <p:spPr bwMode="auto">
          <a:xfrm>
            <a:off x="291306" y="1371601"/>
            <a:ext cx="8561388"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marR="0" lvl="0" indent="-342900" algn="l" defTabSz="449263" rtl="0" eaLnBrk="0" fontAlgn="base" latinLnBrk="0" hangingPunct="0">
              <a:lnSpc>
                <a:spcPct val="150000"/>
              </a:lnSpc>
              <a:spcBef>
                <a:spcPts val="800"/>
              </a:spcBef>
              <a:spcAft>
                <a:spcPct val="0"/>
              </a:spcAft>
              <a:buClr>
                <a:srgbClr val="000000"/>
              </a:buClr>
              <a:buSzPct val="100000"/>
              <a:tabLst/>
              <a:defRPr/>
            </a:pPr>
            <a:r>
              <a:rPr kumimoji="0" lang="en-US" sz="2000" b="1" i="0" u="none" strike="noStrike" kern="0" cap="none" spc="0" normalizeH="0" baseline="0" noProof="0" dirty="0" smtClean="0">
                <a:ln>
                  <a:noFill/>
                </a:ln>
                <a:solidFill>
                  <a:schemeClr val="bg1"/>
                </a:solidFill>
                <a:effectLst/>
                <a:uLnTx/>
                <a:uFillTx/>
                <a:latin typeface="+mn-lt"/>
                <a:ea typeface="ＭＳ Ｐゴシック" pitchFamily="34" charset="-128"/>
                <a:cs typeface="+mn-cs"/>
              </a:rPr>
              <a:t>Databases can be classified according to:</a:t>
            </a:r>
          </a:p>
        </p:txBody>
      </p:sp>
      <p:sp>
        <p:nvSpPr>
          <p:cNvPr id="6" name="Content Placeholder 3"/>
          <p:cNvSpPr txBox="1">
            <a:spLocks/>
          </p:cNvSpPr>
          <p:nvPr/>
        </p:nvSpPr>
        <p:spPr bwMode="auto">
          <a:xfrm>
            <a:off x="291306" y="2133600"/>
            <a:ext cx="8561388" cy="16764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Number of users</a:t>
            </a:r>
          </a:p>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Database location(s)</a:t>
            </a:r>
          </a:p>
          <a:p>
            <a:pPr marL="742950" marR="0" lvl="1" indent="-285750" algn="l" defTabSz="449263" rtl="0" eaLnBrk="0" fontAlgn="base" latinLnBrk="0" hangingPunct="0">
              <a:lnSpc>
                <a:spcPct val="150000"/>
              </a:lnSpc>
              <a:spcBef>
                <a:spcPts val="400"/>
              </a:spcBef>
              <a:spcAft>
                <a:spcPct val="0"/>
              </a:spcAft>
              <a:buClr>
                <a:srgbClr val="000000"/>
              </a:buClr>
              <a:buSzPct val="100000"/>
              <a:buFont typeface="Times New Roman"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Expected type and extent of use</a:t>
            </a:r>
            <a:endParaRPr kumimoji="0" lang="en-US" sz="2000" b="0" i="0" u="none" strike="noStrike" kern="0" cap="none" spc="0" normalizeH="0" baseline="0" noProof="0" dirty="0" smtClean="0">
              <a:ln>
                <a:noFill/>
              </a:ln>
              <a:solidFill>
                <a:srgbClr val="000000"/>
              </a:solidFill>
              <a:effectLst/>
              <a:uLnTx/>
              <a:uFillTx/>
              <a:latin typeface="+mn-lt"/>
              <a:ea typeface="+mn-ea"/>
              <a:cs typeface="+mn-cs"/>
            </a:endParaRPr>
          </a:p>
        </p:txBody>
      </p:sp>
      <p:sp>
        <p:nvSpPr>
          <p:cNvPr id="7" name="Content Placeholder 3"/>
          <p:cNvSpPr txBox="1">
            <a:spLocks/>
          </p:cNvSpPr>
          <p:nvPr/>
        </p:nvSpPr>
        <p:spPr bwMode="auto">
          <a:xfrm>
            <a:off x="291306" y="5105400"/>
            <a:ext cx="8561388" cy="1143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457200" indent="-457200" defTabSz="449263" eaLnBrk="0" hangingPunct="0">
              <a:lnSpc>
                <a:spcPct val="150000"/>
              </a:lnSpc>
              <a:spcBef>
                <a:spcPts val="400"/>
              </a:spcBef>
              <a:buClr>
                <a:srgbClr val="000000"/>
              </a:buClr>
              <a:buSzPct val="100000"/>
              <a:buFont typeface="Arial" pitchFamily="34" charset="0"/>
              <a:buChar char="•"/>
              <a:defRPr/>
            </a:pPr>
            <a:r>
              <a:rPr lang="en-US" sz="2000" dirty="0" smtClean="0">
                <a:solidFill>
                  <a:srgbClr val="000000"/>
                </a:solidFill>
                <a:latin typeface="+mn-lt"/>
              </a:rPr>
              <a:t>Multiuser database supports multiple users at the same time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Workgroup and enterprise databases</a:t>
            </a:r>
          </a:p>
        </p:txBody>
      </p:sp>
    </p:spTree>
    <p:extLst>
      <p:ext uri="{BB962C8B-B14F-4D97-AF65-F5344CB8AC3E}">
        <p14:creationId xmlns:p14="http://schemas.microsoft.com/office/powerpoint/2010/main" val="799049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Types of Databases</a:t>
            </a:r>
          </a:p>
        </p:txBody>
      </p:sp>
      <p:sp>
        <p:nvSpPr>
          <p:cNvPr id="14339" name="Content Placeholder 3"/>
          <p:cNvSpPr>
            <a:spLocks noGrp="1"/>
          </p:cNvSpPr>
          <p:nvPr>
            <p:ph idx="1"/>
          </p:nvPr>
        </p:nvSpPr>
        <p:spPr>
          <a:xfrm>
            <a:off x="304800" y="1446213"/>
            <a:ext cx="8485188" cy="4116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Centralized Database: data located at a single site</a:t>
            </a:r>
          </a:p>
          <a:p>
            <a:pPr>
              <a:lnSpc>
                <a:spcPct val="150000"/>
              </a:lnSpc>
              <a:buFont typeface="Times New Roman" charset="0"/>
              <a:buChar char="•"/>
              <a:defRPr/>
            </a:pPr>
            <a:r>
              <a:rPr lang="en-US" sz="2000" dirty="0" smtClean="0"/>
              <a:t>Distributed Database: data distributed across several different sites </a:t>
            </a:r>
          </a:p>
          <a:p>
            <a:pPr>
              <a:lnSpc>
                <a:spcPct val="150000"/>
              </a:lnSpc>
              <a:buFont typeface="Times New Roman" charset="0"/>
              <a:buChar char="•"/>
              <a:defRPr/>
            </a:pPr>
            <a:r>
              <a:rPr lang="en-US" sz="2000" dirty="0" smtClean="0"/>
              <a:t>Operational Database: supports a company’s day-to-day operations</a:t>
            </a:r>
          </a:p>
          <a:p>
            <a:pPr lvl="1">
              <a:lnSpc>
                <a:spcPct val="150000"/>
              </a:lnSpc>
              <a:buFont typeface="Times New Roman" charset="0"/>
              <a:buChar char="–"/>
              <a:defRPr/>
            </a:pPr>
            <a:r>
              <a:rPr lang="en-US" sz="2000" dirty="0" smtClean="0"/>
              <a:t>Transactional or production database </a:t>
            </a:r>
          </a:p>
          <a:p>
            <a:pPr>
              <a:lnSpc>
                <a:spcPct val="150000"/>
              </a:lnSpc>
              <a:buFont typeface="Times New Roman" charset="0"/>
              <a:buChar char="•"/>
              <a:defRPr/>
            </a:pPr>
            <a:r>
              <a:rPr lang="en-US" sz="2000" dirty="0" smtClean="0"/>
              <a:t>Data Warehouse: stores data used for tactical or strategic decisions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456908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Database with Oracle</a:t>
            </a:r>
            <a:endParaRPr lang="en-US" dirty="0"/>
          </a:p>
        </p:txBody>
      </p:sp>
      <p:sp>
        <p:nvSpPr>
          <p:cNvPr id="6" name="Slide Number Placeholder 5"/>
          <p:cNvSpPr>
            <a:spLocks noGrp="1"/>
          </p:cNvSpPr>
          <p:nvPr>
            <p:ph type="sldNum" sz="quarter" idx="12"/>
          </p:nvPr>
        </p:nvSpPr>
        <p:spPr/>
        <p:txBody>
          <a:bodyPr/>
          <a:lstStyle/>
          <a:p>
            <a:pPr>
              <a:defRPr/>
            </a:pPr>
            <a:fld id="{93AA0BEB-E26F-4608-90C5-E97EBCF222CF}" type="slidenum">
              <a:rPr lang="en-US" smtClean="0"/>
              <a:pPr>
                <a:defRPr/>
              </a:pPr>
              <a:t>3</a:t>
            </a:fld>
            <a:endParaRPr lang="en-US"/>
          </a:p>
        </p:txBody>
      </p:sp>
    </p:spTree>
    <p:extLst>
      <p:ext uri="{BB962C8B-B14F-4D97-AF65-F5344CB8AC3E}">
        <p14:creationId xmlns:p14="http://schemas.microsoft.com/office/powerpoint/2010/main" val="450843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Types of Databases</a:t>
            </a:r>
          </a:p>
        </p:txBody>
      </p:sp>
      <p:sp>
        <p:nvSpPr>
          <p:cNvPr id="15363" name="Content Placeholder 3"/>
          <p:cNvSpPr>
            <a:spLocks noGrp="1"/>
          </p:cNvSpPr>
          <p:nvPr>
            <p:ph idx="1"/>
          </p:nvPr>
        </p:nvSpPr>
        <p:spPr>
          <a:xfrm>
            <a:off x="304800" y="1371600"/>
            <a:ext cx="8485188" cy="43434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Unstructured data exist in their original state</a:t>
            </a:r>
          </a:p>
          <a:p>
            <a:pPr>
              <a:lnSpc>
                <a:spcPct val="150000"/>
              </a:lnSpc>
              <a:buFont typeface="Times New Roman" charset="0"/>
              <a:buChar char="•"/>
              <a:defRPr/>
            </a:pPr>
            <a:r>
              <a:rPr lang="en-US" sz="2000" dirty="0" smtClean="0"/>
              <a:t>Structured data result from formatting </a:t>
            </a:r>
          </a:p>
          <a:p>
            <a:pPr lvl="1">
              <a:lnSpc>
                <a:spcPct val="150000"/>
              </a:lnSpc>
              <a:buFont typeface="Times New Roman" charset="0"/>
              <a:buChar char="–"/>
              <a:defRPr/>
            </a:pPr>
            <a:r>
              <a:rPr lang="en-US" sz="2000" dirty="0" smtClean="0"/>
              <a:t>Structure applied based on type of processing to be performed</a:t>
            </a:r>
          </a:p>
          <a:p>
            <a:pPr>
              <a:lnSpc>
                <a:spcPct val="150000"/>
              </a:lnSpc>
              <a:buFont typeface="Times New Roman" charset="0"/>
              <a:buChar char="•"/>
              <a:defRPr/>
            </a:pPr>
            <a:r>
              <a:rPr lang="en-US" sz="2000" dirty="0" smtClean="0"/>
              <a:t>Semi structured data have been processed to some extent</a:t>
            </a:r>
          </a:p>
          <a:p>
            <a:pPr>
              <a:lnSpc>
                <a:spcPct val="150000"/>
              </a:lnSpc>
              <a:buFont typeface="Times New Roman" charset="0"/>
              <a:buChar char="•"/>
              <a:defRPr/>
            </a:pPr>
            <a:r>
              <a:rPr lang="en-US" sz="2000" dirty="0" smtClean="0"/>
              <a:t>Extensible Markup Language (XML) represents data elements in textual format</a:t>
            </a:r>
          </a:p>
          <a:p>
            <a:pPr lvl="1">
              <a:lnSpc>
                <a:spcPct val="150000"/>
              </a:lnSpc>
              <a:buFont typeface="Times New Roman" charset="0"/>
              <a:buChar char="–"/>
              <a:defRPr/>
            </a:pPr>
            <a:r>
              <a:rPr lang="en-US" sz="2000" dirty="0" smtClean="0"/>
              <a:t>XML database supports semi structured XML 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56404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Design</a:t>
            </a:r>
          </a:p>
        </p:txBody>
      </p:sp>
      <p:sp>
        <p:nvSpPr>
          <p:cNvPr id="16387" name="Content Placeholder 3"/>
          <p:cNvSpPr>
            <a:spLocks noGrp="1"/>
          </p:cNvSpPr>
          <p:nvPr>
            <p:ph idx="1"/>
          </p:nvPr>
        </p:nvSpPr>
        <p:spPr>
          <a:xfrm>
            <a:off x="304800" y="1370013"/>
            <a:ext cx="8485188" cy="4192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design focuses on design of database structure used for end-user data</a:t>
            </a:r>
          </a:p>
          <a:p>
            <a:pPr lvl="1">
              <a:lnSpc>
                <a:spcPct val="150000"/>
              </a:lnSpc>
              <a:buFont typeface="Times New Roman" charset="0"/>
              <a:buChar char="–"/>
              <a:defRPr/>
            </a:pPr>
            <a:r>
              <a:rPr lang="en-US" sz="2000" dirty="0" smtClean="0"/>
              <a:t>Designer must identify database’s expected use</a:t>
            </a:r>
          </a:p>
          <a:p>
            <a:pPr>
              <a:lnSpc>
                <a:spcPct val="150000"/>
              </a:lnSpc>
              <a:buFont typeface="Times New Roman" charset="0"/>
              <a:buChar char="•"/>
              <a:defRPr/>
            </a:pPr>
            <a:r>
              <a:rPr lang="en-US" sz="2000" dirty="0" smtClean="0"/>
              <a:t>Well-designed database:</a:t>
            </a:r>
          </a:p>
          <a:p>
            <a:pPr lvl="1">
              <a:lnSpc>
                <a:spcPct val="150000"/>
              </a:lnSpc>
              <a:buFont typeface="Times New Roman" charset="0"/>
              <a:buChar char="–"/>
              <a:defRPr/>
            </a:pPr>
            <a:r>
              <a:rPr lang="en-US" sz="2000" dirty="0" smtClean="0"/>
              <a:t>Facilitates data management</a:t>
            </a:r>
          </a:p>
          <a:p>
            <a:pPr lvl="1">
              <a:lnSpc>
                <a:spcPct val="150000"/>
              </a:lnSpc>
              <a:buFont typeface="Times New Roman" charset="0"/>
              <a:buChar char="–"/>
              <a:defRPr/>
            </a:pPr>
            <a:r>
              <a:rPr lang="en-US" sz="2000" dirty="0" smtClean="0"/>
              <a:t>Generates accurate and valuable information</a:t>
            </a:r>
          </a:p>
          <a:p>
            <a:pPr>
              <a:lnSpc>
                <a:spcPct val="150000"/>
              </a:lnSpc>
              <a:buFont typeface="Times New Roman" charset="0"/>
              <a:buChar char="•"/>
              <a:defRPr/>
            </a:pPr>
            <a:r>
              <a:rPr lang="en-US" sz="2000" dirty="0" smtClean="0"/>
              <a:t>Poorly designed database:</a:t>
            </a:r>
          </a:p>
          <a:p>
            <a:pPr lvl="1">
              <a:lnSpc>
                <a:spcPct val="150000"/>
              </a:lnSpc>
              <a:buFont typeface="Times New Roman" charset="0"/>
              <a:buChar char="–"/>
              <a:defRPr/>
            </a:pPr>
            <a:r>
              <a:rPr lang="en-US" sz="2000" dirty="0" smtClean="0"/>
              <a:t>Causes difficult-to-trace errors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385387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Structural and Data dependence</a:t>
            </a:r>
          </a:p>
        </p:txBody>
      </p:sp>
      <p:sp>
        <p:nvSpPr>
          <p:cNvPr id="17411" name="Content Placeholder 3"/>
          <p:cNvSpPr>
            <a:spLocks noGrp="1"/>
          </p:cNvSpPr>
          <p:nvPr>
            <p:ph idx="1"/>
          </p:nvPr>
        </p:nvSpPr>
        <p:spPr>
          <a:xfrm>
            <a:off x="304800" y="1293813"/>
            <a:ext cx="8534400" cy="4954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ea typeface="ＭＳ Ｐゴシック" pitchFamily="34" charset="-128"/>
              </a:rPr>
              <a:t>Structural dependence: access to a file is dependent on its own structure</a:t>
            </a:r>
          </a:p>
          <a:p>
            <a:pPr lvl="1">
              <a:lnSpc>
                <a:spcPct val="150000"/>
              </a:lnSpc>
              <a:buFont typeface="Times New Roman" charset="0"/>
              <a:buChar char="–"/>
              <a:defRPr/>
            </a:pPr>
            <a:r>
              <a:rPr lang="en-US" sz="2000" dirty="0" smtClean="0"/>
              <a:t>All file system programs must be modified to conform to a new file structure</a:t>
            </a:r>
          </a:p>
          <a:p>
            <a:pPr>
              <a:lnSpc>
                <a:spcPct val="150000"/>
              </a:lnSpc>
              <a:buFont typeface="Times New Roman" charset="0"/>
              <a:buChar char="•"/>
              <a:defRPr/>
            </a:pPr>
            <a:r>
              <a:rPr lang="en-US" sz="2000" dirty="0" smtClean="0">
                <a:ea typeface="ＭＳ Ｐゴシック" pitchFamily="34" charset="-128"/>
              </a:rPr>
              <a:t>Structural independence: change file structure without affecting data access</a:t>
            </a:r>
          </a:p>
          <a:p>
            <a:pPr>
              <a:lnSpc>
                <a:spcPct val="150000"/>
              </a:lnSpc>
              <a:buFont typeface="Times New Roman" charset="0"/>
              <a:buChar char="•"/>
              <a:defRPr/>
            </a:pPr>
            <a:r>
              <a:rPr lang="en-US" sz="2000" dirty="0" smtClean="0">
                <a:ea typeface="ＭＳ Ｐゴシック" pitchFamily="34" charset="-128"/>
              </a:rPr>
              <a:t>Data dependence: data access changes when data storage characteristics change</a:t>
            </a:r>
          </a:p>
          <a:p>
            <a:pPr>
              <a:lnSpc>
                <a:spcPct val="150000"/>
              </a:lnSpc>
              <a:buFont typeface="Times New Roman" charset="0"/>
              <a:buChar char="•"/>
              <a:defRPr/>
            </a:pPr>
            <a:r>
              <a:rPr lang="en-US" sz="2000" dirty="0" smtClean="0">
                <a:ea typeface="ＭＳ Ｐゴシック" pitchFamily="34" charset="-128"/>
              </a:rPr>
              <a:t>Data independence: data storage characteristics do not affect data access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0232901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Structural and Data dependence</a:t>
            </a:r>
          </a:p>
        </p:txBody>
      </p:sp>
      <p:sp>
        <p:nvSpPr>
          <p:cNvPr id="18435" name="Content Placeholder 3"/>
          <p:cNvSpPr>
            <a:spLocks noGrp="1"/>
          </p:cNvSpPr>
          <p:nvPr>
            <p:ph idx="1"/>
          </p:nvPr>
        </p:nvSpPr>
        <p:spPr>
          <a:xfrm>
            <a:off x="304800" y="1293813"/>
            <a:ext cx="8485188" cy="4421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Practical significance of data dependence is difference between logical and physical format</a:t>
            </a:r>
          </a:p>
          <a:p>
            <a:pPr>
              <a:lnSpc>
                <a:spcPct val="150000"/>
              </a:lnSpc>
              <a:buFont typeface="Times New Roman" charset="0"/>
              <a:buChar char="•"/>
              <a:defRPr/>
            </a:pPr>
            <a:r>
              <a:rPr lang="en-US" sz="2000" dirty="0" smtClean="0"/>
              <a:t>Logical data format: how human views the data</a:t>
            </a:r>
          </a:p>
          <a:p>
            <a:pPr>
              <a:lnSpc>
                <a:spcPct val="150000"/>
              </a:lnSpc>
              <a:buFont typeface="Times New Roman" charset="0"/>
              <a:buChar char="•"/>
              <a:defRPr/>
            </a:pPr>
            <a:r>
              <a:rPr lang="en-US" sz="2000" dirty="0" smtClean="0"/>
              <a:t>Physical data format: how computer must work with data</a:t>
            </a:r>
          </a:p>
          <a:p>
            <a:pPr>
              <a:lnSpc>
                <a:spcPct val="150000"/>
              </a:lnSpc>
              <a:buFont typeface="Times New Roman" charset="0"/>
              <a:buChar char="•"/>
              <a:defRPr/>
            </a:pPr>
            <a:r>
              <a:rPr lang="en-US" sz="2000" dirty="0" smtClean="0"/>
              <a:t>Each program must contain:</a:t>
            </a:r>
          </a:p>
          <a:p>
            <a:pPr lvl="1">
              <a:lnSpc>
                <a:spcPct val="150000"/>
              </a:lnSpc>
              <a:buFont typeface="Times New Roman" charset="0"/>
              <a:buChar char="–"/>
              <a:defRPr/>
            </a:pPr>
            <a:r>
              <a:rPr lang="en-US" sz="2000" dirty="0" smtClean="0"/>
              <a:t>Lines specifying opening of specific file type</a:t>
            </a:r>
          </a:p>
          <a:p>
            <a:pPr lvl="1">
              <a:lnSpc>
                <a:spcPct val="150000"/>
              </a:lnSpc>
              <a:buFont typeface="Times New Roman" charset="0"/>
              <a:buChar char="–"/>
              <a:defRPr/>
            </a:pPr>
            <a:r>
              <a:rPr lang="en-US" sz="2000" dirty="0" smtClean="0"/>
              <a:t>Record specification</a:t>
            </a:r>
          </a:p>
          <a:p>
            <a:pPr lvl="1">
              <a:lnSpc>
                <a:spcPct val="150000"/>
              </a:lnSpc>
              <a:buFont typeface="Times New Roman" charset="0"/>
              <a:buChar char="–"/>
              <a:defRPr/>
            </a:pPr>
            <a:r>
              <a:rPr lang="en-US" sz="2000" dirty="0" smtClean="0"/>
              <a:t>Field definitions</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95330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Redundancy</a:t>
            </a:r>
          </a:p>
        </p:txBody>
      </p:sp>
      <p:sp>
        <p:nvSpPr>
          <p:cNvPr id="19459" name="Content Placeholder 3"/>
          <p:cNvSpPr>
            <a:spLocks noGrp="1"/>
          </p:cNvSpPr>
          <p:nvPr>
            <p:ph idx="1"/>
          </p:nvPr>
        </p:nvSpPr>
        <p:spPr>
          <a:xfrm>
            <a:off x="304800" y="1219200"/>
            <a:ext cx="8610600" cy="51054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File system structure makes it difficult to combine data from multiple sources</a:t>
            </a:r>
          </a:p>
          <a:p>
            <a:pPr lvl="1">
              <a:lnSpc>
                <a:spcPct val="150000"/>
              </a:lnSpc>
              <a:buFont typeface="Times New Roman" charset="0"/>
              <a:buChar char="–"/>
              <a:defRPr/>
            </a:pPr>
            <a:r>
              <a:rPr lang="en-US" sz="2000" dirty="0" smtClean="0"/>
              <a:t>Vulnerable to security breaches</a:t>
            </a:r>
          </a:p>
          <a:p>
            <a:pPr>
              <a:lnSpc>
                <a:spcPct val="150000"/>
              </a:lnSpc>
              <a:buFont typeface="Times New Roman" charset="0"/>
              <a:buChar char="•"/>
              <a:defRPr/>
            </a:pPr>
            <a:r>
              <a:rPr lang="en-US" sz="2000" dirty="0" smtClean="0"/>
              <a:t>Organizational structure promotes storage of same data in different locations</a:t>
            </a:r>
          </a:p>
          <a:p>
            <a:pPr lvl="1">
              <a:lnSpc>
                <a:spcPct val="150000"/>
              </a:lnSpc>
              <a:buFont typeface="Times New Roman" charset="0"/>
              <a:buChar char="–"/>
              <a:defRPr/>
            </a:pPr>
            <a:r>
              <a:rPr lang="en-US" sz="2000" dirty="0" smtClean="0"/>
              <a:t>Islands of information</a:t>
            </a:r>
          </a:p>
          <a:p>
            <a:pPr>
              <a:lnSpc>
                <a:spcPct val="150000"/>
              </a:lnSpc>
              <a:buFont typeface="Times New Roman" charset="0"/>
              <a:buChar char="•"/>
              <a:defRPr/>
            </a:pPr>
            <a:r>
              <a:rPr lang="en-US" sz="2000" dirty="0" smtClean="0"/>
              <a:t>Data stored in different locations is unlikely to be updated consistently</a:t>
            </a:r>
          </a:p>
          <a:p>
            <a:pPr>
              <a:lnSpc>
                <a:spcPct val="150000"/>
              </a:lnSpc>
              <a:buFont typeface="Times New Roman" charset="0"/>
              <a:buChar char="•"/>
              <a:defRPr/>
            </a:pPr>
            <a:r>
              <a:rPr lang="en-US" sz="2000" dirty="0" smtClean="0"/>
              <a:t>Data redundancy: same data stored unnecessarily in different places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09837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 Redundancy</a:t>
            </a:r>
          </a:p>
        </p:txBody>
      </p:sp>
      <p:sp>
        <p:nvSpPr>
          <p:cNvPr id="20483" name="Content Placeholder 3"/>
          <p:cNvSpPr>
            <a:spLocks noGrp="1"/>
          </p:cNvSpPr>
          <p:nvPr>
            <p:ph idx="1"/>
          </p:nvPr>
        </p:nvSpPr>
        <p:spPr>
          <a:xfrm>
            <a:off x="304800" y="1293813"/>
            <a:ext cx="8485188" cy="3582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inconsistency: different and conflicting versions of same data occur at different places</a:t>
            </a:r>
          </a:p>
          <a:p>
            <a:pPr>
              <a:lnSpc>
                <a:spcPct val="150000"/>
              </a:lnSpc>
              <a:buFont typeface="Times New Roman" charset="0"/>
              <a:buChar char="•"/>
              <a:defRPr/>
            </a:pPr>
            <a:r>
              <a:rPr lang="en-US" sz="2000" dirty="0" smtClean="0"/>
              <a:t>Data anomalies: abnormalities when all changes in redundant data are not made correctly</a:t>
            </a:r>
          </a:p>
          <a:p>
            <a:pPr lvl="1">
              <a:lnSpc>
                <a:spcPct val="150000"/>
              </a:lnSpc>
              <a:buFont typeface="Times New Roman" charset="0"/>
              <a:buChar char="–"/>
              <a:defRPr/>
            </a:pPr>
            <a:r>
              <a:rPr lang="en-US" sz="2000" dirty="0" smtClean="0"/>
              <a:t>Update anomalies </a:t>
            </a:r>
          </a:p>
          <a:p>
            <a:pPr lvl="1">
              <a:lnSpc>
                <a:spcPct val="150000"/>
              </a:lnSpc>
              <a:buFont typeface="Times New Roman" charset="0"/>
              <a:buChar char="–"/>
              <a:defRPr/>
            </a:pPr>
            <a:r>
              <a:rPr lang="en-US" sz="2000" dirty="0" smtClean="0"/>
              <a:t>Insertion anomalies</a:t>
            </a:r>
          </a:p>
          <a:p>
            <a:pPr lvl="1">
              <a:lnSpc>
                <a:spcPct val="150000"/>
              </a:lnSpc>
              <a:buFont typeface="Times New Roman" charset="0"/>
              <a:buChar char="–"/>
              <a:defRPr/>
            </a:pPr>
            <a:r>
              <a:rPr lang="en-US" sz="2000" dirty="0" smtClean="0"/>
              <a:t>Deletion anomalies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30751358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Design and Data Modeling</a:t>
            </a:r>
          </a:p>
        </p:txBody>
      </p:sp>
      <p:sp>
        <p:nvSpPr>
          <p:cNvPr id="21507" name="Content Placeholder 3"/>
          <p:cNvSpPr>
            <a:spLocks noGrp="1"/>
          </p:cNvSpPr>
          <p:nvPr>
            <p:ph idx="1"/>
          </p:nvPr>
        </p:nvSpPr>
        <p:spPr>
          <a:xfrm>
            <a:off x="304800" y="1293813"/>
            <a:ext cx="8485188" cy="2668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Most users lack the skill to properly design databases, despite multiple personal productivity tools being available</a:t>
            </a:r>
          </a:p>
          <a:p>
            <a:pPr>
              <a:lnSpc>
                <a:spcPct val="150000"/>
              </a:lnSpc>
              <a:buFont typeface="Times New Roman" charset="0"/>
              <a:buChar char="•"/>
              <a:defRPr/>
            </a:pPr>
            <a:r>
              <a:rPr lang="en-US" sz="2000" dirty="0" smtClean="0"/>
              <a:t>Data-modeling skills are vital in the data design process</a:t>
            </a:r>
          </a:p>
          <a:p>
            <a:pPr>
              <a:lnSpc>
                <a:spcPct val="150000"/>
              </a:lnSpc>
              <a:buFont typeface="Times New Roman" charset="0"/>
              <a:buChar char="•"/>
              <a:defRPr/>
            </a:pPr>
            <a:r>
              <a:rPr lang="en-US" sz="2000" dirty="0" smtClean="0"/>
              <a:t>Good data modeling facilitates communication between the designer, user, and the developer</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1458218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Systems</a:t>
            </a:r>
          </a:p>
        </p:txBody>
      </p:sp>
      <p:sp>
        <p:nvSpPr>
          <p:cNvPr id="22531" name="Content Placeholder 3"/>
          <p:cNvSpPr>
            <a:spLocks noGrp="1"/>
          </p:cNvSpPr>
          <p:nvPr>
            <p:ph idx="1"/>
          </p:nvPr>
        </p:nvSpPr>
        <p:spPr>
          <a:xfrm>
            <a:off x="304800" y="1293813"/>
            <a:ext cx="8485188" cy="4649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consists of logically related data stored in a single logical data repository</a:t>
            </a:r>
          </a:p>
          <a:p>
            <a:pPr lvl="1">
              <a:lnSpc>
                <a:spcPct val="150000"/>
              </a:lnSpc>
              <a:buFont typeface="Times New Roman" charset="0"/>
              <a:buChar char="–"/>
              <a:defRPr/>
            </a:pPr>
            <a:r>
              <a:rPr lang="en-US" sz="2000" dirty="0" smtClean="0"/>
              <a:t>May be physically distributed among multiple storage facilities</a:t>
            </a:r>
          </a:p>
          <a:p>
            <a:pPr lvl="1">
              <a:lnSpc>
                <a:spcPct val="150000"/>
              </a:lnSpc>
              <a:buFont typeface="Times New Roman" charset="0"/>
              <a:buChar char="–"/>
              <a:defRPr/>
            </a:pPr>
            <a:r>
              <a:rPr lang="en-US" sz="2000" dirty="0" smtClean="0"/>
              <a:t>DBMS eliminates most of file system’s problems</a:t>
            </a:r>
          </a:p>
          <a:p>
            <a:pPr lvl="1">
              <a:lnSpc>
                <a:spcPct val="150000"/>
              </a:lnSpc>
              <a:buFont typeface="Times New Roman" charset="0"/>
              <a:buChar char="–"/>
              <a:defRPr/>
            </a:pPr>
            <a:r>
              <a:rPr lang="en-US" sz="2000" dirty="0" smtClean="0"/>
              <a:t>Current generation stores data structures, relationships between structures, and access paths</a:t>
            </a:r>
          </a:p>
          <a:p>
            <a:pPr lvl="2">
              <a:lnSpc>
                <a:spcPct val="150000"/>
              </a:lnSpc>
              <a:buFont typeface="Times New Roman" charset="0"/>
              <a:buChar char="•"/>
              <a:defRPr/>
            </a:pPr>
            <a:r>
              <a:rPr lang="en-US" sz="2000" dirty="0" smtClean="0"/>
              <a:t>Also defines, stores, and manages all access paths and components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a:solidFill>
                  <a:srgbClr val="000000"/>
                </a:solidFill>
                <a:latin typeface="Verdana" pitchFamily="34" charset="0"/>
              </a:rPr>
              <a:t>Database Concepts</a:t>
            </a:r>
            <a:endParaRPr lang="en-US" altLang="en-US" sz="2400" b="1" kern="0" dirty="0">
              <a:solidFill>
                <a:srgbClr val="000000"/>
              </a:solidFill>
              <a:latin typeface="Verdana" pitchFamily="34" charset="0"/>
            </a:endParaRPr>
          </a:p>
        </p:txBody>
      </p:sp>
    </p:spTree>
    <p:extLst>
      <p:ext uri="{BB962C8B-B14F-4D97-AF65-F5344CB8AC3E}">
        <p14:creationId xmlns:p14="http://schemas.microsoft.com/office/powerpoint/2010/main" val="27606297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3555" name="Content Placeholder 3"/>
          <p:cNvSpPr>
            <a:spLocks noGrp="1"/>
          </p:cNvSpPr>
          <p:nvPr>
            <p:ph idx="1"/>
          </p:nvPr>
        </p:nvSpPr>
        <p:spPr>
          <a:xfrm>
            <a:off x="304800" y="1370013"/>
            <a:ext cx="8485188" cy="4192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defines and regulates the collection, storage, management, use of data</a:t>
            </a:r>
          </a:p>
          <a:p>
            <a:pPr>
              <a:lnSpc>
                <a:spcPct val="150000"/>
              </a:lnSpc>
              <a:buFont typeface="Times New Roman" charset="0"/>
              <a:buChar char="•"/>
              <a:defRPr/>
            </a:pPr>
            <a:r>
              <a:rPr lang="en-US" sz="2000" dirty="0" smtClean="0"/>
              <a:t>Five major parts of a database system:</a:t>
            </a:r>
          </a:p>
          <a:p>
            <a:pPr lvl="1">
              <a:lnSpc>
                <a:spcPct val="150000"/>
              </a:lnSpc>
              <a:buFont typeface="Times New Roman" charset="0"/>
              <a:buChar char="–"/>
              <a:defRPr/>
            </a:pPr>
            <a:r>
              <a:rPr lang="en-US" sz="2000" dirty="0" smtClean="0"/>
              <a:t>Hardware</a:t>
            </a:r>
          </a:p>
          <a:p>
            <a:pPr lvl="1">
              <a:lnSpc>
                <a:spcPct val="150000"/>
              </a:lnSpc>
              <a:buFont typeface="Times New Roman" charset="0"/>
              <a:buChar char="–"/>
              <a:defRPr/>
            </a:pPr>
            <a:r>
              <a:rPr lang="en-US" sz="2000" dirty="0" smtClean="0"/>
              <a:t>Software</a:t>
            </a:r>
          </a:p>
          <a:p>
            <a:pPr lvl="1">
              <a:lnSpc>
                <a:spcPct val="150000"/>
              </a:lnSpc>
              <a:buFont typeface="Times New Roman" charset="0"/>
              <a:buChar char="–"/>
              <a:defRPr/>
            </a:pPr>
            <a:r>
              <a:rPr lang="en-US" sz="2000" dirty="0" smtClean="0"/>
              <a:t>People</a:t>
            </a:r>
          </a:p>
          <a:p>
            <a:pPr lvl="1">
              <a:lnSpc>
                <a:spcPct val="150000"/>
              </a:lnSpc>
              <a:buFont typeface="Times New Roman" charset="0"/>
              <a:buChar char="–"/>
              <a:defRPr/>
            </a:pPr>
            <a:r>
              <a:rPr lang="en-US" sz="2000" dirty="0" smtClean="0"/>
              <a:t>Procedures</a:t>
            </a:r>
          </a:p>
          <a:p>
            <a:pPr lvl="1">
              <a:lnSpc>
                <a:spcPct val="150000"/>
              </a:lnSpc>
              <a:buFont typeface="Times New Roman" charset="0"/>
              <a:buChar char="–"/>
              <a:defRPr/>
            </a:pPr>
            <a:r>
              <a:rPr lang="en-US" sz="2000" dirty="0" smtClean="0"/>
              <a:t>Data</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864446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4579" name="Content Placeholder 3"/>
          <p:cNvSpPr>
            <a:spLocks noGrp="1"/>
          </p:cNvSpPr>
          <p:nvPr>
            <p:ph idx="1"/>
          </p:nvPr>
        </p:nvSpPr>
        <p:spPr>
          <a:xfrm>
            <a:off x="304800" y="1293813"/>
            <a:ext cx="8485188" cy="26685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Hardware: all the system’s physical devices</a:t>
            </a:r>
          </a:p>
          <a:p>
            <a:pPr>
              <a:lnSpc>
                <a:spcPct val="150000"/>
              </a:lnSpc>
              <a:buFont typeface="Times New Roman" charset="0"/>
              <a:buChar char="•"/>
              <a:defRPr/>
            </a:pPr>
            <a:r>
              <a:rPr lang="en-US" sz="2000" dirty="0" smtClean="0"/>
              <a:t>Software: three types of software required:</a:t>
            </a:r>
          </a:p>
          <a:p>
            <a:pPr lvl="1">
              <a:lnSpc>
                <a:spcPct val="150000"/>
              </a:lnSpc>
              <a:buFont typeface="Times New Roman" charset="0"/>
              <a:buChar char="–"/>
              <a:defRPr/>
            </a:pPr>
            <a:r>
              <a:rPr lang="en-US" sz="2000" dirty="0" smtClean="0"/>
              <a:t>Operating system software</a:t>
            </a:r>
          </a:p>
          <a:p>
            <a:pPr lvl="1">
              <a:lnSpc>
                <a:spcPct val="150000"/>
              </a:lnSpc>
              <a:buFont typeface="Times New Roman" charset="0"/>
              <a:buChar char="–"/>
              <a:defRPr/>
            </a:pPr>
            <a:r>
              <a:rPr lang="en-US" sz="2000" dirty="0" smtClean="0"/>
              <a:t>DBMS software</a:t>
            </a:r>
          </a:p>
          <a:p>
            <a:pPr lvl="1">
              <a:lnSpc>
                <a:spcPct val="150000"/>
              </a:lnSpc>
              <a:buFont typeface="Times New Roman" charset="0"/>
              <a:buChar char="–"/>
              <a:defRPr/>
            </a:pPr>
            <a:r>
              <a:rPr lang="en-US" sz="2000" dirty="0" smtClean="0"/>
              <a:t>Application programs and utility software</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745553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Exploring the Oracle DB Architecture</a:t>
            </a:r>
            <a:endParaRPr lang="en-US" dirty="0"/>
          </a:p>
        </p:txBody>
      </p:sp>
      <p:sp>
        <p:nvSpPr>
          <p:cNvPr id="5" name="Slide Number Placeholder 4"/>
          <p:cNvSpPr>
            <a:spLocks noGrp="1"/>
          </p:cNvSpPr>
          <p:nvPr>
            <p:ph type="sldNum" sz="quarter" idx="12"/>
          </p:nvPr>
        </p:nvSpPr>
        <p:spPr/>
        <p:txBody>
          <a:bodyPr/>
          <a:lstStyle/>
          <a:p>
            <a:pPr>
              <a:defRPr/>
            </a:pPr>
            <a:fld id="{984F238D-02AE-4645-8678-6EE5FB2F5E2B}" type="slidenum">
              <a:rPr lang="en-US" smtClean="0"/>
              <a:pPr>
                <a:defRPr/>
              </a:pPr>
              <a:t>4</a:t>
            </a:fld>
            <a:endParaRPr lang="en-US"/>
          </a:p>
        </p:txBody>
      </p:sp>
      <p:sp>
        <p:nvSpPr>
          <p:cNvPr id="3" name="Content Placeholder 2"/>
          <p:cNvSpPr>
            <a:spLocks noGrp="1"/>
          </p:cNvSpPr>
          <p:nvPr>
            <p:ph idx="4294967295"/>
          </p:nvPr>
        </p:nvSpPr>
        <p:spPr>
          <a:xfrm>
            <a:off x="2895600" y="2286000"/>
            <a:ext cx="6248400" cy="3840163"/>
          </a:xfrm>
        </p:spPr>
        <p:txBody>
          <a:bodyPr/>
          <a:lstStyle/>
          <a:p>
            <a:pPr>
              <a:defRPr/>
            </a:pPr>
            <a:r>
              <a:rPr lang="en-US" dirty="0" smtClean="0"/>
              <a:t>DB Basics</a:t>
            </a:r>
          </a:p>
          <a:p>
            <a:pPr>
              <a:defRPr/>
            </a:pPr>
            <a:r>
              <a:rPr lang="en-US" dirty="0" smtClean="0"/>
              <a:t>Memory Structure</a:t>
            </a:r>
          </a:p>
          <a:p>
            <a:pPr>
              <a:defRPr/>
            </a:pPr>
            <a:r>
              <a:rPr lang="en-US" dirty="0" smtClean="0"/>
              <a:t>Process Structure</a:t>
            </a:r>
          </a:p>
          <a:p>
            <a:pPr>
              <a:defRPr/>
            </a:pPr>
            <a:r>
              <a:rPr lang="en-US" dirty="0" smtClean="0"/>
              <a:t>Storage Structure</a:t>
            </a:r>
          </a:p>
          <a:p>
            <a:pPr marL="0" indent="0">
              <a:buFont typeface="Wingdings" pitchFamily="2" charset="2"/>
              <a:buNone/>
              <a:defRPr/>
            </a:pPr>
            <a:endParaRPr lang="en-US" dirty="0"/>
          </a:p>
        </p:txBody>
      </p:sp>
    </p:spTree>
    <p:extLst>
      <p:ext uri="{BB962C8B-B14F-4D97-AF65-F5344CB8AC3E}">
        <p14:creationId xmlns:p14="http://schemas.microsoft.com/office/powerpoint/2010/main" val="2359231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5603" name="Content Placeholder 3"/>
          <p:cNvSpPr>
            <a:spLocks noGrp="1"/>
          </p:cNvSpPr>
          <p:nvPr>
            <p:ph idx="1"/>
          </p:nvPr>
        </p:nvSpPr>
        <p:spPr>
          <a:xfrm>
            <a:off x="304800" y="1370013"/>
            <a:ext cx="8485188" cy="4421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People: all users of the database system</a:t>
            </a:r>
          </a:p>
          <a:p>
            <a:pPr lvl="1">
              <a:lnSpc>
                <a:spcPct val="150000"/>
              </a:lnSpc>
              <a:buFont typeface="Times New Roman" charset="0"/>
              <a:buChar char="–"/>
              <a:defRPr/>
            </a:pPr>
            <a:r>
              <a:rPr lang="en-US" sz="2000" dirty="0" smtClean="0"/>
              <a:t>System and database administrators</a:t>
            </a:r>
          </a:p>
          <a:p>
            <a:pPr lvl="1">
              <a:lnSpc>
                <a:spcPct val="150000"/>
              </a:lnSpc>
              <a:buFont typeface="Times New Roman" charset="0"/>
              <a:buChar char="–"/>
              <a:defRPr/>
            </a:pPr>
            <a:r>
              <a:rPr lang="en-US" sz="2000" dirty="0" smtClean="0"/>
              <a:t>Database designers</a:t>
            </a:r>
          </a:p>
          <a:p>
            <a:pPr lvl="1">
              <a:lnSpc>
                <a:spcPct val="150000"/>
              </a:lnSpc>
              <a:buFont typeface="Times New Roman" charset="0"/>
              <a:buChar char="–"/>
              <a:defRPr/>
            </a:pPr>
            <a:r>
              <a:rPr lang="en-US" sz="2000" dirty="0" smtClean="0"/>
              <a:t>Systems analysts and programmers</a:t>
            </a:r>
          </a:p>
          <a:p>
            <a:pPr lvl="1">
              <a:lnSpc>
                <a:spcPct val="150000"/>
              </a:lnSpc>
              <a:buFont typeface="Times New Roman" charset="0"/>
              <a:buChar char="–"/>
              <a:defRPr/>
            </a:pPr>
            <a:r>
              <a:rPr lang="en-US" sz="2000" dirty="0" smtClean="0"/>
              <a:t>End users</a:t>
            </a:r>
          </a:p>
          <a:p>
            <a:pPr>
              <a:lnSpc>
                <a:spcPct val="150000"/>
              </a:lnSpc>
              <a:buFont typeface="Times New Roman" charset="0"/>
              <a:buChar char="•"/>
              <a:defRPr/>
            </a:pPr>
            <a:r>
              <a:rPr lang="en-US" sz="2000" dirty="0" smtClean="0"/>
              <a:t>Procedures: instructions and rules that govern the design and use of the database system</a:t>
            </a:r>
          </a:p>
          <a:p>
            <a:pPr>
              <a:lnSpc>
                <a:spcPct val="150000"/>
              </a:lnSpc>
              <a:buFont typeface="Times New Roman" charset="0"/>
              <a:buChar char="•"/>
              <a:defRPr/>
            </a:pPr>
            <a:r>
              <a:rPr lang="en-US" sz="2000" dirty="0" smtClean="0"/>
              <a:t>Data: the collection of facts stored in the database</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433598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Database System Environment</a:t>
            </a:r>
          </a:p>
        </p:txBody>
      </p:sp>
      <p:sp>
        <p:nvSpPr>
          <p:cNvPr id="26627" name="Content Placeholder 3"/>
          <p:cNvSpPr>
            <a:spLocks noGrp="1"/>
          </p:cNvSpPr>
          <p:nvPr>
            <p:ph idx="1"/>
          </p:nvPr>
        </p:nvSpPr>
        <p:spPr>
          <a:xfrm>
            <a:off x="304800" y="1293813"/>
            <a:ext cx="8458200" cy="3125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b="1" dirty="0" smtClean="0"/>
              <a:t>Database systems </a:t>
            </a:r>
            <a:r>
              <a:rPr lang="en-US" sz="2000" dirty="0" smtClean="0"/>
              <a:t>are</a:t>
            </a:r>
            <a:r>
              <a:rPr lang="en-US" sz="2000" b="1" dirty="0" smtClean="0"/>
              <a:t> </a:t>
            </a:r>
            <a:r>
              <a:rPr lang="en-US" sz="2000" dirty="0" smtClean="0"/>
              <a:t>created and managed at different levels of complexity</a:t>
            </a:r>
          </a:p>
          <a:p>
            <a:pPr>
              <a:lnSpc>
                <a:spcPct val="150000"/>
              </a:lnSpc>
              <a:buFont typeface="Times New Roman" charset="0"/>
              <a:buChar char="•"/>
              <a:defRPr/>
            </a:pPr>
            <a:r>
              <a:rPr lang="en-US" sz="2000" dirty="0" smtClean="0"/>
              <a:t>Database solutions must be cost-effective as well as tactically and strategically effective</a:t>
            </a:r>
          </a:p>
          <a:p>
            <a:pPr>
              <a:lnSpc>
                <a:spcPct val="150000"/>
              </a:lnSpc>
              <a:buFont typeface="Times New Roman" charset="0"/>
              <a:buChar char="•"/>
              <a:defRPr/>
            </a:pPr>
            <a:r>
              <a:rPr lang="en-US" sz="2000" dirty="0" smtClean="0"/>
              <a:t>Database technology already in use affects selection of a database system</a:t>
            </a:r>
          </a:p>
        </p:txBody>
      </p:sp>
      <p:sp>
        <p:nvSpPr>
          <p:cNvPr id="6"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9705469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7651" name="Content Placeholder 3"/>
          <p:cNvSpPr>
            <a:spLocks noGrp="1"/>
          </p:cNvSpPr>
          <p:nvPr>
            <p:ph idx="1"/>
          </p:nvPr>
        </p:nvSpPr>
        <p:spPr>
          <a:xfrm>
            <a:off x="304800" y="1217613"/>
            <a:ext cx="8485188" cy="5030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Most functions are transparent to end users</a:t>
            </a:r>
          </a:p>
          <a:p>
            <a:pPr lvl="1">
              <a:lnSpc>
                <a:spcPct val="150000"/>
              </a:lnSpc>
              <a:buFont typeface="Times New Roman" charset="0"/>
              <a:buChar char="–"/>
              <a:defRPr/>
            </a:pPr>
            <a:r>
              <a:rPr lang="en-US" sz="2000" dirty="0" smtClean="0"/>
              <a:t>Can only be achieved through the DBMS</a:t>
            </a:r>
          </a:p>
          <a:p>
            <a:pPr>
              <a:lnSpc>
                <a:spcPct val="150000"/>
              </a:lnSpc>
              <a:buFont typeface="Times New Roman" charset="0"/>
              <a:buChar char="•"/>
              <a:defRPr/>
            </a:pPr>
            <a:r>
              <a:rPr lang="en-US" sz="2000" dirty="0" smtClean="0"/>
              <a:t>Data dictionary management</a:t>
            </a:r>
          </a:p>
          <a:p>
            <a:pPr lvl="1">
              <a:lnSpc>
                <a:spcPct val="150000"/>
              </a:lnSpc>
              <a:buFont typeface="Times New Roman" charset="0"/>
              <a:buChar char="–"/>
              <a:defRPr/>
            </a:pPr>
            <a:r>
              <a:rPr lang="en-US" sz="2000" dirty="0" smtClean="0"/>
              <a:t>DBMS stores definitions of data elements and relationships (metadata) in a data dictionary</a:t>
            </a:r>
          </a:p>
          <a:p>
            <a:pPr lvl="1">
              <a:lnSpc>
                <a:spcPct val="150000"/>
              </a:lnSpc>
              <a:buFont typeface="Times New Roman" charset="0"/>
              <a:buChar char="–"/>
              <a:defRPr/>
            </a:pPr>
            <a:r>
              <a:rPr lang="en-US" sz="2000" dirty="0" smtClean="0"/>
              <a:t>DBMS looks up required data component structures and relationships</a:t>
            </a:r>
          </a:p>
          <a:p>
            <a:pPr lvl="1">
              <a:lnSpc>
                <a:spcPct val="150000"/>
              </a:lnSpc>
              <a:buFont typeface="Times New Roman" charset="0"/>
              <a:buChar char="–"/>
              <a:defRPr/>
            </a:pPr>
            <a:r>
              <a:rPr lang="en-US" sz="2000" dirty="0" smtClean="0"/>
              <a:t>Changes automatically recorded in the dictionary</a:t>
            </a:r>
          </a:p>
          <a:p>
            <a:pPr lvl="1">
              <a:lnSpc>
                <a:spcPct val="150000"/>
              </a:lnSpc>
              <a:buFont typeface="Times New Roman" charset="0"/>
              <a:buChar char="–"/>
              <a:defRPr/>
            </a:pPr>
            <a:r>
              <a:rPr lang="en-US" sz="2000" dirty="0" smtClean="0"/>
              <a:t>DBMS provides data abstraction and removes structural and data dependency </a:t>
            </a:r>
          </a:p>
        </p:txBody>
      </p:sp>
      <p:sp>
        <p:nvSpPr>
          <p:cNvPr id="5"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40453046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8675" name="Content Placeholder 3"/>
          <p:cNvSpPr>
            <a:spLocks noGrp="1"/>
          </p:cNvSpPr>
          <p:nvPr>
            <p:ph idx="1"/>
          </p:nvPr>
        </p:nvSpPr>
        <p:spPr>
          <a:xfrm>
            <a:off x="304800" y="1293813"/>
            <a:ext cx="8485188" cy="41163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storage management</a:t>
            </a:r>
          </a:p>
          <a:p>
            <a:pPr lvl="1">
              <a:lnSpc>
                <a:spcPct val="150000"/>
              </a:lnSpc>
              <a:buFont typeface="Times New Roman" charset="0"/>
              <a:buChar char="–"/>
              <a:defRPr/>
            </a:pPr>
            <a:r>
              <a:rPr lang="en-US" sz="2000" dirty="0" smtClean="0"/>
              <a:t>DBMS creates and manages complex structures required for data storage</a:t>
            </a:r>
          </a:p>
          <a:p>
            <a:pPr lvl="1">
              <a:lnSpc>
                <a:spcPct val="150000"/>
              </a:lnSpc>
              <a:buFont typeface="Times New Roman" charset="0"/>
              <a:buChar char="–"/>
              <a:defRPr/>
            </a:pPr>
            <a:r>
              <a:rPr lang="en-US" sz="2000" dirty="0" smtClean="0"/>
              <a:t>Also stores related data entry forms, screen definitions, report definitions, etc.</a:t>
            </a:r>
          </a:p>
          <a:p>
            <a:pPr lvl="1">
              <a:lnSpc>
                <a:spcPct val="150000"/>
              </a:lnSpc>
              <a:buFont typeface="Times New Roman" charset="0"/>
              <a:buChar char="–"/>
              <a:defRPr/>
            </a:pPr>
            <a:r>
              <a:rPr lang="en-US" sz="2000" dirty="0" smtClean="0"/>
              <a:t>Performance tuning: activities that make the database perform more efficiently</a:t>
            </a:r>
          </a:p>
          <a:p>
            <a:pPr lvl="1">
              <a:lnSpc>
                <a:spcPct val="150000"/>
              </a:lnSpc>
              <a:buFont typeface="Times New Roman" charset="0"/>
              <a:buChar char="–"/>
              <a:defRPr/>
            </a:pPr>
            <a:r>
              <a:rPr lang="en-US" sz="2000" dirty="0" smtClean="0"/>
              <a:t>DBMS stores the database in multiple physical data files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3460832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29699" name="Content Placeholder 3"/>
          <p:cNvSpPr>
            <a:spLocks noGrp="1"/>
          </p:cNvSpPr>
          <p:nvPr>
            <p:ph idx="1"/>
          </p:nvPr>
        </p:nvSpPr>
        <p:spPr>
          <a:xfrm>
            <a:off x="304800" y="1371600"/>
            <a:ext cx="8610600"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solidFill>
                  <a:schemeClr val="bg1"/>
                </a:solidFill>
              </a:rPr>
              <a:t>Data transformation and presentation</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1981200"/>
            <a:ext cx="86106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transforms data entered to conform to required data structures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transforms physically retrieved data to conform to user’s logical expectations</a:t>
            </a:r>
          </a:p>
        </p:txBody>
      </p:sp>
      <p:sp>
        <p:nvSpPr>
          <p:cNvPr id="6" name="Content Placeholder 3"/>
          <p:cNvSpPr txBox="1">
            <a:spLocks/>
          </p:cNvSpPr>
          <p:nvPr/>
        </p:nvSpPr>
        <p:spPr bwMode="auto">
          <a:xfrm>
            <a:off x="304800" y="4495800"/>
            <a:ext cx="86106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DBMS creates a security system that enforces user security and data privacy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Security rules determine which users can access the database, which items can be accessed, etc.</a:t>
            </a:r>
          </a:p>
        </p:txBody>
      </p:sp>
      <p:sp>
        <p:nvSpPr>
          <p:cNvPr id="7" name="Content Placeholder 3"/>
          <p:cNvSpPr txBox="1">
            <a:spLocks/>
          </p:cNvSpPr>
          <p:nvPr/>
        </p:nvSpPr>
        <p:spPr bwMode="auto">
          <a:xfrm>
            <a:off x="304800" y="3962400"/>
            <a:ext cx="8610600" cy="5334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285750" indent="-285750" defTabSz="449263" eaLnBrk="0" hangingPunct="0">
              <a:lnSpc>
                <a:spcPct val="150000"/>
              </a:lnSpc>
              <a:spcBef>
                <a:spcPts val="400"/>
              </a:spcBef>
              <a:buClr>
                <a:srgbClr val="000000"/>
              </a:buClr>
              <a:buSzPct val="100000"/>
              <a:defRPr/>
            </a:pPr>
            <a:r>
              <a:rPr lang="en-US" sz="2000" b="1" dirty="0" smtClean="0">
                <a:solidFill>
                  <a:schemeClr val="bg1"/>
                </a:solidFill>
                <a:latin typeface="+mn-lt"/>
              </a:rPr>
              <a:t>Security management</a:t>
            </a:r>
          </a:p>
        </p:txBody>
      </p:sp>
    </p:spTree>
    <p:extLst>
      <p:ext uri="{BB962C8B-B14F-4D97-AF65-F5344CB8AC3E}">
        <p14:creationId xmlns:p14="http://schemas.microsoft.com/office/powerpoint/2010/main" val="3775888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0723" name="Content Placeholder 3"/>
          <p:cNvSpPr>
            <a:spLocks noGrp="1"/>
          </p:cNvSpPr>
          <p:nvPr>
            <p:ph idx="1"/>
          </p:nvPr>
        </p:nvSpPr>
        <p:spPr>
          <a:xfrm>
            <a:off x="304800" y="1293813"/>
            <a:ext cx="8485188" cy="4649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Multiuser access control</a:t>
            </a:r>
          </a:p>
          <a:p>
            <a:pPr lvl="1">
              <a:lnSpc>
                <a:spcPct val="150000"/>
              </a:lnSpc>
              <a:buFont typeface="Times New Roman" charset="0"/>
              <a:buChar char="–"/>
              <a:defRPr/>
            </a:pPr>
            <a:r>
              <a:rPr lang="en-US" sz="2000" dirty="0" smtClean="0"/>
              <a:t>DBMS uses sophisticated algorithms to ensure concurrent access does not affect integrity</a:t>
            </a:r>
          </a:p>
          <a:p>
            <a:pPr>
              <a:lnSpc>
                <a:spcPct val="150000"/>
              </a:lnSpc>
              <a:buFont typeface="Times New Roman" charset="0"/>
              <a:buChar char="•"/>
              <a:defRPr/>
            </a:pPr>
            <a:r>
              <a:rPr lang="en-US" sz="2000" dirty="0" smtClean="0"/>
              <a:t>Backup and recovery management</a:t>
            </a:r>
          </a:p>
          <a:p>
            <a:pPr lvl="1">
              <a:lnSpc>
                <a:spcPct val="150000"/>
              </a:lnSpc>
              <a:buFont typeface="Times New Roman" charset="0"/>
              <a:buChar char="–"/>
              <a:defRPr/>
            </a:pPr>
            <a:r>
              <a:rPr lang="en-US" sz="2000" dirty="0" smtClean="0"/>
              <a:t>DBMS provides backup and data recovery to ensure data safety and integrity</a:t>
            </a:r>
          </a:p>
          <a:p>
            <a:pPr lvl="1">
              <a:lnSpc>
                <a:spcPct val="150000"/>
              </a:lnSpc>
              <a:buFont typeface="Times New Roman" charset="0"/>
              <a:buChar char="–"/>
              <a:defRPr/>
            </a:pPr>
            <a:r>
              <a:rPr lang="en-US" sz="2000" dirty="0" smtClean="0"/>
              <a:t>Recovery management deals with recovery of database after a failure</a:t>
            </a:r>
          </a:p>
          <a:p>
            <a:pPr lvl="2">
              <a:lnSpc>
                <a:spcPct val="150000"/>
              </a:lnSpc>
              <a:buFont typeface="Times New Roman" charset="0"/>
              <a:buChar char="•"/>
              <a:defRPr/>
            </a:pPr>
            <a:r>
              <a:rPr lang="en-US" sz="2000" dirty="0" smtClean="0"/>
              <a:t>Critical to preserving database’s integrity</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2171550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 </a:t>
            </a:r>
          </a:p>
        </p:txBody>
      </p:sp>
      <p:sp>
        <p:nvSpPr>
          <p:cNvPr id="31747" name="Content Placeholder 3"/>
          <p:cNvSpPr>
            <a:spLocks noGrp="1"/>
          </p:cNvSpPr>
          <p:nvPr>
            <p:ph idx="1"/>
          </p:nvPr>
        </p:nvSpPr>
        <p:spPr>
          <a:xfrm>
            <a:off x="304800" y="1447800"/>
            <a:ext cx="8485188" cy="41163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 integrity management </a:t>
            </a:r>
          </a:p>
          <a:p>
            <a:pPr lvl="1">
              <a:lnSpc>
                <a:spcPct val="150000"/>
              </a:lnSpc>
              <a:buFont typeface="Times New Roman" charset="0"/>
              <a:buChar char="–"/>
              <a:defRPr/>
            </a:pPr>
            <a:r>
              <a:rPr lang="en-US" sz="2000" dirty="0" smtClean="0"/>
              <a:t>DBMS promotes and enforces integrity rules</a:t>
            </a:r>
          </a:p>
          <a:p>
            <a:pPr lvl="2">
              <a:lnSpc>
                <a:spcPct val="150000"/>
              </a:lnSpc>
              <a:buFont typeface="Times New Roman" charset="0"/>
              <a:buChar char="•"/>
              <a:defRPr/>
            </a:pPr>
            <a:r>
              <a:rPr lang="en-US" sz="2000" dirty="0" smtClean="0"/>
              <a:t>Minimizes redundancy</a:t>
            </a:r>
          </a:p>
          <a:p>
            <a:pPr lvl="2">
              <a:lnSpc>
                <a:spcPct val="150000"/>
              </a:lnSpc>
              <a:buFont typeface="Times New Roman" charset="0"/>
              <a:buChar char="•"/>
              <a:defRPr/>
            </a:pPr>
            <a:r>
              <a:rPr lang="en-US" sz="2000" dirty="0" smtClean="0"/>
              <a:t>Maximizes consistency</a:t>
            </a:r>
          </a:p>
          <a:p>
            <a:pPr lvl="1">
              <a:lnSpc>
                <a:spcPct val="150000"/>
              </a:lnSpc>
              <a:buFont typeface="Times New Roman" charset="0"/>
              <a:buChar char="–"/>
              <a:defRPr/>
            </a:pPr>
            <a:r>
              <a:rPr lang="en-US" sz="2000" dirty="0" smtClean="0"/>
              <a:t>Data relationships stored in data dictionary used to enforce data integrity</a:t>
            </a:r>
          </a:p>
          <a:p>
            <a:pPr lvl="1">
              <a:lnSpc>
                <a:spcPct val="150000"/>
              </a:lnSpc>
              <a:buFont typeface="Times New Roman" charset="0"/>
              <a:buChar char="–"/>
              <a:defRPr/>
            </a:pPr>
            <a:r>
              <a:rPr lang="en-US" sz="2000" dirty="0" smtClean="0"/>
              <a:t>Integrity is especially important in transaction-oriented database systems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2671632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2771" name="Content Placeholder 3"/>
          <p:cNvSpPr>
            <a:spLocks noGrp="1"/>
          </p:cNvSpPr>
          <p:nvPr>
            <p:ph idx="1"/>
          </p:nvPr>
        </p:nvSpPr>
        <p:spPr>
          <a:xfrm>
            <a:off x="291306" y="2514600"/>
            <a:ext cx="8485188" cy="2895600"/>
          </a:xfrm>
          <a:solidFill>
            <a:schemeClr val="bg1">
              <a:lumMod val="95000"/>
            </a:schemeClr>
          </a:solidFill>
          <a:ln>
            <a:solidFill>
              <a:schemeClr val="bg1">
                <a:lumMod val="85000"/>
              </a:schemeClr>
            </a:solidFill>
          </a:ln>
        </p:spPr>
        <p:txBody>
          <a:bodyPr/>
          <a:lstStyle/>
          <a:p>
            <a:pPr lvl="1">
              <a:lnSpc>
                <a:spcPct val="150000"/>
              </a:lnSpc>
              <a:buFont typeface="Arial" pitchFamily="34" charset="0"/>
              <a:buChar char="•"/>
              <a:defRPr/>
            </a:pPr>
            <a:r>
              <a:rPr lang="en-US" sz="2000" dirty="0" smtClean="0"/>
              <a:t>DBMS provides access through a query language</a:t>
            </a:r>
          </a:p>
          <a:p>
            <a:pPr lvl="1">
              <a:lnSpc>
                <a:spcPct val="150000"/>
              </a:lnSpc>
              <a:buFont typeface="Arial" pitchFamily="34" charset="0"/>
              <a:buChar char="•"/>
              <a:defRPr/>
            </a:pPr>
            <a:r>
              <a:rPr lang="en-US" sz="2000" dirty="0" smtClean="0"/>
              <a:t>Query language is a nonprocedural language</a:t>
            </a:r>
          </a:p>
          <a:p>
            <a:pPr lvl="1">
              <a:lnSpc>
                <a:spcPct val="150000"/>
              </a:lnSpc>
              <a:buFont typeface="Arial" pitchFamily="34" charset="0"/>
              <a:buChar char="•"/>
              <a:defRPr/>
            </a:pPr>
            <a:r>
              <a:rPr lang="en-US" sz="2000" dirty="0" smtClean="0"/>
              <a:t>Structured Query Language (SQL) is the de facto query language </a:t>
            </a:r>
          </a:p>
          <a:p>
            <a:pPr marL="1257300" lvl="2" indent="-342900">
              <a:lnSpc>
                <a:spcPct val="150000"/>
              </a:lnSpc>
              <a:buFont typeface="Verdana" pitchFamily="34" charset="0"/>
              <a:buChar char="−"/>
              <a:defRPr/>
            </a:pPr>
            <a:r>
              <a:rPr lang="en-US" sz="2000" dirty="0" smtClean="0"/>
              <a:t>Standard supported by majority of DBMS vendors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291306" y="1522413"/>
            <a:ext cx="8485188" cy="99218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R="0" lvl="0" defTabSz="449263" rtl="0" eaLnBrk="0" fontAlgn="base" latinLnBrk="0" hangingPunct="0">
              <a:lnSpc>
                <a:spcPct val="150000"/>
              </a:lnSpc>
              <a:spcBef>
                <a:spcPts val="800"/>
              </a:spcBef>
              <a:spcAft>
                <a:spcPct val="0"/>
              </a:spcAft>
              <a:buClr>
                <a:srgbClr val="000000"/>
              </a:buClr>
              <a:buSzPct val="100000"/>
              <a:tabLst/>
              <a:defRPr/>
            </a:pPr>
            <a:r>
              <a:rPr kumimoji="0" lang="en-US" sz="2000" b="0" i="0" u="none" strike="noStrike" kern="0" cap="none" spc="0" normalizeH="0" baseline="0" noProof="0" dirty="0" smtClean="0">
                <a:ln>
                  <a:noFill/>
                </a:ln>
                <a:solidFill>
                  <a:schemeClr val="bg1"/>
                </a:solidFill>
                <a:effectLst/>
                <a:uLnTx/>
                <a:uFillTx/>
                <a:latin typeface="+mn-lt"/>
                <a:ea typeface="+mn-ea"/>
                <a:cs typeface="+mn-cs"/>
              </a:rPr>
              <a:t>Database access languages and application programming interfaces</a:t>
            </a:r>
          </a:p>
        </p:txBody>
      </p:sp>
    </p:spTree>
    <p:extLst>
      <p:ext uri="{BB962C8B-B14F-4D97-AF65-F5344CB8AC3E}">
        <p14:creationId xmlns:p14="http://schemas.microsoft.com/office/powerpoint/2010/main" val="2104839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DBMS Functions</a:t>
            </a:r>
          </a:p>
        </p:txBody>
      </p:sp>
      <p:sp>
        <p:nvSpPr>
          <p:cNvPr id="33795" name="Content Placeholder 3"/>
          <p:cNvSpPr>
            <a:spLocks noGrp="1"/>
          </p:cNvSpPr>
          <p:nvPr>
            <p:ph idx="1"/>
          </p:nvPr>
        </p:nvSpPr>
        <p:spPr>
          <a:xfrm>
            <a:off x="304800" y="1522413"/>
            <a:ext cx="8485188" cy="534987"/>
          </a:xfrm>
          <a:ln/>
        </p:spPr>
        <p:style>
          <a:lnRef idx="1">
            <a:schemeClr val="accent1"/>
          </a:lnRef>
          <a:fillRef idx="3">
            <a:schemeClr val="accent1"/>
          </a:fillRef>
          <a:effectRef idx="2">
            <a:schemeClr val="accent1"/>
          </a:effectRef>
          <a:fontRef idx="minor">
            <a:schemeClr val="lt1"/>
          </a:fontRef>
        </p:style>
        <p:txBody>
          <a:bodyPr>
            <a:normAutofit lnSpcReduction="10000"/>
          </a:bodyPr>
          <a:lstStyle/>
          <a:p>
            <a:pPr>
              <a:lnSpc>
                <a:spcPct val="150000"/>
              </a:lnSpc>
              <a:buNone/>
              <a:defRPr/>
            </a:pPr>
            <a:r>
              <a:rPr lang="en-US" sz="2000" b="1" dirty="0" smtClean="0"/>
              <a:t>Database Communication Interfaces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2057400"/>
            <a:ext cx="8485188" cy="3886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Current DBMSs accept end-user requests via multiple different network environments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dirty="0" smtClean="0">
                <a:solidFill>
                  <a:srgbClr val="000000"/>
                </a:solidFill>
                <a:latin typeface="+mn-lt"/>
              </a:rPr>
              <a:t>Communications accomplished in several ways</a:t>
            </a:r>
            <a:r>
              <a:rPr lang="en-US" dirty="0" smtClean="0">
                <a:latin typeface="+mn-lt"/>
              </a:rPr>
              <a:t>:</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End users generate answers to queries by filling in screen forms through Web browser</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DBMS automatically publishes predefined reports on a Web site</a:t>
            </a:r>
          </a:p>
          <a:p>
            <a:pPr marL="1371600" lvl="2" indent="-457200" defTabSz="449263" eaLnBrk="0" hangingPunct="0">
              <a:lnSpc>
                <a:spcPct val="150000"/>
              </a:lnSpc>
              <a:spcBef>
                <a:spcPts val="400"/>
              </a:spcBef>
              <a:buClr>
                <a:srgbClr val="000000"/>
              </a:buClr>
              <a:buSzPct val="100000"/>
              <a:buFont typeface="Arial" pitchFamily="34" charset="0"/>
              <a:buChar char="•"/>
              <a:defRPr/>
            </a:pPr>
            <a:r>
              <a:rPr lang="en-US" dirty="0" smtClean="0">
                <a:solidFill>
                  <a:srgbClr val="000000"/>
                </a:solidFill>
                <a:latin typeface="+mn-lt"/>
              </a:rPr>
              <a:t>DBMS connects to third-party systems to distribute information via e-mail </a:t>
            </a:r>
          </a:p>
        </p:txBody>
      </p:sp>
    </p:spTree>
    <p:extLst>
      <p:ext uri="{BB962C8B-B14F-4D97-AF65-F5344CB8AC3E}">
        <p14:creationId xmlns:p14="http://schemas.microsoft.com/office/powerpoint/2010/main" val="3906580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0"/>
            <a:ext cx="8226425"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Manage the Database</a:t>
            </a:r>
          </a:p>
        </p:txBody>
      </p:sp>
      <p:sp>
        <p:nvSpPr>
          <p:cNvPr id="34819" name="Content Placeholder 3"/>
          <p:cNvSpPr>
            <a:spLocks noGrp="1"/>
          </p:cNvSpPr>
          <p:nvPr>
            <p:ph idx="1"/>
          </p:nvPr>
        </p:nvSpPr>
        <p:spPr>
          <a:xfrm>
            <a:off x="304800" y="1293813"/>
            <a:ext cx="8485188" cy="36591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Database system provides a framework in which strict procedures and standards enforced</a:t>
            </a:r>
          </a:p>
          <a:p>
            <a:pPr lvl="1">
              <a:lnSpc>
                <a:spcPct val="150000"/>
              </a:lnSpc>
              <a:buFont typeface="Times New Roman" charset="0"/>
              <a:buChar char="–"/>
              <a:defRPr/>
            </a:pPr>
            <a:r>
              <a:rPr lang="en-US" sz="2000" dirty="0" smtClean="0"/>
              <a:t>Role of human changes from programming to managing organization’s resources</a:t>
            </a:r>
          </a:p>
          <a:p>
            <a:pPr>
              <a:lnSpc>
                <a:spcPct val="150000"/>
              </a:lnSpc>
              <a:buFont typeface="Times New Roman" charset="0"/>
              <a:buChar char="•"/>
              <a:defRPr/>
            </a:pPr>
            <a:r>
              <a:rPr lang="en-US" sz="2000" dirty="0" smtClean="0"/>
              <a:t>Database system enables more sophisticated use of the data </a:t>
            </a:r>
          </a:p>
          <a:p>
            <a:pPr>
              <a:lnSpc>
                <a:spcPct val="150000"/>
              </a:lnSpc>
              <a:buFont typeface="Times New Roman" charset="0"/>
              <a:buChar char="•"/>
              <a:defRPr/>
            </a:pPr>
            <a:r>
              <a:rPr lang="en-US" sz="2000" dirty="0" smtClean="0"/>
              <a:t>Data structures created within the database and their relationships determine effectiveness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Tree>
    <p:extLst>
      <p:ext uri="{BB962C8B-B14F-4D97-AF65-F5344CB8AC3E}">
        <p14:creationId xmlns:p14="http://schemas.microsoft.com/office/powerpoint/2010/main" val="1912832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buFont typeface="Times New Roman" charset="0"/>
              <a:buNone/>
              <a:defRPr/>
            </a:pPr>
            <a:r>
              <a:rPr lang="en-US" altLang="en-US" sz="2000" dirty="0" smtClean="0">
                <a:solidFill>
                  <a:srgbClr val="595959"/>
                </a:solidFill>
                <a:ea typeface="+mn-ea"/>
                <a:cs typeface="Arial" charset="0"/>
              </a:rPr>
              <a:t>DB Basics</a:t>
            </a:r>
          </a:p>
        </p:txBody>
      </p:sp>
      <p:sp>
        <p:nvSpPr>
          <p:cNvPr id="7" name="Slide Number Placeholder 6"/>
          <p:cNvSpPr>
            <a:spLocks noGrp="1"/>
          </p:cNvSpPr>
          <p:nvPr>
            <p:ph type="sldNum" sz="quarter" idx="12"/>
          </p:nvPr>
        </p:nvSpPr>
        <p:spPr/>
        <p:txBody>
          <a:bodyPr/>
          <a:lstStyle/>
          <a:p>
            <a:pPr>
              <a:defRPr/>
            </a:pPr>
            <a:fld id="{BE863001-49C3-4F3D-A242-304C4EE5F674}" type="slidenum">
              <a:rPr lang="en-US" smtClean="0"/>
              <a:pPr>
                <a:defRPr/>
              </a:pPr>
              <a:t>5</a:t>
            </a:fld>
            <a:endParaRPr lang="en-US"/>
          </a:p>
        </p:txBody>
      </p:sp>
      <p:sp>
        <p:nvSpPr>
          <p:cNvPr id="6" name="Content Placeholder 3"/>
          <p:cNvSpPr txBox="1">
            <a:spLocks/>
          </p:cNvSpPr>
          <p:nvPr/>
        </p:nvSpPr>
        <p:spPr bwMode="auto">
          <a:xfrm>
            <a:off x="1828800" y="1219200"/>
            <a:ext cx="6948488" cy="99218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0000" tIns="46800" rIns="90000" bIns="46800"/>
          <a:lstStyle/>
          <a:p>
            <a:pPr defTabSz="449263" eaLnBrk="0" hangingPunct="0">
              <a:lnSpc>
                <a:spcPct val="150000"/>
              </a:lnSpc>
              <a:spcBef>
                <a:spcPts val="800"/>
              </a:spcBef>
              <a:buClr>
                <a:srgbClr val="000000"/>
              </a:buClr>
              <a:buSzPct val="100000"/>
              <a:buFont typeface="Times New Roman" pitchFamily="18" charset="0"/>
              <a:buNone/>
              <a:defRPr/>
            </a:pPr>
            <a:r>
              <a:rPr lang="en-US" sz="2000" kern="0" dirty="0">
                <a:solidFill>
                  <a:schemeClr val="bg1"/>
                </a:solidFill>
              </a:rPr>
              <a:t>Database: shared, integrated computer structure that stores a collection of:</a:t>
            </a:r>
          </a:p>
        </p:txBody>
      </p:sp>
      <p:sp>
        <p:nvSpPr>
          <p:cNvPr id="12293" name="Rectangle 1"/>
          <p:cNvSpPr>
            <a:spLocks noChangeArrowheads="1"/>
          </p:cNvSpPr>
          <p:nvPr/>
        </p:nvSpPr>
        <p:spPr bwMode="auto">
          <a:xfrm>
            <a:off x="2286000" y="2514600"/>
            <a:ext cx="56388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nSpc>
                <a:spcPct val="150000"/>
              </a:lnSpc>
              <a:buFont typeface="Times New Roman" pitchFamily="18" charset="0"/>
              <a:buChar char="–"/>
            </a:pPr>
            <a:r>
              <a:rPr lang="en-US"/>
              <a:t>End-user data: raw facts of interest to end user</a:t>
            </a:r>
          </a:p>
          <a:p>
            <a:pPr lvl="1">
              <a:lnSpc>
                <a:spcPct val="150000"/>
              </a:lnSpc>
              <a:buFont typeface="Times New Roman" pitchFamily="18" charset="0"/>
              <a:buChar char="–"/>
            </a:pPr>
            <a:r>
              <a:rPr lang="en-US"/>
              <a:t>Metadata: data about data</a:t>
            </a:r>
          </a:p>
          <a:p>
            <a:pPr lvl="2">
              <a:lnSpc>
                <a:spcPct val="150000"/>
              </a:lnSpc>
              <a:buFont typeface="Times New Roman" pitchFamily="18" charset="0"/>
              <a:buChar char="•"/>
            </a:pPr>
            <a:r>
              <a:rPr lang="en-US"/>
              <a:t>Provides description of data characteristics and relationships in data</a:t>
            </a:r>
          </a:p>
          <a:p>
            <a:pPr lvl="2">
              <a:lnSpc>
                <a:spcPct val="150000"/>
              </a:lnSpc>
              <a:buFont typeface="Times New Roman" pitchFamily="18" charset="0"/>
              <a:buChar char="•"/>
            </a:pPr>
            <a:r>
              <a:rPr lang="en-US"/>
              <a:t>Complements and expands value of data</a:t>
            </a:r>
          </a:p>
        </p:txBody>
      </p:sp>
      <p:sp>
        <p:nvSpPr>
          <p:cNvPr id="12294" name="Rectangle 2"/>
          <p:cNvSpPr>
            <a:spLocks noChangeArrowheads="1"/>
          </p:cNvSpPr>
          <p:nvPr/>
        </p:nvSpPr>
        <p:spPr bwMode="auto">
          <a:xfrm>
            <a:off x="2057400" y="4681538"/>
            <a:ext cx="5867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defTabSz="449263" eaLnBrk="0" hangingPunct="0">
              <a:lnSpc>
                <a:spcPct val="150000"/>
              </a:lnSpc>
              <a:spcBef>
                <a:spcPts val="800"/>
              </a:spcBef>
              <a:buClr>
                <a:srgbClr val="000000"/>
              </a:buClr>
              <a:buSzPct val="100000"/>
              <a:buFont typeface="Times New Roman" pitchFamily="18" charset="0"/>
              <a:buChar char="•"/>
            </a:pPr>
            <a:r>
              <a:rPr lang="en-US" sz="2000">
                <a:solidFill>
                  <a:srgbClr val="000000"/>
                </a:solidFill>
              </a:rPr>
              <a:t>Database management system (DBMS): collection of programs</a:t>
            </a:r>
          </a:p>
          <a:p>
            <a:pPr marL="800100" lvl="2" indent="-342900" defTabSz="449263" eaLnBrk="0" hangingPunct="0">
              <a:lnSpc>
                <a:spcPct val="150000"/>
              </a:lnSpc>
              <a:spcBef>
                <a:spcPts val="800"/>
              </a:spcBef>
              <a:buClr>
                <a:srgbClr val="000000"/>
              </a:buClr>
              <a:buSzPct val="100000"/>
              <a:buFont typeface="Times New Roman" pitchFamily="18" charset="0"/>
              <a:buChar char="•"/>
            </a:pPr>
            <a:r>
              <a:rPr lang="en-US" sz="2000">
                <a:solidFill>
                  <a:srgbClr val="000000"/>
                </a:solidFill>
              </a:rPr>
              <a:t>Manages structure and controls access to data</a:t>
            </a:r>
          </a:p>
        </p:txBody>
      </p:sp>
    </p:spTree>
    <p:extLst>
      <p:ext uri="{BB962C8B-B14F-4D97-AF65-F5344CB8AC3E}">
        <p14:creationId xmlns:p14="http://schemas.microsoft.com/office/powerpoint/2010/main" val="9221131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Manage the Database </a:t>
            </a:r>
          </a:p>
        </p:txBody>
      </p:sp>
      <p:sp>
        <p:nvSpPr>
          <p:cNvPr id="35843" name="Content Placeholder 3"/>
          <p:cNvSpPr>
            <a:spLocks noGrp="1"/>
          </p:cNvSpPr>
          <p:nvPr>
            <p:ph idx="1"/>
          </p:nvPr>
        </p:nvSpPr>
        <p:spPr>
          <a:xfrm>
            <a:off x="304800" y="1446213"/>
            <a:ext cx="8485188" cy="611187"/>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None/>
              <a:defRPr/>
            </a:pPr>
            <a:r>
              <a:rPr lang="en-US" sz="2000" b="1" dirty="0" smtClean="0"/>
              <a:t>Disadvantages of database systems:</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altLang="en-US" sz="2400" b="1" kern="0" dirty="0">
                <a:solidFill>
                  <a:srgbClr val="000000"/>
                </a:solidFill>
                <a:latin typeface="Verdana" pitchFamily="34" charset="0"/>
              </a:rPr>
              <a:t>Database Concepts</a:t>
            </a:r>
          </a:p>
        </p:txBody>
      </p:sp>
      <p:sp>
        <p:nvSpPr>
          <p:cNvPr id="5" name="Content Placeholder 3"/>
          <p:cNvSpPr txBox="1">
            <a:spLocks/>
          </p:cNvSpPr>
          <p:nvPr/>
        </p:nvSpPr>
        <p:spPr bwMode="auto">
          <a:xfrm>
            <a:off x="304800" y="2057400"/>
            <a:ext cx="8485188" cy="2743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Increased costs</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Management complexity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Maintaining currency</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Vendor dependence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dirty="0" smtClean="0">
                <a:solidFill>
                  <a:srgbClr val="000000"/>
                </a:solidFill>
                <a:latin typeface="+mn-lt"/>
              </a:rPr>
              <a:t>Frequent upgrade/replacement cycles</a:t>
            </a:r>
          </a:p>
        </p:txBody>
      </p:sp>
    </p:spTree>
    <p:extLst>
      <p:ext uri="{BB962C8B-B14F-4D97-AF65-F5344CB8AC3E}">
        <p14:creationId xmlns:p14="http://schemas.microsoft.com/office/powerpoint/2010/main" val="9051474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1"/>
          <p:cNvGrpSpPr>
            <a:grpSpLocks/>
          </p:cNvGrpSpPr>
          <p:nvPr/>
        </p:nvGrpSpPr>
        <p:grpSpPr bwMode="auto">
          <a:xfrm>
            <a:off x="0" y="1295400"/>
            <a:ext cx="9144000" cy="4845050"/>
            <a:chOff x="169863" y="1174750"/>
            <a:chExt cx="8802687" cy="4845050"/>
          </a:xfrm>
        </p:grpSpPr>
        <p:sp>
          <p:nvSpPr>
            <p:cNvPr id="12" name="Rectangle 11"/>
            <p:cNvSpPr/>
            <p:nvPr/>
          </p:nvSpPr>
          <p:spPr>
            <a:xfrm>
              <a:off x="325744" y="1174750"/>
              <a:ext cx="8484812" cy="4691063"/>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3" name="Straight Connector 12"/>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133" name="Group 20"/>
            <p:cNvGrpSpPr>
              <a:grpSpLocks/>
            </p:cNvGrpSpPr>
            <p:nvPr/>
          </p:nvGrpSpPr>
          <p:grpSpPr bwMode="auto">
            <a:xfrm>
              <a:off x="7531416" y="5826125"/>
              <a:ext cx="915418" cy="109538"/>
              <a:chOff x="7531416" y="5826125"/>
              <a:chExt cx="915418" cy="109538"/>
            </a:xfrm>
          </p:grpSpPr>
          <p:sp>
            <p:nvSpPr>
              <p:cNvPr id="18" name="Rectangle 17"/>
              <p:cNvSpPr/>
              <p:nvPr/>
            </p:nvSpPr>
            <p:spPr bwMode="auto">
              <a:xfrm flipV="1">
                <a:off x="7595602" y="5826125"/>
                <a:ext cx="851232" cy="109538"/>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9" name="Flowchart: Stored Data 18"/>
              <p:cNvSpPr/>
              <p:nvPr/>
            </p:nvSpPr>
            <p:spPr bwMode="auto">
              <a:xfrm flipV="1">
                <a:off x="7531416" y="5856288"/>
                <a:ext cx="64186" cy="53975"/>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20" name="Flowchart: Stored Data 19"/>
              <p:cNvSpPr/>
              <p:nvPr/>
            </p:nvSpPr>
            <p:spPr bwMode="auto">
              <a:xfrm flipV="1">
                <a:off x="7558924" y="5826125"/>
                <a:ext cx="128373" cy="109538"/>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5134" name="Group 14"/>
            <p:cNvGrpSpPr>
              <a:grpSpLocks/>
            </p:cNvGrpSpPr>
            <p:nvPr/>
          </p:nvGrpSpPr>
          <p:grpSpPr bwMode="auto">
            <a:xfrm>
              <a:off x="690994" y="5715000"/>
              <a:ext cx="1208841" cy="301625"/>
              <a:chOff x="1797001" y="1828800"/>
              <a:chExt cx="4268159" cy="1371600"/>
            </a:xfrm>
          </p:grpSpPr>
          <p:sp>
            <p:nvSpPr>
              <p:cNvPr id="16" name="Rectangle 15"/>
              <p:cNvSpPr/>
              <p:nvPr/>
            </p:nvSpPr>
            <p:spPr>
              <a:xfrm>
                <a:off x="1823982" y="2059806"/>
                <a:ext cx="4192620" cy="11405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7" name="Rectangle 16"/>
              <p:cNvSpPr/>
              <p:nvPr/>
            </p:nvSpPr>
            <p:spPr>
              <a:xfrm>
                <a:off x="1797004" y="1828800"/>
                <a:ext cx="4268159" cy="5702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Objectives</a:t>
            </a:r>
          </a:p>
        </p:txBody>
      </p:sp>
      <p:sp>
        <p:nvSpPr>
          <p:cNvPr id="5124" name="Content Placeholder 11"/>
          <p:cNvSpPr>
            <a:spLocks noGrp="1"/>
          </p:cNvSpPr>
          <p:nvPr>
            <p:ph idx="1"/>
          </p:nvPr>
        </p:nvSpPr>
        <p:spPr>
          <a:xfrm>
            <a:off x="228600" y="1371600"/>
            <a:ext cx="8686800" cy="533400"/>
          </a:xfrm>
        </p:spPr>
        <p:txBody>
          <a:bodyPr>
            <a:normAutofit fontScale="92500" lnSpcReduction="20000"/>
          </a:bodyPr>
          <a:lstStyle/>
          <a:p>
            <a:pPr>
              <a:lnSpc>
                <a:spcPct val="150000"/>
              </a:lnSpc>
              <a:buFont typeface="Times New Roman" pitchFamily="18" charset="0"/>
              <a:buNone/>
            </a:pPr>
            <a:r>
              <a:rPr lang="en-US" sz="2400" smtClean="0"/>
              <a:t>By the end of this session, you will be able to:</a:t>
            </a:r>
          </a:p>
        </p:txBody>
      </p:sp>
      <p:sp>
        <p:nvSpPr>
          <p:cNvPr id="5125"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6"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7"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8"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9"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10" name="Content Placeholder 11"/>
          <p:cNvSpPr txBox="1">
            <a:spLocks/>
          </p:cNvSpPr>
          <p:nvPr/>
        </p:nvSpPr>
        <p:spPr bwMode="auto">
          <a:xfrm>
            <a:off x="228600" y="2057400"/>
            <a:ext cx="8686800" cy="609600"/>
          </a:xfrm>
          <a:prstGeom prst="rect">
            <a:avLst/>
          </a:prstGeom>
          <a:noFill/>
          <a:ln w="9525">
            <a:noFill/>
            <a:miter lim="800000"/>
            <a:headEnd/>
            <a:tailEnd/>
          </a:ln>
        </p:spPr>
        <p:txBody>
          <a:bodyPr lIns="90000" tIns="46800" rIns="90000" bIns="46800"/>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400" kern="0" dirty="0" smtClean="0">
                <a:solidFill>
                  <a:srgbClr val="000000"/>
                </a:solidFill>
                <a:latin typeface="Verdana" pitchFamily="34" charset="0"/>
              </a:rPr>
              <a:t>Understand Entity-Relationship </a:t>
            </a:r>
            <a:r>
              <a:rPr lang="en-US" sz="2400" kern="0" dirty="0">
                <a:solidFill>
                  <a:srgbClr val="000000"/>
                </a:solidFill>
                <a:latin typeface="Verdana" pitchFamily="34" charset="0"/>
              </a:rPr>
              <a:t>Model</a:t>
            </a:r>
          </a:p>
        </p:txBody>
      </p:sp>
    </p:spTree>
    <p:extLst>
      <p:ext uri="{BB962C8B-B14F-4D97-AF65-F5344CB8AC3E}">
        <p14:creationId xmlns:p14="http://schemas.microsoft.com/office/powerpoint/2010/main" val="2802986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Database Design Process</a:t>
            </a:r>
          </a:p>
        </p:txBody>
      </p:sp>
      <p:sp>
        <p:nvSpPr>
          <p:cNvPr id="6147" name="Content Placeholder 49"/>
          <p:cNvSpPr>
            <a:spLocks noGrp="1"/>
          </p:cNvSpPr>
          <p:nvPr>
            <p:ph idx="1"/>
          </p:nvPr>
        </p:nvSpPr>
        <p:spPr>
          <a:xfrm>
            <a:off x="228600" y="1219200"/>
            <a:ext cx="8686800" cy="48768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1900" dirty="0" smtClean="0"/>
              <a:t>Requirement collection and analysis</a:t>
            </a:r>
          </a:p>
          <a:p>
            <a:pPr>
              <a:lnSpc>
                <a:spcPct val="150000"/>
              </a:lnSpc>
              <a:buFont typeface="Times New Roman" charset="0"/>
              <a:buNone/>
              <a:defRPr/>
            </a:pPr>
            <a:r>
              <a:rPr lang="en-US" sz="1900" dirty="0" smtClean="0"/>
              <a:t>   DB requirements and functional requirements</a:t>
            </a:r>
          </a:p>
          <a:p>
            <a:pPr>
              <a:lnSpc>
                <a:spcPct val="150000"/>
              </a:lnSpc>
              <a:buFont typeface="Times New Roman" charset="0"/>
              <a:buChar char="•"/>
              <a:defRPr/>
            </a:pPr>
            <a:r>
              <a:rPr lang="en-US" sz="1900" dirty="0" smtClean="0"/>
              <a:t>Conceptual DB design using a high-level model</a:t>
            </a:r>
          </a:p>
          <a:p>
            <a:pPr>
              <a:lnSpc>
                <a:spcPct val="150000"/>
              </a:lnSpc>
              <a:buFont typeface="Times New Roman" charset="0"/>
              <a:buNone/>
              <a:defRPr/>
            </a:pPr>
            <a:r>
              <a:rPr lang="en-US" sz="1900" dirty="0" smtClean="0"/>
              <a:t>  Easier to understand and communicate with others </a:t>
            </a:r>
          </a:p>
          <a:p>
            <a:pPr>
              <a:lnSpc>
                <a:spcPct val="150000"/>
              </a:lnSpc>
              <a:buFont typeface="Times New Roman" charset="0"/>
              <a:buChar char="•"/>
              <a:defRPr/>
            </a:pPr>
            <a:r>
              <a:rPr lang="en-US" sz="1900" dirty="0" smtClean="0"/>
              <a:t>Logical DB design (data model mapping)</a:t>
            </a:r>
          </a:p>
          <a:p>
            <a:pPr>
              <a:lnSpc>
                <a:spcPct val="150000"/>
              </a:lnSpc>
              <a:buFont typeface="Times New Roman" charset="0"/>
              <a:buNone/>
              <a:defRPr/>
            </a:pPr>
            <a:r>
              <a:rPr lang="en-US" sz="1900" dirty="0" smtClean="0"/>
              <a:t>  Conceptual schema is transformed from a high-level data model</a:t>
            </a:r>
          </a:p>
          <a:p>
            <a:pPr>
              <a:lnSpc>
                <a:spcPct val="150000"/>
              </a:lnSpc>
              <a:buFont typeface="Times New Roman" charset="0"/>
              <a:buNone/>
              <a:defRPr/>
            </a:pPr>
            <a:r>
              <a:rPr lang="en-US" sz="1900" dirty="0" smtClean="0"/>
              <a:t>  into implementation data model</a:t>
            </a:r>
          </a:p>
          <a:p>
            <a:pPr>
              <a:lnSpc>
                <a:spcPct val="150000"/>
              </a:lnSpc>
              <a:buFont typeface="Times New Roman" charset="0"/>
              <a:buChar char="•"/>
              <a:defRPr/>
            </a:pPr>
            <a:r>
              <a:rPr lang="en-US" sz="1900" dirty="0" smtClean="0"/>
              <a:t>Physical DB design</a:t>
            </a:r>
          </a:p>
          <a:p>
            <a:pPr>
              <a:lnSpc>
                <a:spcPct val="150000"/>
              </a:lnSpc>
              <a:buFont typeface="Times New Roman" charset="0"/>
              <a:buNone/>
              <a:defRPr/>
            </a:pPr>
            <a:r>
              <a:rPr lang="en-US" sz="1900" dirty="0" smtClean="0"/>
              <a:t>  Internal data structures and file organizations for DB are specified</a:t>
            </a:r>
          </a:p>
        </p:txBody>
      </p:sp>
      <p:sp>
        <p:nvSpPr>
          <p:cNvPr id="6148"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1"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9" name="TextBox 68"/>
          <p:cNvSpPr txBox="1">
            <a:spLocks noChangeArrowheads="1"/>
          </p:cNvSpPr>
          <p:nvPr/>
        </p:nvSpPr>
        <p:spPr bwMode="auto">
          <a:xfrm>
            <a:off x="8680847" y="4004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131" name="TextBox 130"/>
          <p:cNvSpPr txBox="1">
            <a:spLocks noChangeArrowheads="1"/>
          </p:cNvSpPr>
          <p:nvPr/>
        </p:nvSpPr>
        <p:spPr bwMode="auto">
          <a:xfrm>
            <a:off x="8458200" y="956792"/>
            <a:ext cx="615553" cy="1789112"/>
          </a:xfrm>
          <a:prstGeom prst="rect">
            <a:avLst/>
          </a:prstGeom>
          <a:noFill/>
          <a:ln>
            <a:noFill/>
          </a:ln>
          <a:extLst/>
        </p:spPr>
        <p:txBody>
          <a:bodyPr vert="vert27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r>
              <a:rPr lang="en-US" altLang="en-US" sz="2800" dirty="0" smtClean="0">
                <a:solidFill>
                  <a:srgbClr val="000000"/>
                </a:solidFill>
              </a:rPr>
              <a:t> </a:t>
            </a:r>
          </a:p>
        </p:txBody>
      </p:sp>
      <p:sp>
        <p:nvSpPr>
          <p:cNvPr id="6154"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39326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Overview of Database Design</a:t>
            </a:r>
          </a:p>
        </p:txBody>
      </p:sp>
      <p:sp>
        <p:nvSpPr>
          <p:cNvPr id="7171" name="Content Placeholder 19"/>
          <p:cNvSpPr>
            <a:spLocks noGrp="1"/>
          </p:cNvSpPr>
          <p:nvPr>
            <p:ph idx="1"/>
          </p:nvPr>
        </p:nvSpPr>
        <p:spPr>
          <a:xfrm>
            <a:off x="291306" y="1370013"/>
            <a:ext cx="8561388" cy="4421187"/>
          </a:xfrm>
          <a:solidFill>
            <a:schemeClr val="bg1">
              <a:lumMod val="95000"/>
            </a:schemeClr>
          </a:solidFill>
          <a:ln>
            <a:solidFill>
              <a:schemeClr val="bg1">
                <a:lumMod val="85000"/>
              </a:schemeClr>
            </a:solidFill>
          </a:ln>
        </p:spPr>
        <p:txBody>
          <a:bodyPr/>
          <a:lstStyle/>
          <a:p>
            <a:pPr>
              <a:lnSpc>
                <a:spcPct val="150000"/>
              </a:lnSpc>
              <a:buFont typeface="Times New Roman" charset="0"/>
              <a:buNone/>
              <a:defRPr/>
            </a:pPr>
            <a:r>
              <a:rPr lang="en-US" sz="2000" b="1" dirty="0" smtClean="0"/>
              <a:t>Conceptual design:</a:t>
            </a:r>
            <a:r>
              <a:rPr lang="en-US" sz="2000" dirty="0" smtClean="0"/>
              <a:t> (ER Model is used at this stage.) </a:t>
            </a:r>
          </a:p>
          <a:p>
            <a:pPr>
              <a:lnSpc>
                <a:spcPct val="150000"/>
              </a:lnSpc>
              <a:buFont typeface="Times New Roman" charset="0"/>
              <a:buChar char="•"/>
              <a:defRPr/>
            </a:pPr>
            <a:r>
              <a:rPr lang="en-US" sz="2000" dirty="0" smtClean="0"/>
              <a:t>What are the entities and relationships in the enterprise?</a:t>
            </a:r>
          </a:p>
          <a:p>
            <a:pPr>
              <a:lnSpc>
                <a:spcPct val="150000"/>
              </a:lnSpc>
              <a:buFont typeface="Times New Roman" charset="0"/>
              <a:buChar char="•"/>
              <a:defRPr/>
            </a:pPr>
            <a:r>
              <a:rPr lang="en-US" sz="2000" dirty="0" smtClean="0"/>
              <a:t>What information about these entities and relationships should we store in the database?</a:t>
            </a:r>
          </a:p>
          <a:p>
            <a:pPr>
              <a:lnSpc>
                <a:spcPct val="150000"/>
              </a:lnSpc>
              <a:buFont typeface="Times New Roman" charset="0"/>
              <a:buChar char="•"/>
              <a:defRPr/>
            </a:pPr>
            <a:r>
              <a:rPr lang="en-US" sz="2000" dirty="0" smtClean="0"/>
              <a:t>What are the integrity constraints or business rules that hold? </a:t>
            </a:r>
          </a:p>
          <a:p>
            <a:pPr>
              <a:lnSpc>
                <a:spcPct val="150000"/>
              </a:lnSpc>
              <a:buFont typeface="Times New Roman" charset="0"/>
              <a:buChar char="•"/>
              <a:defRPr/>
            </a:pPr>
            <a:r>
              <a:rPr lang="en-US" sz="2000" dirty="0" smtClean="0"/>
              <a:t>A database `schema’ in the ER Model can be represented pictorially (ER diagrams).</a:t>
            </a:r>
          </a:p>
          <a:p>
            <a:pPr>
              <a:lnSpc>
                <a:spcPct val="150000"/>
              </a:lnSpc>
              <a:buFont typeface="Times New Roman" charset="0"/>
              <a:buChar char="•"/>
              <a:defRPr/>
            </a:pPr>
            <a:r>
              <a:rPr lang="en-US" sz="2000" dirty="0" smtClean="0"/>
              <a:t>An ER diagram can be mapped into a relational schema.</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3"/>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4"/>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176618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163" y="762000"/>
            <a:ext cx="9113837"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a:t>
            </a:r>
          </a:p>
        </p:txBody>
      </p:sp>
      <p:sp>
        <p:nvSpPr>
          <p:cNvPr id="8195" name="Content Placeholder 3"/>
          <p:cNvSpPr>
            <a:spLocks noGrp="1"/>
          </p:cNvSpPr>
          <p:nvPr>
            <p:ph idx="1"/>
          </p:nvPr>
        </p:nvSpPr>
        <p:spPr>
          <a:xfrm>
            <a:off x="419100" y="1295400"/>
            <a:ext cx="8305800" cy="3811588"/>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solidFill>
                  <a:schemeClr val="tx1"/>
                </a:solidFill>
              </a:rPr>
              <a:t>Entity: Real-world object distinguishable from other objects. An entity is described (in DB) using a set of attributes. </a:t>
            </a:r>
          </a:p>
          <a:p>
            <a:pPr>
              <a:lnSpc>
                <a:spcPct val="150000"/>
              </a:lnSpc>
              <a:buFont typeface="Times New Roman" charset="0"/>
              <a:buNone/>
              <a:defRPr/>
            </a:pPr>
            <a:r>
              <a:rPr lang="en-US" sz="2000" dirty="0" smtClean="0">
                <a:solidFill>
                  <a:schemeClr val="tx1"/>
                </a:solidFill>
              </a:rPr>
              <a:t>Entity Set: A collection of similar entities. E.g., all employees. </a:t>
            </a:r>
          </a:p>
          <a:p>
            <a:pPr>
              <a:lnSpc>
                <a:spcPct val="150000"/>
              </a:lnSpc>
              <a:buFont typeface="Times New Roman" charset="0"/>
              <a:buChar char="•"/>
              <a:defRPr/>
            </a:pPr>
            <a:r>
              <a:rPr lang="en-US" sz="2000" dirty="0" smtClean="0">
                <a:solidFill>
                  <a:schemeClr val="tx1"/>
                </a:solidFill>
              </a:rPr>
              <a:t>All entities in an entity set have the same set of attributes. (Until we consider ISA hierarchies, anyway!)</a:t>
            </a:r>
          </a:p>
          <a:p>
            <a:pPr>
              <a:lnSpc>
                <a:spcPct val="150000"/>
              </a:lnSpc>
              <a:buFont typeface="Times New Roman" charset="0"/>
              <a:buChar char="•"/>
              <a:defRPr/>
            </a:pPr>
            <a:r>
              <a:rPr lang="en-US" sz="2000" dirty="0" smtClean="0">
                <a:solidFill>
                  <a:schemeClr val="tx1"/>
                </a:solidFill>
              </a:rPr>
              <a:t>Each entity set has a key.</a:t>
            </a:r>
          </a:p>
          <a:p>
            <a:pPr>
              <a:lnSpc>
                <a:spcPct val="150000"/>
              </a:lnSpc>
              <a:buFont typeface="Times New Roman" charset="0"/>
              <a:buChar char="•"/>
              <a:defRPr/>
            </a:pPr>
            <a:r>
              <a:rPr lang="en-US" sz="2000" dirty="0" smtClean="0">
                <a:solidFill>
                  <a:schemeClr val="tx1"/>
                </a:solidFill>
              </a:rPr>
              <a:t>Each attribute has a domain.</a:t>
            </a:r>
          </a:p>
        </p:txBody>
      </p:sp>
      <p:sp>
        <p:nvSpPr>
          <p:cNvPr id="819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047056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 </a:t>
            </a:r>
          </a:p>
        </p:txBody>
      </p:sp>
      <p:sp>
        <p:nvSpPr>
          <p:cNvPr id="9219" name="Content Placeholder 3"/>
          <p:cNvSpPr>
            <a:spLocks noGrp="1"/>
          </p:cNvSpPr>
          <p:nvPr>
            <p:ph idx="1"/>
          </p:nvPr>
        </p:nvSpPr>
        <p:spPr>
          <a:xfrm>
            <a:off x="367507" y="1219200"/>
            <a:ext cx="8408987"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Font typeface="Times New Roman" charset="0"/>
              <a:buNone/>
              <a:defRPr/>
            </a:pPr>
            <a:r>
              <a:rPr lang="en-US" sz="2000" b="1" dirty="0" smtClean="0"/>
              <a:t>Key and key attributes:</a:t>
            </a:r>
          </a:p>
        </p:txBody>
      </p:sp>
      <p:sp>
        <p:nvSpPr>
          <p:cNvPr id="922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67507" y="1828800"/>
            <a:ext cx="8408987" cy="12192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Key: a unique value for an entity</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Key attributes: a group of one or more attributes that uniquely identify an entity in the entity set</a:t>
            </a:r>
          </a:p>
        </p:txBody>
      </p:sp>
      <p:sp>
        <p:nvSpPr>
          <p:cNvPr id="6" name="Content Placeholder 3"/>
          <p:cNvSpPr txBox="1">
            <a:spLocks/>
          </p:cNvSpPr>
          <p:nvPr/>
        </p:nvSpPr>
        <p:spPr bwMode="auto">
          <a:xfrm>
            <a:off x="367507" y="3124200"/>
            <a:ext cx="8408987"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b="1" dirty="0" smtClean="0">
                <a:solidFill>
                  <a:schemeClr val="bg1"/>
                </a:solidFill>
                <a:latin typeface="+mn-lt"/>
              </a:rPr>
              <a:t>Super key, candidate key, and primary key </a:t>
            </a:r>
          </a:p>
        </p:txBody>
      </p:sp>
      <p:sp>
        <p:nvSpPr>
          <p:cNvPr id="7" name="Content Placeholder 3"/>
          <p:cNvSpPr txBox="1">
            <a:spLocks/>
          </p:cNvSpPr>
          <p:nvPr/>
        </p:nvSpPr>
        <p:spPr bwMode="auto">
          <a:xfrm>
            <a:off x="367507" y="3733800"/>
            <a:ext cx="8408987" cy="25908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Super key: a set of attributes that allows to identify and entity uniquely in the entity set </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Candidate key: minimal super key</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There can be many candidate keys</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Primary key: a candidate key chosen by the designer</a:t>
            </a:r>
          </a:p>
          <a:p>
            <a:pPr marL="342900" indent="-342900" defTabSz="449263" eaLnBrk="0" hangingPunct="0">
              <a:lnSpc>
                <a:spcPct val="150000"/>
              </a:lnSpc>
              <a:spcBef>
                <a:spcPts val="800"/>
              </a:spcBef>
              <a:buClr>
                <a:srgbClr val="000000"/>
              </a:buClr>
              <a:buSzPct val="100000"/>
              <a:defRPr/>
            </a:pPr>
            <a:r>
              <a:rPr lang="en-US" sz="1600" dirty="0" smtClean="0">
                <a:solidFill>
                  <a:srgbClr val="000000"/>
                </a:solidFill>
                <a:latin typeface="+mn-lt"/>
              </a:rPr>
              <a:t>Denoted by underlining in ER attributes</a:t>
            </a:r>
          </a:p>
        </p:txBody>
      </p:sp>
    </p:spTree>
    <p:extLst>
      <p:ext uri="{BB962C8B-B14F-4D97-AF65-F5344CB8AC3E}">
        <p14:creationId xmlns:p14="http://schemas.microsoft.com/office/powerpoint/2010/main" val="31081885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ER Model Basics </a:t>
            </a:r>
          </a:p>
        </p:txBody>
      </p:sp>
      <p:sp>
        <p:nvSpPr>
          <p:cNvPr id="10243" name="Content Placeholder 3"/>
          <p:cNvSpPr>
            <a:spLocks noGrp="1"/>
          </p:cNvSpPr>
          <p:nvPr>
            <p:ph idx="1"/>
          </p:nvPr>
        </p:nvSpPr>
        <p:spPr>
          <a:xfrm>
            <a:off x="329406" y="1293813"/>
            <a:ext cx="8485188" cy="3659187"/>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Relationship: Association among two or more entities. e.g., Jack works in Pharmacy department.</a:t>
            </a:r>
          </a:p>
          <a:p>
            <a:pPr marL="0" indent="0">
              <a:lnSpc>
                <a:spcPct val="150000"/>
              </a:lnSpc>
              <a:buFont typeface="Times New Roman" charset="0"/>
              <a:buNone/>
              <a:defRPr/>
            </a:pPr>
            <a:r>
              <a:rPr lang="en-US" sz="2000" dirty="0" smtClean="0"/>
              <a:t>Relationship Set: Collection of similar relationships.</a:t>
            </a:r>
          </a:p>
          <a:p>
            <a:pPr>
              <a:lnSpc>
                <a:spcPct val="150000"/>
              </a:lnSpc>
              <a:buFont typeface="Times New Roman" charset="0"/>
              <a:buChar char="•"/>
              <a:defRPr/>
            </a:pPr>
            <a:r>
              <a:rPr lang="en-US" sz="2000" dirty="0" smtClean="0"/>
              <a:t>An n-</a:t>
            </a:r>
            <a:r>
              <a:rPr lang="en-US" sz="2000" dirty="0" err="1" smtClean="0"/>
              <a:t>ary</a:t>
            </a:r>
            <a:r>
              <a:rPr lang="en-US" sz="2000" dirty="0" smtClean="0"/>
              <a:t> relationship set R relates n entity sets E1 ... En; each relationship in R involves entities e1 in E1, ..., en in En</a:t>
            </a:r>
          </a:p>
          <a:p>
            <a:pPr>
              <a:lnSpc>
                <a:spcPct val="150000"/>
              </a:lnSpc>
              <a:buFont typeface="Times New Roman" charset="0"/>
              <a:buChar char="•"/>
              <a:defRPr/>
            </a:pPr>
            <a:r>
              <a:rPr lang="en-US" sz="2000" dirty="0" smtClean="0"/>
              <a:t>Same entity set could participate in different relationship sets, or in different “roles” in same set.</a:t>
            </a:r>
          </a:p>
        </p:txBody>
      </p:sp>
      <p:sp>
        <p:nvSpPr>
          <p:cNvPr id="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2880623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Key Constraints</a:t>
            </a:r>
          </a:p>
        </p:txBody>
      </p:sp>
      <p:sp>
        <p:nvSpPr>
          <p:cNvPr id="11267" name="Content Placeholder 3"/>
          <p:cNvSpPr>
            <a:spLocks noGrp="1"/>
          </p:cNvSpPr>
          <p:nvPr>
            <p:ph idx="1"/>
          </p:nvPr>
        </p:nvSpPr>
        <p:spPr>
          <a:xfrm>
            <a:off x="381000" y="1293812"/>
            <a:ext cx="8382000" cy="19827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Consider Works In: An employee can work in many departments; a dept can have many employees.</a:t>
            </a:r>
          </a:p>
          <a:p>
            <a:pPr>
              <a:lnSpc>
                <a:spcPct val="150000"/>
              </a:lnSpc>
              <a:buFont typeface="Times New Roman" charset="0"/>
              <a:buChar char="•"/>
              <a:defRPr/>
            </a:pPr>
            <a:r>
              <a:rPr lang="en-US" sz="2000" dirty="0" smtClean="0"/>
              <a:t>In contrast, each dept has at most one manager, according to the key constraint on Manages.</a:t>
            </a:r>
          </a:p>
        </p:txBody>
      </p:sp>
      <p:grpSp>
        <p:nvGrpSpPr>
          <p:cNvPr id="11268" name="Group 107"/>
          <p:cNvGrpSpPr>
            <a:grpSpLocks/>
          </p:cNvGrpSpPr>
          <p:nvPr/>
        </p:nvGrpSpPr>
        <p:grpSpPr bwMode="auto">
          <a:xfrm>
            <a:off x="304800" y="3775075"/>
            <a:ext cx="4232275" cy="1925638"/>
            <a:chOff x="381000" y="3560762"/>
            <a:chExt cx="5892284" cy="2154238"/>
          </a:xfrm>
        </p:grpSpPr>
        <p:sp>
          <p:nvSpPr>
            <p:cNvPr id="11341" name="Freeform 33"/>
            <p:cNvSpPr>
              <a:spLocks/>
            </p:cNvSpPr>
            <p:nvPr/>
          </p:nvSpPr>
          <p:spPr bwMode="auto">
            <a:xfrm>
              <a:off x="3943350" y="4246562"/>
              <a:ext cx="720725" cy="519113"/>
            </a:xfrm>
            <a:custGeom>
              <a:avLst/>
              <a:gdLst>
                <a:gd name="T0" fmla="*/ 715963 w 454"/>
                <a:gd name="T1" fmla="*/ 234950 h 327"/>
                <a:gd name="T2" fmla="*/ 706438 w 454"/>
                <a:gd name="T3" fmla="*/ 190500 h 327"/>
                <a:gd name="T4" fmla="*/ 684213 w 454"/>
                <a:gd name="T5" fmla="*/ 149225 h 327"/>
                <a:gd name="T6" fmla="*/ 652463 w 454"/>
                <a:gd name="T7" fmla="*/ 107950 h 327"/>
                <a:gd name="T8" fmla="*/ 612775 w 454"/>
                <a:gd name="T9" fmla="*/ 74613 h 327"/>
                <a:gd name="T10" fmla="*/ 565150 w 454"/>
                <a:gd name="T11" fmla="*/ 46038 h 327"/>
                <a:gd name="T12" fmla="*/ 511175 w 454"/>
                <a:gd name="T13" fmla="*/ 23813 h 327"/>
                <a:gd name="T14" fmla="*/ 452438 w 454"/>
                <a:gd name="T15" fmla="*/ 7938 h 327"/>
                <a:gd name="T16" fmla="*/ 390525 w 454"/>
                <a:gd name="T17" fmla="*/ 0 h 327"/>
                <a:gd name="T18" fmla="*/ 327025 w 454"/>
                <a:gd name="T19" fmla="*/ 0 h 327"/>
                <a:gd name="T20" fmla="*/ 265113 w 454"/>
                <a:gd name="T21" fmla="*/ 7938 h 327"/>
                <a:gd name="T22" fmla="*/ 206375 w 454"/>
                <a:gd name="T23" fmla="*/ 23813 h 327"/>
                <a:gd name="T24" fmla="*/ 152400 w 454"/>
                <a:gd name="T25" fmla="*/ 46038 h 327"/>
                <a:gd name="T26" fmla="*/ 103188 w 454"/>
                <a:gd name="T27" fmla="*/ 74613 h 327"/>
                <a:gd name="T28" fmla="*/ 63500 w 454"/>
                <a:gd name="T29" fmla="*/ 107950 h 327"/>
                <a:gd name="T30" fmla="*/ 33338 w 454"/>
                <a:gd name="T31" fmla="*/ 149225 h 327"/>
                <a:gd name="T32" fmla="*/ 11113 w 454"/>
                <a:gd name="T33" fmla="*/ 190500 h 327"/>
                <a:gd name="T34" fmla="*/ 1588 w 454"/>
                <a:gd name="T35" fmla="*/ 234950 h 327"/>
                <a:gd name="T36" fmla="*/ 1588 w 454"/>
                <a:gd name="T37" fmla="*/ 280988 h 327"/>
                <a:gd name="T38" fmla="*/ 11113 w 454"/>
                <a:gd name="T39" fmla="*/ 325438 h 327"/>
                <a:gd name="T40" fmla="*/ 33338 w 454"/>
                <a:gd name="T41" fmla="*/ 366713 h 327"/>
                <a:gd name="T42" fmla="*/ 63500 w 454"/>
                <a:gd name="T43" fmla="*/ 404813 h 327"/>
                <a:gd name="T44" fmla="*/ 103188 w 454"/>
                <a:gd name="T45" fmla="*/ 441325 h 327"/>
                <a:gd name="T46" fmla="*/ 152400 w 454"/>
                <a:gd name="T47" fmla="*/ 469900 h 327"/>
                <a:gd name="T48" fmla="*/ 206375 w 454"/>
                <a:gd name="T49" fmla="*/ 492125 h 327"/>
                <a:gd name="T50" fmla="*/ 265113 w 454"/>
                <a:gd name="T51" fmla="*/ 508000 h 327"/>
                <a:gd name="T52" fmla="*/ 327025 w 454"/>
                <a:gd name="T53" fmla="*/ 517525 h 327"/>
                <a:gd name="T54" fmla="*/ 390525 w 454"/>
                <a:gd name="T55" fmla="*/ 517525 h 327"/>
                <a:gd name="T56" fmla="*/ 452438 w 454"/>
                <a:gd name="T57" fmla="*/ 508000 h 327"/>
                <a:gd name="T58" fmla="*/ 511175 w 454"/>
                <a:gd name="T59" fmla="*/ 492125 h 327"/>
                <a:gd name="T60" fmla="*/ 565150 w 454"/>
                <a:gd name="T61" fmla="*/ 469900 h 327"/>
                <a:gd name="T62" fmla="*/ 612775 w 454"/>
                <a:gd name="T63" fmla="*/ 441325 h 327"/>
                <a:gd name="T64" fmla="*/ 652463 w 454"/>
                <a:gd name="T65" fmla="*/ 404813 h 327"/>
                <a:gd name="T66" fmla="*/ 684213 w 454"/>
                <a:gd name="T67" fmla="*/ 366713 h 327"/>
                <a:gd name="T68" fmla="*/ 706438 w 454"/>
                <a:gd name="T69" fmla="*/ 325438 h 327"/>
                <a:gd name="T70" fmla="*/ 715963 w 454"/>
                <a:gd name="T71" fmla="*/ 28098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42" name="Freeform 34"/>
            <p:cNvSpPr>
              <a:spLocks/>
            </p:cNvSpPr>
            <p:nvPr/>
          </p:nvSpPr>
          <p:spPr bwMode="auto">
            <a:xfrm>
              <a:off x="5262562" y="4268787"/>
              <a:ext cx="912813" cy="496888"/>
            </a:xfrm>
            <a:custGeom>
              <a:avLst/>
              <a:gdLst>
                <a:gd name="T0" fmla="*/ 1588 w 575"/>
                <a:gd name="T1" fmla="*/ 268288 h 313"/>
                <a:gd name="T2" fmla="*/ 14288 w 575"/>
                <a:gd name="T3" fmla="*/ 311150 h 313"/>
                <a:gd name="T4" fmla="*/ 44450 w 575"/>
                <a:gd name="T5" fmla="*/ 350838 h 313"/>
                <a:gd name="T6" fmla="*/ 82550 w 575"/>
                <a:gd name="T7" fmla="*/ 387350 h 313"/>
                <a:gd name="T8" fmla="*/ 133350 w 575"/>
                <a:gd name="T9" fmla="*/ 422275 h 313"/>
                <a:gd name="T10" fmla="*/ 195263 w 575"/>
                <a:gd name="T11" fmla="*/ 449263 h 313"/>
                <a:gd name="T12" fmla="*/ 261938 w 575"/>
                <a:gd name="T13" fmla="*/ 471488 h 313"/>
                <a:gd name="T14" fmla="*/ 338138 w 575"/>
                <a:gd name="T15" fmla="*/ 485775 h 313"/>
                <a:gd name="T16" fmla="*/ 415925 w 575"/>
                <a:gd name="T17" fmla="*/ 495300 h 313"/>
                <a:gd name="T18" fmla="*/ 493713 w 575"/>
                <a:gd name="T19" fmla="*/ 495300 h 313"/>
                <a:gd name="T20" fmla="*/ 573088 w 575"/>
                <a:gd name="T21" fmla="*/ 485775 h 313"/>
                <a:gd name="T22" fmla="*/ 647700 w 575"/>
                <a:gd name="T23" fmla="*/ 471488 h 313"/>
                <a:gd name="T24" fmla="*/ 715963 w 575"/>
                <a:gd name="T25" fmla="*/ 449263 h 313"/>
                <a:gd name="T26" fmla="*/ 777875 w 575"/>
                <a:gd name="T27" fmla="*/ 422275 h 313"/>
                <a:gd name="T28" fmla="*/ 828675 w 575"/>
                <a:gd name="T29" fmla="*/ 387350 h 313"/>
                <a:gd name="T30" fmla="*/ 868363 w 575"/>
                <a:gd name="T31" fmla="*/ 350838 h 313"/>
                <a:gd name="T32" fmla="*/ 895350 w 575"/>
                <a:gd name="T33" fmla="*/ 311150 h 313"/>
                <a:gd name="T34" fmla="*/ 908050 w 575"/>
                <a:gd name="T35" fmla="*/ 268288 h 313"/>
                <a:gd name="T36" fmla="*/ 908050 w 575"/>
                <a:gd name="T37" fmla="*/ 223838 h 313"/>
                <a:gd name="T38" fmla="*/ 895350 w 575"/>
                <a:gd name="T39" fmla="*/ 180975 h 313"/>
                <a:gd name="T40" fmla="*/ 868363 w 575"/>
                <a:gd name="T41" fmla="*/ 142875 h 313"/>
                <a:gd name="T42" fmla="*/ 828675 w 575"/>
                <a:gd name="T43" fmla="*/ 103188 h 313"/>
                <a:gd name="T44" fmla="*/ 777875 w 575"/>
                <a:gd name="T45" fmla="*/ 71438 h 313"/>
                <a:gd name="T46" fmla="*/ 715963 w 575"/>
                <a:gd name="T47" fmla="*/ 41275 h 313"/>
                <a:gd name="T48" fmla="*/ 647700 w 575"/>
                <a:gd name="T49" fmla="*/ 22225 h 313"/>
                <a:gd name="T50" fmla="*/ 573088 w 575"/>
                <a:gd name="T51" fmla="*/ 7938 h 313"/>
                <a:gd name="T52" fmla="*/ 493713 w 575"/>
                <a:gd name="T53" fmla="*/ 0 h 313"/>
                <a:gd name="T54" fmla="*/ 415925 w 575"/>
                <a:gd name="T55" fmla="*/ 0 h 313"/>
                <a:gd name="T56" fmla="*/ 336550 w 575"/>
                <a:gd name="T57" fmla="*/ 7938 h 313"/>
                <a:gd name="T58" fmla="*/ 261938 w 575"/>
                <a:gd name="T59" fmla="*/ 22225 h 313"/>
                <a:gd name="T60" fmla="*/ 195263 w 575"/>
                <a:gd name="T61" fmla="*/ 44450 h 313"/>
                <a:gd name="T62" fmla="*/ 133350 w 575"/>
                <a:gd name="T63" fmla="*/ 71438 h 313"/>
                <a:gd name="T64" fmla="*/ 82550 w 575"/>
                <a:gd name="T65" fmla="*/ 103188 h 313"/>
                <a:gd name="T66" fmla="*/ 44450 w 575"/>
                <a:gd name="T67" fmla="*/ 142875 h 313"/>
                <a:gd name="T68" fmla="*/ 14288 w 575"/>
                <a:gd name="T69" fmla="*/ 182563 h 313"/>
                <a:gd name="T70" fmla="*/ 1588 w 575"/>
                <a:gd name="T71" fmla="*/ 225425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nvGrpSpPr>
            <p:cNvPr id="11343" name="Group 37"/>
            <p:cNvGrpSpPr>
              <a:grpSpLocks/>
            </p:cNvGrpSpPr>
            <p:nvPr/>
          </p:nvGrpSpPr>
          <p:grpSpPr bwMode="auto">
            <a:xfrm>
              <a:off x="4513262" y="3865562"/>
              <a:ext cx="971550" cy="519113"/>
              <a:chOff x="4672" y="468"/>
              <a:chExt cx="612" cy="327"/>
            </a:xfrm>
          </p:grpSpPr>
          <p:sp>
            <p:nvSpPr>
              <p:cNvPr id="11373" name="Freeform 35"/>
              <p:cNvSpPr>
                <a:spLocks/>
              </p:cNvSpPr>
              <p:nvPr/>
            </p:nvSpPr>
            <p:spPr bwMode="auto">
              <a:xfrm>
                <a:off x="4672" y="468"/>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74" name="Rectangle 36"/>
              <p:cNvSpPr>
                <a:spLocks noChangeArrowheads="1"/>
              </p:cNvSpPr>
              <p:nvPr/>
            </p:nvSpPr>
            <p:spPr bwMode="auto">
              <a:xfrm>
                <a:off x="4696" y="507"/>
                <a:ext cx="588"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dname</a:t>
                </a:r>
              </a:p>
            </p:txBody>
          </p:sp>
        </p:grpSp>
        <p:sp>
          <p:nvSpPr>
            <p:cNvPr id="11344" name="Rectangle 38"/>
            <p:cNvSpPr>
              <a:spLocks noChangeArrowheads="1"/>
            </p:cNvSpPr>
            <p:nvPr/>
          </p:nvSpPr>
          <p:spPr bwMode="auto">
            <a:xfrm>
              <a:off x="5318124" y="4324350"/>
              <a:ext cx="955160" cy="272581"/>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budget</a:t>
              </a:r>
            </a:p>
          </p:txBody>
        </p:sp>
        <p:sp>
          <p:nvSpPr>
            <p:cNvPr id="11345" name="Rectangle 39"/>
            <p:cNvSpPr>
              <a:spLocks noChangeArrowheads="1"/>
            </p:cNvSpPr>
            <p:nvPr/>
          </p:nvSpPr>
          <p:spPr bwMode="auto">
            <a:xfrm>
              <a:off x="4041775" y="4324350"/>
              <a:ext cx="564617" cy="272581"/>
            </a:xfrm>
            <a:prstGeom prst="rect">
              <a:avLst/>
            </a:prstGeom>
            <a:noFill/>
            <a:ln w="9525">
              <a:noFill/>
              <a:miter lim="800000"/>
              <a:headEnd/>
              <a:tailEnd/>
            </a:ln>
          </p:spPr>
          <p:txBody>
            <a:bodyPr wrap="none" lIns="90488" tIns="44450" rIns="90488" bIns="44450">
              <a:spAutoFit/>
            </a:bodyPr>
            <a:lstStyle/>
            <a:p>
              <a:r>
                <a:rPr lang="en-US" sz="1000" b="1" u="sng">
                  <a:solidFill>
                    <a:srgbClr val="000000"/>
                  </a:solidFill>
                  <a:latin typeface="Verdana" pitchFamily="34" charset="0"/>
                </a:rPr>
                <a:t>did</a:t>
              </a:r>
            </a:p>
          </p:txBody>
        </p:sp>
        <p:grpSp>
          <p:nvGrpSpPr>
            <p:cNvPr id="11346" name="Group 42"/>
            <p:cNvGrpSpPr>
              <a:grpSpLocks/>
            </p:cNvGrpSpPr>
            <p:nvPr/>
          </p:nvGrpSpPr>
          <p:grpSpPr bwMode="auto">
            <a:xfrm>
              <a:off x="2844806" y="3560762"/>
              <a:ext cx="769938" cy="519113"/>
              <a:chOff x="3621" y="276"/>
              <a:chExt cx="485" cy="327"/>
            </a:xfrm>
          </p:grpSpPr>
          <p:sp>
            <p:nvSpPr>
              <p:cNvPr id="11371" name="Freeform 40"/>
              <p:cNvSpPr>
                <a:spLocks/>
              </p:cNvSpPr>
              <p:nvPr/>
            </p:nvSpPr>
            <p:spPr bwMode="auto">
              <a:xfrm>
                <a:off x="3622" y="276"/>
                <a:ext cx="454" cy="327"/>
              </a:xfrm>
              <a:custGeom>
                <a:avLst/>
                <a:gdLst>
                  <a:gd name="T0" fmla="*/ 1 w 454"/>
                  <a:gd name="T1" fmla="*/ 177 h 327"/>
                  <a:gd name="T2" fmla="*/ 8 w 454"/>
                  <a:gd name="T3" fmla="*/ 205 h 327"/>
                  <a:gd name="T4" fmla="*/ 21 w 454"/>
                  <a:gd name="T5" fmla="*/ 231 h 327"/>
                  <a:gd name="T6" fmla="*/ 41 w 454"/>
                  <a:gd name="T7" fmla="*/ 257 h 327"/>
                  <a:gd name="T8" fmla="*/ 66 w 454"/>
                  <a:gd name="T9" fmla="*/ 278 h 327"/>
                  <a:gd name="T10" fmla="*/ 96 w 454"/>
                  <a:gd name="T11" fmla="*/ 296 h 327"/>
                  <a:gd name="T12" fmla="*/ 131 w 454"/>
                  <a:gd name="T13" fmla="*/ 311 h 327"/>
                  <a:gd name="T14" fmla="*/ 167 w 454"/>
                  <a:gd name="T15" fmla="*/ 320 h 327"/>
                  <a:gd name="T16" fmla="*/ 206 w 454"/>
                  <a:gd name="T17" fmla="*/ 326 h 327"/>
                  <a:gd name="T18" fmla="*/ 246 w 454"/>
                  <a:gd name="T19" fmla="*/ 326 h 327"/>
                  <a:gd name="T20" fmla="*/ 285 w 454"/>
                  <a:gd name="T21" fmla="*/ 320 h 327"/>
                  <a:gd name="T22" fmla="*/ 322 w 454"/>
                  <a:gd name="T23" fmla="*/ 310 h 327"/>
                  <a:gd name="T24" fmla="*/ 356 w 454"/>
                  <a:gd name="T25" fmla="*/ 296 h 327"/>
                  <a:gd name="T26" fmla="*/ 387 w 454"/>
                  <a:gd name="T27" fmla="*/ 278 h 327"/>
                  <a:gd name="T28" fmla="*/ 412 w 454"/>
                  <a:gd name="T29" fmla="*/ 257 h 327"/>
                  <a:gd name="T30" fmla="*/ 431 w 454"/>
                  <a:gd name="T31" fmla="*/ 231 h 327"/>
                  <a:gd name="T32" fmla="*/ 445 w 454"/>
                  <a:gd name="T33" fmla="*/ 205 h 327"/>
                  <a:gd name="T34" fmla="*/ 453 w 454"/>
                  <a:gd name="T35" fmla="*/ 177 h 327"/>
                  <a:gd name="T36" fmla="*/ 453 w 454"/>
                  <a:gd name="T37" fmla="*/ 148 h 327"/>
                  <a:gd name="T38" fmla="*/ 445 w 454"/>
                  <a:gd name="T39" fmla="*/ 120 h 327"/>
                  <a:gd name="T40" fmla="*/ 431 w 454"/>
                  <a:gd name="T41" fmla="*/ 94 h 327"/>
                  <a:gd name="T42" fmla="*/ 412 w 454"/>
                  <a:gd name="T43" fmla="*/ 68 h 327"/>
                  <a:gd name="T44" fmla="*/ 387 w 454"/>
                  <a:gd name="T45" fmla="*/ 47 h 327"/>
                  <a:gd name="T46" fmla="*/ 356 w 454"/>
                  <a:gd name="T47" fmla="*/ 29 h 327"/>
                  <a:gd name="T48" fmla="*/ 322 w 454"/>
                  <a:gd name="T49" fmla="*/ 15 h 327"/>
                  <a:gd name="T50" fmla="*/ 285 w 454"/>
                  <a:gd name="T51" fmla="*/ 5 h 327"/>
                  <a:gd name="T52" fmla="*/ 246 w 454"/>
                  <a:gd name="T53" fmla="*/ 0 h 327"/>
                  <a:gd name="T54" fmla="*/ 206 w 454"/>
                  <a:gd name="T55" fmla="*/ 0 h 327"/>
                  <a:gd name="T56" fmla="*/ 167 w 454"/>
                  <a:gd name="T57" fmla="*/ 5 h 327"/>
                  <a:gd name="T58" fmla="*/ 131 w 454"/>
                  <a:gd name="T59" fmla="*/ 15 h 327"/>
                  <a:gd name="T60" fmla="*/ 96 w 454"/>
                  <a:gd name="T61" fmla="*/ 29 h 327"/>
                  <a:gd name="T62" fmla="*/ 66 w 454"/>
                  <a:gd name="T63" fmla="*/ 47 h 327"/>
                  <a:gd name="T64" fmla="*/ 41 w 454"/>
                  <a:gd name="T65" fmla="*/ 68 h 327"/>
                  <a:gd name="T66" fmla="*/ 21 w 454"/>
                  <a:gd name="T67" fmla="*/ 94 h 327"/>
                  <a:gd name="T68" fmla="*/ 8 w 454"/>
                  <a:gd name="T69" fmla="*/ 120 h 327"/>
                  <a:gd name="T70" fmla="*/ 1 w 454"/>
                  <a:gd name="T71" fmla="*/ 14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0" y="163"/>
                    </a:moveTo>
                    <a:lnTo>
                      <a:pt x="1" y="177"/>
                    </a:lnTo>
                    <a:lnTo>
                      <a:pt x="3" y="192"/>
                    </a:lnTo>
                    <a:lnTo>
                      <a:pt x="8" y="205"/>
                    </a:lnTo>
                    <a:lnTo>
                      <a:pt x="13" y="219"/>
                    </a:lnTo>
                    <a:lnTo>
                      <a:pt x="21" y="231"/>
                    </a:lnTo>
                    <a:lnTo>
                      <a:pt x="30" y="244"/>
                    </a:lnTo>
                    <a:lnTo>
                      <a:pt x="41" y="257"/>
                    </a:lnTo>
                    <a:lnTo>
                      <a:pt x="53" y="268"/>
                    </a:lnTo>
                    <a:lnTo>
                      <a:pt x="66" y="278"/>
                    </a:lnTo>
                    <a:lnTo>
                      <a:pt x="80" y="288"/>
                    </a:lnTo>
                    <a:lnTo>
                      <a:pt x="96" y="296"/>
                    </a:lnTo>
                    <a:lnTo>
                      <a:pt x="113" y="304"/>
                    </a:lnTo>
                    <a:lnTo>
                      <a:pt x="131" y="311"/>
                    </a:lnTo>
                    <a:lnTo>
                      <a:pt x="149" y="316"/>
                    </a:lnTo>
                    <a:lnTo>
                      <a:pt x="167" y="320"/>
                    </a:lnTo>
                    <a:lnTo>
                      <a:pt x="186" y="324"/>
                    </a:lnTo>
                    <a:lnTo>
                      <a:pt x="206" y="326"/>
                    </a:lnTo>
                    <a:lnTo>
                      <a:pt x="227" y="326"/>
                    </a:lnTo>
                    <a:lnTo>
                      <a:pt x="246" y="326"/>
                    </a:lnTo>
                    <a:lnTo>
                      <a:pt x="266" y="323"/>
                    </a:lnTo>
                    <a:lnTo>
                      <a:pt x="285" y="320"/>
                    </a:lnTo>
                    <a:lnTo>
                      <a:pt x="304" y="316"/>
                    </a:lnTo>
                    <a:lnTo>
                      <a:pt x="322" y="310"/>
                    </a:lnTo>
                    <a:lnTo>
                      <a:pt x="340" y="304"/>
                    </a:lnTo>
                    <a:lnTo>
                      <a:pt x="356" y="296"/>
                    </a:lnTo>
                    <a:lnTo>
                      <a:pt x="372" y="288"/>
                    </a:lnTo>
                    <a:lnTo>
                      <a:pt x="387" y="278"/>
                    </a:lnTo>
                    <a:lnTo>
                      <a:pt x="399" y="266"/>
                    </a:lnTo>
                    <a:lnTo>
                      <a:pt x="412" y="257"/>
                    </a:lnTo>
                    <a:lnTo>
                      <a:pt x="423" y="244"/>
                    </a:lnTo>
                    <a:lnTo>
                      <a:pt x="431" y="231"/>
                    </a:lnTo>
                    <a:lnTo>
                      <a:pt x="439" y="219"/>
                    </a:lnTo>
                    <a:lnTo>
                      <a:pt x="445" y="205"/>
                    </a:lnTo>
                    <a:lnTo>
                      <a:pt x="449" y="191"/>
                    </a:lnTo>
                    <a:lnTo>
                      <a:pt x="453" y="177"/>
                    </a:lnTo>
                    <a:lnTo>
                      <a:pt x="453" y="163"/>
                    </a:ln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1"/>
                    </a:lnTo>
                    <a:lnTo>
                      <a:pt x="246" y="0"/>
                    </a:lnTo>
                    <a:lnTo>
                      <a:pt x="225" y="0"/>
                    </a:lnTo>
                    <a:lnTo>
                      <a:pt x="206" y="0"/>
                    </a:lnTo>
                    <a:lnTo>
                      <a:pt x="186" y="1"/>
                    </a:lnTo>
                    <a:lnTo>
                      <a:pt x="167" y="5"/>
                    </a:lnTo>
                    <a:lnTo>
                      <a:pt x="149" y="9"/>
                    </a:lnTo>
                    <a:lnTo>
                      <a:pt x="131" y="15"/>
                    </a:lnTo>
                    <a:lnTo>
                      <a:pt x="113" y="21"/>
                    </a:lnTo>
                    <a:lnTo>
                      <a:pt x="96" y="29"/>
                    </a:lnTo>
                    <a:lnTo>
                      <a:pt x="80" y="37"/>
                    </a:lnTo>
                    <a:lnTo>
                      <a:pt x="66" y="47"/>
                    </a:lnTo>
                    <a:lnTo>
                      <a:pt x="53" y="57"/>
                    </a:lnTo>
                    <a:lnTo>
                      <a:pt x="41" y="68"/>
                    </a:lnTo>
                    <a:lnTo>
                      <a:pt x="30" y="81"/>
                    </a:lnTo>
                    <a:lnTo>
                      <a:pt x="21" y="94"/>
                    </a:lnTo>
                    <a:lnTo>
                      <a:pt x="13" y="106"/>
                    </a:lnTo>
                    <a:lnTo>
                      <a:pt x="8" y="120"/>
                    </a:lnTo>
                    <a:lnTo>
                      <a:pt x="3" y="134"/>
                    </a:lnTo>
                    <a:lnTo>
                      <a:pt x="1" y="148"/>
                    </a:lnTo>
                    <a:lnTo>
                      <a:pt x="0"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72" name="Rectangle 41"/>
              <p:cNvSpPr>
                <a:spLocks noChangeArrowheads="1"/>
              </p:cNvSpPr>
              <p:nvPr/>
            </p:nvSpPr>
            <p:spPr bwMode="auto">
              <a:xfrm>
                <a:off x="3621" y="334"/>
                <a:ext cx="485"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since</a:t>
                </a:r>
              </a:p>
            </p:txBody>
          </p:sp>
        </p:grpSp>
        <p:grpSp>
          <p:nvGrpSpPr>
            <p:cNvPr id="11347" name="Group 49"/>
            <p:cNvGrpSpPr>
              <a:grpSpLocks/>
            </p:cNvGrpSpPr>
            <p:nvPr/>
          </p:nvGrpSpPr>
          <p:grpSpPr bwMode="auto">
            <a:xfrm>
              <a:off x="381000" y="3849687"/>
              <a:ext cx="2039937" cy="900113"/>
              <a:chOff x="2069" y="458"/>
              <a:chExt cx="1285" cy="567"/>
            </a:xfrm>
          </p:grpSpPr>
          <p:sp>
            <p:nvSpPr>
              <p:cNvPr id="11365" name="Freeform 43"/>
              <p:cNvSpPr>
                <a:spLocks/>
              </p:cNvSpPr>
              <p:nvPr/>
            </p:nvSpPr>
            <p:spPr bwMode="auto">
              <a:xfrm>
                <a:off x="2476" y="458"/>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6" name="Freeform 44"/>
              <p:cNvSpPr>
                <a:spLocks/>
              </p:cNvSpPr>
              <p:nvPr/>
            </p:nvSpPr>
            <p:spPr bwMode="auto">
              <a:xfrm>
                <a:off x="2069" y="699"/>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7" name="Freeform 45"/>
              <p:cNvSpPr>
                <a:spLocks/>
              </p:cNvSpPr>
              <p:nvPr/>
            </p:nvSpPr>
            <p:spPr bwMode="auto">
              <a:xfrm>
                <a:off x="2902" y="699"/>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8" name="Rectangle 46"/>
              <p:cNvSpPr>
                <a:spLocks noChangeArrowheads="1"/>
              </p:cNvSpPr>
              <p:nvPr/>
            </p:nvSpPr>
            <p:spPr bwMode="auto">
              <a:xfrm>
                <a:off x="2976" y="757"/>
                <a:ext cx="326"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lot</a:t>
                </a:r>
              </a:p>
            </p:txBody>
          </p:sp>
          <p:sp>
            <p:nvSpPr>
              <p:cNvPr id="11369" name="Rectangle 47"/>
              <p:cNvSpPr>
                <a:spLocks noChangeArrowheads="1"/>
              </p:cNvSpPr>
              <p:nvPr/>
            </p:nvSpPr>
            <p:spPr bwMode="auto">
              <a:xfrm>
                <a:off x="2470" y="497"/>
                <a:ext cx="509"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name</a:t>
                </a:r>
              </a:p>
            </p:txBody>
          </p:sp>
          <p:sp>
            <p:nvSpPr>
              <p:cNvPr id="11370" name="Rectangle 48"/>
              <p:cNvSpPr>
                <a:spLocks noChangeArrowheads="1"/>
              </p:cNvSpPr>
              <p:nvPr/>
            </p:nvSpPr>
            <p:spPr bwMode="auto">
              <a:xfrm>
                <a:off x="2121" y="750"/>
                <a:ext cx="373" cy="172"/>
              </a:xfrm>
              <a:prstGeom prst="rect">
                <a:avLst/>
              </a:prstGeom>
              <a:noFill/>
              <a:ln w="9525">
                <a:noFill/>
                <a:miter lim="800000"/>
                <a:headEnd/>
                <a:tailEnd/>
              </a:ln>
            </p:spPr>
            <p:txBody>
              <a:bodyPr wrap="none" lIns="90488" tIns="44450" rIns="90488" bIns="44450">
                <a:spAutoFit/>
              </a:bodyPr>
              <a:lstStyle/>
              <a:p>
                <a:r>
                  <a:rPr lang="en-US" sz="1000" b="1" u="sng">
                    <a:solidFill>
                      <a:srgbClr val="000000"/>
                    </a:solidFill>
                    <a:latin typeface="Verdana" pitchFamily="34" charset="0"/>
                  </a:rPr>
                  <a:t>ssn</a:t>
                </a:r>
              </a:p>
            </p:txBody>
          </p:sp>
        </p:grpSp>
        <p:grpSp>
          <p:nvGrpSpPr>
            <p:cNvPr id="11348" name="Group 52"/>
            <p:cNvGrpSpPr>
              <a:grpSpLocks/>
            </p:cNvGrpSpPr>
            <p:nvPr/>
          </p:nvGrpSpPr>
          <p:grpSpPr bwMode="auto">
            <a:xfrm>
              <a:off x="2582865" y="4794250"/>
              <a:ext cx="1241426" cy="920750"/>
              <a:chOff x="3456" y="1053"/>
              <a:chExt cx="782" cy="580"/>
            </a:xfrm>
          </p:grpSpPr>
          <p:sp>
            <p:nvSpPr>
              <p:cNvPr id="11363" name="Rectangle 50"/>
              <p:cNvSpPr>
                <a:spLocks noChangeArrowheads="1"/>
              </p:cNvSpPr>
              <p:nvPr/>
            </p:nvSpPr>
            <p:spPr bwMode="auto">
              <a:xfrm>
                <a:off x="3522" y="1266"/>
                <a:ext cx="716"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Manages</a:t>
                </a:r>
              </a:p>
            </p:txBody>
          </p:sp>
          <p:sp>
            <p:nvSpPr>
              <p:cNvPr id="11364" name="Freeform 51"/>
              <p:cNvSpPr>
                <a:spLocks/>
              </p:cNvSpPr>
              <p:nvPr/>
            </p:nvSpPr>
            <p:spPr bwMode="auto">
              <a:xfrm>
                <a:off x="3456" y="1053"/>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sp>
          <p:nvSpPr>
            <p:cNvPr id="11349" name="Freeform 53"/>
            <p:cNvSpPr>
              <a:spLocks/>
            </p:cNvSpPr>
            <p:nvPr/>
          </p:nvSpPr>
          <p:spPr bwMode="auto">
            <a:xfrm>
              <a:off x="4360862" y="5084762"/>
              <a:ext cx="1295400" cy="479425"/>
            </a:xfrm>
            <a:custGeom>
              <a:avLst/>
              <a:gdLst>
                <a:gd name="T0" fmla="*/ 1293813 w 816"/>
                <a:gd name="T1" fmla="*/ 477838 h 302"/>
                <a:gd name="T2" fmla="*/ 1293813 w 816"/>
                <a:gd name="T3" fmla="*/ 0 h 302"/>
                <a:gd name="T4" fmla="*/ 0 w 816"/>
                <a:gd name="T5" fmla="*/ 0 h 302"/>
                <a:gd name="T6" fmla="*/ 0 w 816"/>
                <a:gd name="T7" fmla="*/ 477838 h 302"/>
                <a:gd name="T8" fmla="*/ 1293813 w 816"/>
                <a:gd name="T9" fmla="*/ 477838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grpSp>
          <p:nvGrpSpPr>
            <p:cNvPr id="11350" name="Group 56"/>
            <p:cNvGrpSpPr>
              <a:grpSpLocks/>
            </p:cNvGrpSpPr>
            <p:nvPr/>
          </p:nvGrpSpPr>
          <p:grpSpPr bwMode="auto">
            <a:xfrm>
              <a:off x="792163" y="5068887"/>
              <a:ext cx="1344613" cy="468313"/>
              <a:chOff x="2328" y="1226"/>
              <a:chExt cx="847" cy="295"/>
            </a:xfrm>
          </p:grpSpPr>
          <p:sp>
            <p:nvSpPr>
              <p:cNvPr id="11361" name="Freeform 54"/>
              <p:cNvSpPr>
                <a:spLocks/>
              </p:cNvSpPr>
              <p:nvPr/>
            </p:nvSpPr>
            <p:spPr bwMode="auto">
              <a:xfrm>
                <a:off x="2328" y="1226"/>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p:spPr>
            <p:txBody>
              <a:bodyPr/>
              <a:lstStyle/>
              <a:p>
                <a:endParaRPr lang="en-US" sz="1000">
                  <a:latin typeface="Verdana" pitchFamily="34" charset="0"/>
                </a:endParaRPr>
              </a:p>
            </p:txBody>
          </p:sp>
          <p:sp>
            <p:nvSpPr>
              <p:cNvPr id="11362" name="Rectangle 55"/>
              <p:cNvSpPr>
                <a:spLocks noChangeArrowheads="1"/>
              </p:cNvSpPr>
              <p:nvPr/>
            </p:nvSpPr>
            <p:spPr bwMode="auto">
              <a:xfrm>
                <a:off x="2336" y="1266"/>
                <a:ext cx="839" cy="172"/>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Employees</a:t>
                </a:r>
              </a:p>
            </p:txBody>
          </p:sp>
        </p:grpSp>
        <p:sp>
          <p:nvSpPr>
            <p:cNvPr id="11351" name="Rectangle 57"/>
            <p:cNvSpPr>
              <a:spLocks noChangeArrowheads="1"/>
            </p:cNvSpPr>
            <p:nvPr/>
          </p:nvSpPr>
          <p:spPr bwMode="auto">
            <a:xfrm>
              <a:off x="4273548" y="5148261"/>
              <a:ext cx="1553251" cy="272581"/>
            </a:xfrm>
            <a:prstGeom prst="rect">
              <a:avLst/>
            </a:prstGeom>
            <a:noFill/>
            <a:ln w="9525">
              <a:noFill/>
              <a:miter lim="800000"/>
              <a:headEnd/>
              <a:tailEnd/>
            </a:ln>
          </p:spPr>
          <p:txBody>
            <a:bodyPr wrap="none" lIns="90488" tIns="44450" rIns="90488" bIns="44450">
              <a:spAutoFit/>
            </a:bodyPr>
            <a:lstStyle/>
            <a:p>
              <a:r>
                <a:rPr lang="en-US" sz="1000" b="1">
                  <a:solidFill>
                    <a:srgbClr val="000000"/>
                  </a:solidFill>
                  <a:latin typeface="Verdana" pitchFamily="34" charset="0"/>
                </a:rPr>
                <a:t>Departments</a:t>
              </a:r>
            </a:p>
          </p:txBody>
        </p:sp>
        <p:sp>
          <p:nvSpPr>
            <p:cNvPr id="11352" name="Line 101"/>
            <p:cNvSpPr>
              <a:spLocks noChangeShapeType="1"/>
            </p:cNvSpPr>
            <p:nvPr/>
          </p:nvSpPr>
          <p:spPr bwMode="auto">
            <a:xfrm flipH="1">
              <a:off x="2043112" y="5256212"/>
              <a:ext cx="546100" cy="0"/>
            </a:xfrm>
            <a:prstGeom prst="line">
              <a:avLst/>
            </a:prstGeom>
            <a:noFill/>
            <a:ln w="12700">
              <a:solidFill>
                <a:schemeClr val="tx2"/>
              </a:solidFill>
              <a:round/>
              <a:headEnd type="none" w="sm" len="sm"/>
              <a:tailEnd type="none" w="sm" len="sm"/>
            </a:ln>
          </p:spPr>
          <p:txBody>
            <a:bodyPr/>
            <a:lstStyle/>
            <a:p>
              <a:endParaRPr lang="en-US"/>
            </a:p>
          </p:txBody>
        </p:sp>
        <p:sp>
          <p:nvSpPr>
            <p:cNvPr id="11353" name="Line 102"/>
            <p:cNvSpPr>
              <a:spLocks noChangeShapeType="1"/>
            </p:cNvSpPr>
            <p:nvPr/>
          </p:nvSpPr>
          <p:spPr bwMode="auto">
            <a:xfrm>
              <a:off x="3808412" y="5256212"/>
              <a:ext cx="520700" cy="0"/>
            </a:xfrm>
            <a:prstGeom prst="line">
              <a:avLst/>
            </a:prstGeom>
            <a:noFill/>
            <a:ln w="12700">
              <a:solidFill>
                <a:schemeClr val="tx2"/>
              </a:solidFill>
              <a:round/>
              <a:headEnd type="stealth" w="med" len="med"/>
              <a:tailEnd type="none" w="sm" len="sm"/>
            </a:ln>
          </p:spPr>
          <p:txBody>
            <a:bodyPr/>
            <a:lstStyle/>
            <a:p>
              <a:endParaRPr lang="en-US"/>
            </a:p>
          </p:txBody>
        </p:sp>
        <p:sp>
          <p:nvSpPr>
            <p:cNvPr id="11354" name="Line 103"/>
            <p:cNvSpPr>
              <a:spLocks noChangeShapeType="1"/>
            </p:cNvSpPr>
            <p:nvPr/>
          </p:nvSpPr>
          <p:spPr bwMode="auto">
            <a:xfrm flipH="1">
              <a:off x="1814512" y="4729162"/>
              <a:ext cx="241300" cy="292100"/>
            </a:xfrm>
            <a:prstGeom prst="line">
              <a:avLst/>
            </a:prstGeom>
            <a:noFill/>
            <a:ln w="12700">
              <a:solidFill>
                <a:schemeClr val="tx2"/>
              </a:solidFill>
              <a:round/>
              <a:headEnd type="none" w="sm" len="sm"/>
              <a:tailEnd type="none" w="sm" len="sm"/>
            </a:ln>
          </p:spPr>
          <p:txBody>
            <a:bodyPr/>
            <a:lstStyle/>
            <a:p>
              <a:endParaRPr lang="en-US"/>
            </a:p>
          </p:txBody>
        </p:sp>
        <p:sp>
          <p:nvSpPr>
            <p:cNvPr id="11355" name="Line 104"/>
            <p:cNvSpPr>
              <a:spLocks noChangeShapeType="1"/>
            </p:cNvSpPr>
            <p:nvPr/>
          </p:nvSpPr>
          <p:spPr bwMode="auto">
            <a:xfrm>
              <a:off x="1363662" y="43481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56" name="Line 105"/>
            <p:cNvSpPr>
              <a:spLocks noChangeShapeType="1"/>
            </p:cNvSpPr>
            <p:nvPr/>
          </p:nvSpPr>
          <p:spPr bwMode="auto">
            <a:xfrm>
              <a:off x="836612" y="4729162"/>
              <a:ext cx="139700" cy="292100"/>
            </a:xfrm>
            <a:prstGeom prst="line">
              <a:avLst/>
            </a:prstGeom>
            <a:noFill/>
            <a:ln w="12700">
              <a:solidFill>
                <a:schemeClr val="tx2"/>
              </a:solidFill>
              <a:round/>
              <a:headEnd type="none" w="sm" len="sm"/>
              <a:tailEnd type="none" w="sm" len="sm"/>
            </a:ln>
          </p:spPr>
          <p:txBody>
            <a:bodyPr/>
            <a:lstStyle/>
            <a:p>
              <a:endParaRPr lang="en-US"/>
            </a:p>
          </p:txBody>
        </p:sp>
        <p:sp>
          <p:nvSpPr>
            <p:cNvPr id="11357" name="Line 106"/>
            <p:cNvSpPr>
              <a:spLocks noChangeShapeType="1"/>
            </p:cNvSpPr>
            <p:nvPr/>
          </p:nvSpPr>
          <p:spPr bwMode="auto">
            <a:xfrm>
              <a:off x="3192462" y="41195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58" name="Line 107"/>
            <p:cNvSpPr>
              <a:spLocks noChangeShapeType="1"/>
            </p:cNvSpPr>
            <p:nvPr/>
          </p:nvSpPr>
          <p:spPr bwMode="auto">
            <a:xfrm>
              <a:off x="4418012" y="4729162"/>
              <a:ext cx="215900" cy="368300"/>
            </a:xfrm>
            <a:prstGeom prst="line">
              <a:avLst/>
            </a:prstGeom>
            <a:noFill/>
            <a:ln w="12700">
              <a:solidFill>
                <a:schemeClr val="tx2"/>
              </a:solidFill>
              <a:round/>
              <a:headEnd type="none" w="sm" len="sm"/>
              <a:tailEnd type="none" w="sm" len="sm"/>
            </a:ln>
          </p:spPr>
          <p:txBody>
            <a:bodyPr/>
            <a:lstStyle/>
            <a:p>
              <a:endParaRPr lang="en-US"/>
            </a:p>
          </p:txBody>
        </p:sp>
        <p:sp>
          <p:nvSpPr>
            <p:cNvPr id="11359" name="Line 108"/>
            <p:cNvSpPr>
              <a:spLocks noChangeShapeType="1"/>
            </p:cNvSpPr>
            <p:nvPr/>
          </p:nvSpPr>
          <p:spPr bwMode="auto">
            <a:xfrm>
              <a:off x="4945062" y="4424362"/>
              <a:ext cx="0" cy="673100"/>
            </a:xfrm>
            <a:prstGeom prst="line">
              <a:avLst/>
            </a:prstGeom>
            <a:noFill/>
            <a:ln w="12700">
              <a:solidFill>
                <a:schemeClr val="tx2"/>
              </a:solidFill>
              <a:round/>
              <a:headEnd type="none" w="sm" len="sm"/>
              <a:tailEnd type="none" w="sm" len="sm"/>
            </a:ln>
          </p:spPr>
          <p:txBody>
            <a:bodyPr/>
            <a:lstStyle/>
            <a:p>
              <a:endParaRPr lang="en-US"/>
            </a:p>
          </p:txBody>
        </p:sp>
        <p:sp>
          <p:nvSpPr>
            <p:cNvPr id="11360" name="Line 109"/>
            <p:cNvSpPr>
              <a:spLocks noChangeShapeType="1"/>
            </p:cNvSpPr>
            <p:nvPr/>
          </p:nvSpPr>
          <p:spPr bwMode="auto">
            <a:xfrm flipH="1">
              <a:off x="5319712" y="4729162"/>
              <a:ext cx="165100" cy="368300"/>
            </a:xfrm>
            <a:prstGeom prst="line">
              <a:avLst/>
            </a:prstGeom>
            <a:noFill/>
            <a:ln w="12700">
              <a:solidFill>
                <a:schemeClr val="tx2"/>
              </a:solidFill>
              <a:round/>
              <a:headEnd type="none" w="sm" len="sm"/>
              <a:tailEnd type="none" w="sm" len="sm"/>
            </a:ln>
          </p:spPr>
          <p:txBody>
            <a:bodyPr/>
            <a:lstStyle/>
            <a:p>
              <a:endParaRPr lang="en-US"/>
            </a:p>
          </p:txBody>
        </p:sp>
      </p:grpSp>
      <p:grpSp>
        <p:nvGrpSpPr>
          <p:cNvPr id="11269" name="Group 178"/>
          <p:cNvGrpSpPr>
            <a:grpSpLocks/>
          </p:cNvGrpSpPr>
          <p:nvPr/>
        </p:nvGrpSpPr>
        <p:grpSpPr bwMode="auto">
          <a:xfrm>
            <a:off x="4572000" y="3478213"/>
            <a:ext cx="4106863" cy="2403475"/>
            <a:chOff x="2862837" y="3263900"/>
            <a:chExt cx="6658395" cy="2492800"/>
          </a:xfrm>
        </p:grpSpPr>
        <p:sp>
          <p:nvSpPr>
            <p:cNvPr id="11271" name="Freeform 6"/>
            <p:cNvSpPr>
              <a:spLocks/>
            </p:cNvSpPr>
            <p:nvPr/>
          </p:nvSpPr>
          <p:spPr bwMode="auto">
            <a:xfrm>
              <a:off x="3752850" y="3263900"/>
              <a:ext cx="338138" cy="2149475"/>
            </a:xfrm>
            <a:custGeom>
              <a:avLst/>
              <a:gdLst>
                <a:gd name="T0" fmla="*/ 334963 w 213"/>
                <a:gd name="T1" fmla="*/ 979488 h 1354"/>
                <a:gd name="T2" fmla="*/ 330200 w 213"/>
                <a:gd name="T3" fmla="*/ 795337 h 1354"/>
                <a:gd name="T4" fmla="*/ 320675 w 213"/>
                <a:gd name="T5" fmla="*/ 619125 h 1354"/>
                <a:gd name="T6" fmla="*/ 306388 w 213"/>
                <a:gd name="T7" fmla="*/ 457200 h 1354"/>
                <a:gd name="T8" fmla="*/ 287338 w 213"/>
                <a:gd name="T9" fmla="*/ 314325 h 1354"/>
                <a:gd name="T10" fmla="*/ 265113 w 213"/>
                <a:gd name="T11" fmla="*/ 193675 h 1354"/>
                <a:gd name="T12" fmla="*/ 239713 w 213"/>
                <a:gd name="T13" fmla="*/ 100012 h 1354"/>
                <a:gd name="T14" fmla="*/ 211138 w 213"/>
                <a:gd name="T15" fmla="*/ 34925 h 1354"/>
                <a:gd name="T16" fmla="*/ 182563 w 213"/>
                <a:gd name="T17" fmla="*/ 3175 h 1354"/>
                <a:gd name="T18" fmla="*/ 153988 w 213"/>
                <a:gd name="T19" fmla="*/ 3175 h 1354"/>
                <a:gd name="T20" fmla="*/ 125413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6350 w 213"/>
                <a:gd name="T33" fmla="*/ 795337 h 1354"/>
                <a:gd name="T34" fmla="*/ 1588 w 213"/>
                <a:gd name="T35" fmla="*/ 979488 h 1354"/>
                <a:gd name="T36" fmla="*/ 1588 w 213"/>
                <a:gd name="T37" fmla="*/ 1166812 h 1354"/>
                <a:gd name="T38" fmla="*/ 6350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5413 w 213"/>
                <a:gd name="T51" fmla="*/ 2111375 h 1354"/>
                <a:gd name="T52" fmla="*/ 153988 w 213"/>
                <a:gd name="T53" fmla="*/ 2144713 h 1354"/>
                <a:gd name="T54" fmla="*/ 182563 w 213"/>
                <a:gd name="T55" fmla="*/ 2144713 h 1354"/>
                <a:gd name="T56" fmla="*/ 211138 w 213"/>
                <a:gd name="T57" fmla="*/ 2111375 h 1354"/>
                <a:gd name="T58" fmla="*/ 239713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7"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4" y="501"/>
                  </a:lnTo>
                  <a:lnTo>
                    <a:pt x="2" y="559"/>
                  </a:lnTo>
                  <a:lnTo>
                    <a:pt x="1" y="617"/>
                  </a:lnTo>
                  <a:lnTo>
                    <a:pt x="0" y="677"/>
                  </a:lnTo>
                  <a:lnTo>
                    <a:pt x="1" y="735"/>
                  </a:lnTo>
                  <a:lnTo>
                    <a:pt x="2" y="794"/>
                  </a:lnTo>
                  <a:lnTo>
                    <a:pt x="4"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7"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2" name="Freeform 7"/>
            <p:cNvSpPr>
              <a:spLocks/>
            </p:cNvSpPr>
            <p:nvPr/>
          </p:nvSpPr>
          <p:spPr bwMode="auto">
            <a:xfrm>
              <a:off x="4576763" y="3271838"/>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7 h 1354"/>
                <a:gd name="T34" fmla="*/ 1587 w 213"/>
                <a:gd name="T35" fmla="*/ 979488 h 1354"/>
                <a:gd name="T36" fmla="*/ 1587 w 213"/>
                <a:gd name="T37" fmla="*/ 1166812 h 1354"/>
                <a:gd name="T38" fmla="*/ 6350 w 213"/>
                <a:gd name="T39" fmla="*/ 1350962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3" name="Freeform 8"/>
            <p:cNvSpPr>
              <a:spLocks/>
            </p:cNvSpPr>
            <p:nvPr/>
          </p:nvSpPr>
          <p:spPr bwMode="auto">
            <a:xfrm>
              <a:off x="5235575" y="3263900"/>
              <a:ext cx="338138" cy="2149475"/>
            </a:xfrm>
            <a:custGeom>
              <a:avLst/>
              <a:gdLst>
                <a:gd name="T0" fmla="*/ 334963 w 213"/>
                <a:gd name="T1" fmla="*/ 979488 h 1354"/>
                <a:gd name="T2" fmla="*/ 330200 w 213"/>
                <a:gd name="T3" fmla="*/ 795337 h 1354"/>
                <a:gd name="T4" fmla="*/ 320675 w 213"/>
                <a:gd name="T5" fmla="*/ 619125 h 1354"/>
                <a:gd name="T6" fmla="*/ 306388 w 213"/>
                <a:gd name="T7" fmla="*/ 457200 h 1354"/>
                <a:gd name="T8" fmla="*/ 287338 w 213"/>
                <a:gd name="T9" fmla="*/ 314325 h 1354"/>
                <a:gd name="T10" fmla="*/ 265113 w 213"/>
                <a:gd name="T11" fmla="*/ 193675 h 1354"/>
                <a:gd name="T12" fmla="*/ 238125 w 213"/>
                <a:gd name="T13" fmla="*/ 100012 h 1354"/>
                <a:gd name="T14" fmla="*/ 211138 w 213"/>
                <a:gd name="T15" fmla="*/ 34925 h 1354"/>
                <a:gd name="T16" fmla="*/ 182563 w 213"/>
                <a:gd name="T17" fmla="*/ 3175 h 1354"/>
                <a:gd name="T18" fmla="*/ 153988 w 213"/>
                <a:gd name="T19" fmla="*/ 3175 h 1354"/>
                <a:gd name="T20" fmla="*/ 123825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7 h 1354"/>
                <a:gd name="T34" fmla="*/ 0 w 213"/>
                <a:gd name="T35" fmla="*/ 979488 h 1354"/>
                <a:gd name="T36" fmla="*/ 0 w 213"/>
                <a:gd name="T37" fmla="*/ 1166812 h 1354"/>
                <a:gd name="T38" fmla="*/ 4763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3988 w 213"/>
                <a:gd name="T53" fmla="*/ 2144713 h 1354"/>
                <a:gd name="T54" fmla="*/ 182563 w 213"/>
                <a:gd name="T55" fmla="*/ 2144713 h 1354"/>
                <a:gd name="T56" fmla="*/ 211138 w 213"/>
                <a:gd name="T57" fmla="*/ 2111375 h 1354"/>
                <a:gd name="T58" fmla="*/ 238125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7" y="2"/>
                  </a:lnTo>
                  <a:lnTo>
                    <a:pt x="87" y="10"/>
                  </a:lnTo>
                  <a:lnTo>
                    <a:pt x="78"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8" y="1330"/>
                  </a:lnTo>
                  <a:lnTo>
                    <a:pt x="87" y="1343"/>
                  </a:lnTo>
                  <a:lnTo>
                    <a:pt x="97"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4" name="Freeform 9"/>
            <p:cNvSpPr>
              <a:spLocks/>
            </p:cNvSpPr>
            <p:nvPr/>
          </p:nvSpPr>
          <p:spPr bwMode="auto">
            <a:xfrm>
              <a:off x="6075363" y="3263900"/>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7 h 1354"/>
                <a:gd name="T34" fmla="*/ 0 w 213"/>
                <a:gd name="T35" fmla="*/ 979488 h 1354"/>
                <a:gd name="T36" fmla="*/ 0 w 213"/>
                <a:gd name="T37" fmla="*/ 1166812 h 1354"/>
                <a:gd name="T38" fmla="*/ 6350 w 213"/>
                <a:gd name="T39" fmla="*/ 1350962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5" name="Freeform 10"/>
            <p:cNvSpPr>
              <a:spLocks/>
            </p:cNvSpPr>
            <p:nvPr/>
          </p:nvSpPr>
          <p:spPr bwMode="auto">
            <a:xfrm>
              <a:off x="6726238" y="3279775"/>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8125 w 213"/>
                <a:gd name="T13" fmla="*/ 100012 h 1354"/>
                <a:gd name="T14" fmla="*/ 211137 w 213"/>
                <a:gd name="T15" fmla="*/ 34925 h 1354"/>
                <a:gd name="T16" fmla="*/ 182562 w 213"/>
                <a:gd name="T17" fmla="*/ 3175 h 1354"/>
                <a:gd name="T18" fmla="*/ 152400 w 213"/>
                <a:gd name="T19" fmla="*/ 3175 h 1354"/>
                <a:gd name="T20" fmla="*/ 123825 w 213"/>
                <a:gd name="T21" fmla="*/ 34925 h 1354"/>
                <a:gd name="T22" fmla="*/ 96837 w 213"/>
                <a:gd name="T23" fmla="*/ 100012 h 1354"/>
                <a:gd name="T24" fmla="*/ 71437 w 213"/>
                <a:gd name="T25" fmla="*/ 193675 h 1354"/>
                <a:gd name="T26" fmla="*/ 49212 w 213"/>
                <a:gd name="T27" fmla="*/ 314325 h 1354"/>
                <a:gd name="T28" fmla="*/ 30162 w 213"/>
                <a:gd name="T29" fmla="*/ 457200 h 1354"/>
                <a:gd name="T30" fmla="*/ 15875 w 213"/>
                <a:gd name="T31" fmla="*/ 619125 h 1354"/>
                <a:gd name="T32" fmla="*/ 4762 w 213"/>
                <a:gd name="T33" fmla="*/ 795337 h 1354"/>
                <a:gd name="T34" fmla="*/ 0 w 213"/>
                <a:gd name="T35" fmla="*/ 979488 h 1354"/>
                <a:gd name="T36" fmla="*/ 0 w 213"/>
                <a:gd name="T37" fmla="*/ 1166812 h 1354"/>
                <a:gd name="T38" fmla="*/ 4762 w 213"/>
                <a:gd name="T39" fmla="*/ 1350962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3825 w 213"/>
                <a:gd name="T51" fmla="*/ 2111375 h 1354"/>
                <a:gd name="T52" fmla="*/ 152400 w 213"/>
                <a:gd name="T53" fmla="*/ 2144713 h 1354"/>
                <a:gd name="T54" fmla="*/ 182562 w 213"/>
                <a:gd name="T55" fmla="*/ 2144713 h 1354"/>
                <a:gd name="T56" fmla="*/ 211137 w 213"/>
                <a:gd name="T57" fmla="*/ 2111375 h 1354"/>
                <a:gd name="T58" fmla="*/ 238125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6" y="2"/>
                  </a:lnTo>
                  <a:lnTo>
                    <a:pt x="87" y="10"/>
                  </a:lnTo>
                  <a:lnTo>
                    <a:pt x="78" y="22"/>
                  </a:lnTo>
                  <a:lnTo>
                    <a:pt x="70"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70"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6" name="Freeform 11"/>
            <p:cNvSpPr>
              <a:spLocks/>
            </p:cNvSpPr>
            <p:nvPr/>
          </p:nvSpPr>
          <p:spPr bwMode="auto">
            <a:xfrm>
              <a:off x="3109913" y="3271838"/>
              <a:ext cx="338137" cy="2149475"/>
            </a:xfrm>
            <a:custGeom>
              <a:avLst/>
              <a:gdLst>
                <a:gd name="T0" fmla="*/ 334962 w 213"/>
                <a:gd name="T1" fmla="*/ 979488 h 1354"/>
                <a:gd name="T2" fmla="*/ 331787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2725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3025 w 213"/>
                <a:gd name="T25" fmla="*/ 193675 h 1354"/>
                <a:gd name="T26" fmla="*/ 50800 w 213"/>
                <a:gd name="T27" fmla="*/ 314325 h 1354"/>
                <a:gd name="T28" fmla="*/ 31750 w 213"/>
                <a:gd name="T29" fmla="*/ 457200 h 1354"/>
                <a:gd name="T30" fmla="*/ 15875 w 213"/>
                <a:gd name="T31" fmla="*/ 619125 h 1354"/>
                <a:gd name="T32" fmla="*/ 6350 w 213"/>
                <a:gd name="T33" fmla="*/ 795337 h 1354"/>
                <a:gd name="T34" fmla="*/ 1587 w 213"/>
                <a:gd name="T35" fmla="*/ 979488 h 1354"/>
                <a:gd name="T36" fmla="*/ 1587 w 213"/>
                <a:gd name="T37" fmla="*/ 1166812 h 1354"/>
                <a:gd name="T38" fmla="*/ 6350 w 213"/>
                <a:gd name="T39" fmla="*/ 1350962 h 1354"/>
                <a:gd name="T40" fmla="*/ 15875 w 213"/>
                <a:gd name="T41" fmla="*/ 1527175 h 1354"/>
                <a:gd name="T42" fmla="*/ 31750 w 213"/>
                <a:gd name="T43" fmla="*/ 1689100 h 1354"/>
                <a:gd name="T44" fmla="*/ 50800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2725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1787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9"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4"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2"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2"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4"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9"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7" name="Rectangle 12"/>
            <p:cNvSpPr>
              <a:spLocks noChangeArrowheads="1"/>
            </p:cNvSpPr>
            <p:nvPr/>
          </p:nvSpPr>
          <p:spPr bwMode="auto">
            <a:xfrm>
              <a:off x="7218649" y="5472112"/>
              <a:ext cx="2302583"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Many-to-Many</a:t>
              </a:r>
            </a:p>
          </p:txBody>
        </p:sp>
        <p:sp>
          <p:nvSpPr>
            <p:cNvPr id="11278" name="Freeform 13"/>
            <p:cNvSpPr>
              <a:spLocks/>
            </p:cNvSpPr>
            <p:nvPr/>
          </p:nvSpPr>
          <p:spPr bwMode="auto">
            <a:xfrm>
              <a:off x="7558088" y="3263900"/>
              <a:ext cx="338137" cy="2149475"/>
            </a:xfrm>
            <a:custGeom>
              <a:avLst/>
              <a:gdLst>
                <a:gd name="T0" fmla="*/ 334962 w 213"/>
                <a:gd name="T1" fmla="*/ 979488 h 1354"/>
                <a:gd name="T2" fmla="*/ 330200 w 213"/>
                <a:gd name="T3" fmla="*/ 795337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2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2 h 1354"/>
                <a:gd name="T24" fmla="*/ 71437 w 213"/>
                <a:gd name="T25" fmla="*/ 193675 h 1354"/>
                <a:gd name="T26" fmla="*/ 49212 w 213"/>
                <a:gd name="T27" fmla="*/ 314325 h 1354"/>
                <a:gd name="T28" fmla="*/ 30162 w 213"/>
                <a:gd name="T29" fmla="*/ 457200 h 1354"/>
                <a:gd name="T30" fmla="*/ 15875 w 213"/>
                <a:gd name="T31" fmla="*/ 619125 h 1354"/>
                <a:gd name="T32" fmla="*/ 6350 w 213"/>
                <a:gd name="T33" fmla="*/ 795337 h 1354"/>
                <a:gd name="T34" fmla="*/ 0 w 213"/>
                <a:gd name="T35" fmla="*/ 979488 h 1354"/>
                <a:gd name="T36" fmla="*/ 0 w 213"/>
                <a:gd name="T37" fmla="*/ 1166812 h 1354"/>
                <a:gd name="T38" fmla="*/ 6350 w 213"/>
                <a:gd name="T39" fmla="*/ 1350962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2 h 1354"/>
                <a:gd name="T70" fmla="*/ 334962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79" name="Freeform 14"/>
            <p:cNvSpPr>
              <a:spLocks/>
            </p:cNvSpPr>
            <p:nvPr/>
          </p:nvSpPr>
          <p:spPr bwMode="auto">
            <a:xfrm>
              <a:off x="8201025" y="3263900"/>
              <a:ext cx="338138" cy="2149475"/>
            </a:xfrm>
            <a:custGeom>
              <a:avLst/>
              <a:gdLst>
                <a:gd name="T0" fmla="*/ 334963 w 213"/>
                <a:gd name="T1" fmla="*/ 979488 h 1354"/>
                <a:gd name="T2" fmla="*/ 330200 w 213"/>
                <a:gd name="T3" fmla="*/ 795337 h 1354"/>
                <a:gd name="T4" fmla="*/ 320675 w 213"/>
                <a:gd name="T5" fmla="*/ 619125 h 1354"/>
                <a:gd name="T6" fmla="*/ 304800 w 213"/>
                <a:gd name="T7" fmla="*/ 457200 h 1354"/>
                <a:gd name="T8" fmla="*/ 287338 w 213"/>
                <a:gd name="T9" fmla="*/ 314325 h 1354"/>
                <a:gd name="T10" fmla="*/ 263525 w 213"/>
                <a:gd name="T11" fmla="*/ 193675 h 1354"/>
                <a:gd name="T12" fmla="*/ 238125 w 213"/>
                <a:gd name="T13" fmla="*/ 100012 h 1354"/>
                <a:gd name="T14" fmla="*/ 211138 w 213"/>
                <a:gd name="T15" fmla="*/ 34925 h 1354"/>
                <a:gd name="T16" fmla="*/ 182563 w 213"/>
                <a:gd name="T17" fmla="*/ 3175 h 1354"/>
                <a:gd name="T18" fmla="*/ 152400 w 213"/>
                <a:gd name="T19" fmla="*/ 3175 h 1354"/>
                <a:gd name="T20" fmla="*/ 123825 w 213"/>
                <a:gd name="T21" fmla="*/ 34925 h 1354"/>
                <a:gd name="T22" fmla="*/ 96838 w 213"/>
                <a:gd name="T23" fmla="*/ 100012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7 h 1354"/>
                <a:gd name="T34" fmla="*/ 0 w 213"/>
                <a:gd name="T35" fmla="*/ 979488 h 1354"/>
                <a:gd name="T36" fmla="*/ 0 w 213"/>
                <a:gd name="T37" fmla="*/ 1166812 h 1354"/>
                <a:gd name="T38" fmla="*/ 4763 w 213"/>
                <a:gd name="T39" fmla="*/ 1350962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2400 w 213"/>
                <a:gd name="T53" fmla="*/ 2144713 h 1354"/>
                <a:gd name="T54" fmla="*/ 182563 w 213"/>
                <a:gd name="T55" fmla="*/ 2144713 h 1354"/>
                <a:gd name="T56" fmla="*/ 211138 w 213"/>
                <a:gd name="T57" fmla="*/ 2111375 h 1354"/>
                <a:gd name="T58" fmla="*/ 238125 w 213"/>
                <a:gd name="T59" fmla="*/ 2046288 h 1354"/>
                <a:gd name="T60" fmla="*/ 263525 w 213"/>
                <a:gd name="T61" fmla="*/ 1954213 h 1354"/>
                <a:gd name="T62" fmla="*/ 287338 w 213"/>
                <a:gd name="T63" fmla="*/ 1833563 h 1354"/>
                <a:gd name="T64" fmla="*/ 304800 w 213"/>
                <a:gd name="T65" fmla="*/ 1689100 h 1354"/>
                <a:gd name="T66" fmla="*/ 320675 w 213"/>
                <a:gd name="T67" fmla="*/ 1527175 h 1354"/>
                <a:gd name="T68" fmla="*/ 330200 w 213"/>
                <a:gd name="T69" fmla="*/ 1350962 h 1354"/>
                <a:gd name="T70" fmla="*/ 334963 w 213"/>
                <a:gd name="T71" fmla="*/ 1166812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2" y="288"/>
                  </a:lnTo>
                  <a:lnTo>
                    <a:pt x="187" y="241"/>
                  </a:lnTo>
                  <a:lnTo>
                    <a:pt x="181" y="198"/>
                  </a:lnTo>
                  <a:lnTo>
                    <a:pt x="174" y="158"/>
                  </a:lnTo>
                  <a:lnTo>
                    <a:pt x="166" y="122"/>
                  </a:lnTo>
                  <a:lnTo>
                    <a:pt x="159" y="90"/>
                  </a:lnTo>
                  <a:lnTo>
                    <a:pt x="150" y="63"/>
                  </a:lnTo>
                  <a:lnTo>
                    <a:pt x="142" y="40"/>
                  </a:lnTo>
                  <a:lnTo>
                    <a:pt x="133" y="22"/>
                  </a:lnTo>
                  <a:lnTo>
                    <a:pt x="124" y="10"/>
                  </a:lnTo>
                  <a:lnTo>
                    <a:pt x="115" y="2"/>
                  </a:lnTo>
                  <a:lnTo>
                    <a:pt x="106" y="0"/>
                  </a:lnTo>
                  <a:lnTo>
                    <a:pt x="96" y="2"/>
                  </a:lnTo>
                  <a:lnTo>
                    <a:pt x="87" y="10"/>
                  </a:lnTo>
                  <a:lnTo>
                    <a:pt x="78" y="22"/>
                  </a:lnTo>
                  <a:lnTo>
                    <a:pt x="69"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69"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6" y="1231"/>
                  </a:lnTo>
                  <a:lnTo>
                    <a:pt x="174" y="1195"/>
                  </a:lnTo>
                  <a:lnTo>
                    <a:pt x="181" y="1155"/>
                  </a:lnTo>
                  <a:lnTo>
                    <a:pt x="187" y="1112"/>
                  </a:lnTo>
                  <a:lnTo>
                    <a:pt x="192"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1280" name="Rectangle 15"/>
            <p:cNvSpPr>
              <a:spLocks noChangeArrowheads="1"/>
            </p:cNvSpPr>
            <p:nvPr/>
          </p:nvSpPr>
          <p:spPr bwMode="auto">
            <a:xfrm>
              <a:off x="2862837" y="5448299"/>
              <a:ext cx="1174681"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1-to-1</a:t>
              </a:r>
            </a:p>
          </p:txBody>
        </p:sp>
        <p:sp>
          <p:nvSpPr>
            <p:cNvPr id="11281" name="Rectangle 16"/>
            <p:cNvSpPr>
              <a:spLocks noChangeArrowheads="1"/>
            </p:cNvSpPr>
            <p:nvPr/>
          </p:nvSpPr>
          <p:spPr bwMode="auto">
            <a:xfrm>
              <a:off x="3974682" y="5448299"/>
              <a:ext cx="1704847"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1-to Many</a:t>
              </a:r>
            </a:p>
          </p:txBody>
        </p:sp>
        <p:sp>
          <p:nvSpPr>
            <p:cNvPr id="11282" name="Rectangle 17"/>
            <p:cNvSpPr>
              <a:spLocks noChangeArrowheads="1"/>
            </p:cNvSpPr>
            <p:nvPr/>
          </p:nvSpPr>
          <p:spPr bwMode="auto">
            <a:xfrm>
              <a:off x="5580681" y="5448299"/>
              <a:ext cx="1738632" cy="284588"/>
            </a:xfrm>
            <a:prstGeom prst="rect">
              <a:avLst/>
            </a:prstGeom>
            <a:noFill/>
            <a:ln w="9525">
              <a:noFill/>
              <a:miter lim="800000"/>
              <a:headEnd/>
              <a:tailEnd/>
            </a:ln>
          </p:spPr>
          <p:txBody>
            <a:bodyPr wrap="none" lIns="90488" tIns="44450" rIns="90488" bIns="44450">
              <a:spAutoFit/>
            </a:bodyPr>
            <a:lstStyle/>
            <a:p>
              <a:r>
                <a:rPr lang="en-US" sz="1200" b="1">
                  <a:latin typeface="Verdana" pitchFamily="34" charset="0"/>
                </a:rPr>
                <a:t>Many-to-1</a:t>
              </a:r>
            </a:p>
          </p:txBody>
        </p:sp>
        <p:sp>
          <p:nvSpPr>
            <p:cNvPr id="11283" name="Line 18"/>
            <p:cNvSpPr>
              <a:spLocks noChangeShapeType="1"/>
            </p:cNvSpPr>
            <p:nvPr/>
          </p:nvSpPr>
          <p:spPr bwMode="auto">
            <a:xfrm>
              <a:off x="3294063" y="3616325"/>
              <a:ext cx="609600" cy="87313"/>
            </a:xfrm>
            <a:prstGeom prst="line">
              <a:avLst/>
            </a:prstGeom>
            <a:noFill/>
            <a:ln w="12700">
              <a:solidFill>
                <a:schemeClr val="tx2"/>
              </a:solidFill>
              <a:round/>
              <a:headEnd type="none" w="sm" len="sm"/>
              <a:tailEnd type="none" w="sm" len="sm"/>
            </a:ln>
          </p:spPr>
          <p:txBody>
            <a:bodyPr/>
            <a:lstStyle/>
            <a:p>
              <a:endParaRPr lang="en-US"/>
            </a:p>
          </p:txBody>
        </p:sp>
        <p:sp>
          <p:nvSpPr>
            <p:cNvPr id="11284" name="Line 19"/>
            <p:cNvSpPr>
              <a:spLocks noChangeShapeType="1"/>
            </p:cNvSpPr>
            <p:nvPr/>
          </p:nvSpPr>
          <p:spPr bwMode="auto">
            <a:xfrm>
              <a:off x="3275013" y="3976688"/>
              <a:ext cx="649287" cy="127000"/>
            </a:xfrm>
            <a:prstGeom prst="line">
              <a:avLst/>
            </a:prstGeom>
            <a:noFill/>
            <a:ln w="12700">
              <a:solidFill>
                <a:schemeClr val="tx2"/>
              </a:solidFill>
              <a:round/>
              <a:headEnd type="none" w="sm" len="sm"/>
              <a:tailEnd type="none" w="sm" len="sm"/>
            </a:ln>
          </p:spPr>
          <p:txBody>
            <a:bodyPr/>
            <a:lstStyle/>
            <a:p>
              <a:endParaRPr lang="en-US"/>
            </a:p>
          </p:txBody>
        </p:sp>
        <p:sp>
          <p:nvSpPr>
            <p:cNvPr id="11285" name="Line 20"/>
            <p:cNvSpPr>
              <a:spLocks noChangeShapeType="1"/>
            </p:cNvSpPr>
            <p:nvPr/>
          </p:nvSpPr>
          <p:spPr bwMode="auto">
            <a:xfrm flipV="1">
              <a:off x="3246438" y="4484688"/>
              <a:ext cx="649287" cy="635000"/>
            </a:xfrm>
            <a:prstGeom prst="line">
              <a:avLst/>
            </a:prstGeom>
            <a:noFill/>
            <a:ln w="12700">
              <a:solidFill>
                <a:schemeClr val="tx2"/>
              </a:solidFill>
              <a:round/>
              <a:headEnd type="none" w="sm" len="sm"/>
              <a:tailEnd type="none" w="sm" len="sm"/>
            </a:ln>
          </p:spPr>
          <p:txBody>
            <a:bodyPr/>
            <a:lstStyle/>
            <a:p>
              <a:endParaRPr lang="en-US"/>
            </a:p>
          </p:txBody>
        </p:sp>
        <p:sp>
          <p:nvSpPr>
            <p:cNvPr id="11286" name="Line 21"/>
            <p:cNvSpPr>
              <a:spLocks noChangeShapeType="1"/>
            </p:cNvSpPr>
            <p:nvPr/>
          </p:nvSpPr>
          <p:spPr bwMode="auto">
            <a:xfrm>
              <a:off x="4778375" y="3595688"/>
              <a:ext cx="630238" cy="107950"/>
            </a:xfrm>
            <a:prstGeom prst="line">
              <a:avLst/>
            </a:prstGeom>
            <a:noFill/>
            <a:ln w="12700">
              <a:solidFill>
                <a:schemeClr val="tx2"/>
              </a:solidFill>
              <a:round/>
              <a:headEnd type="none" w="sm" len="sm"/>
              <a:tailEnd type="none" w="sm" len="sm"/>
            </a:ln>
          </p:spPr>
          <p:txBody>
            <a:bodyPr/>
            <a:lstStyle/>
            <a:p>
              <a:endParaRPr lang="en-US"/>
            </a:p>
          </p:txBody>
        </p:sp>
        <p:sp>
          <p:nvSpPr>
            <p:cNvPr id="11287" name="Line 22"/>
            <p:cNvSpPr>
              <a:spLocks noChangeShapeType="1"/>
            </p:cNvSpPr>
            <p:nvPr/>
          </p:nvSpPr>
          <p:spPr bwMode="auto">
            <a:xfrm>
              <a:off x="4759325" y="3976688"/>
              <a:ext cx="628650" cy="147637"/>
            </a:xfrm>
            <a:prstGeom prst="line">
              <a:avLst/>
            </a:prstGeom>
            <a:noFill/>
            <a:ln w="12700">
              <a:solidFill>
                <a:schemeClr val="tx2"/>
              </a:solidFill>
              <a:round/>
              <a:headEnd type="none" w="sm" len="sm"/>
              <a:tailEnd type="none" w="sm" len="sm"/>
            </a:ln>
          </p:spPr>
          <p:txBody>
            <a:bodyPr/>
            <a:lstStyle/>
            <a:p>
              <a:endParaRPr lang="en-US"/>
            </a:p>
          </p:txBody>
        </p:sp>
        <p:sp>
          <p:nvSpPr>
            <p:cNvPr id="11288" name="Line 23"/>
            <p:cNvSpPr>
              <a:spLocks noChangeShapeType="1"/>
            </p:cNvSpPr>
            <p:nvPr/>
          </p:nvSpPr>
          <p:spPr bwMode="auto">
            <a:xfrm>
              <a:off x="4778375" y="3997325"/>
              <a:ext cx="609600" cy="928688"/>
            </a:xfrm>
            <a:prstGeom prst="line">
              <a:avLst/>
            </a:prstGeom>
            <a:noFill/>
            <a:ln w="12700">
              <a:solidFill>
                <a:schemeClr val="tx2"/>
              </a:solidFill>
              <a:round/>
              <a:headEnd type="none" w="sm" len="sm"/>
              <a:tailEnd type="none" w="sm" len="sm"/>
            </a:ln>
          </p:spPr>
          <p:txBody>
            <a:bodyPr/>
            <a:lstStyle/>
            <a:p>
              <a:endParaRPr lang="en-US"/>
            </a:p>
          </p:txBody>
        </p:sp>
        <p:sp>
          <p:nvSpPr>
            <p:cNvPr id="11289" name="Line 24"/>
            <p:cNvSpPr>
              <a:spLocks noChangeShapeType="1"/>
            </p:cNvSpPr>
            <p:nvPr/>
          </p:nvSpPr>
          <p:spPr bwMode="auto">
            <a:xfrm flipH="1">
              <a:off x="4725988" y="4518025"/>
              <a:ext cx="674687" cy="588963"/>
            </a:xfrm>
            <a:prstGeom prst="line">
              <a:avLst/>
            </a:prstGeom>
            <a:noFill/>
            <a:ln w="12700">
              <a:solidFill>
                <a:schemeClr val="tx2"/>
              </a:solidFill>
              <a:round/>
              <a:headEnd type="none" w="sm" len="sm"/>
              <a:tailEnd type="none" w="sm" len="sm"/>
            </a:ln>
          </p:spPr>
          <p:txBody>
            <a:bodyPr/>
            <a:lstStyle/>
            <a:p>
              <a:endParaRPr lang="en-US"/>
            </a:p>
          </p:txBody>
        </p:sp>
        <p:sp>
          <p:nvSpPr>
            <p:cNvPr id="11290" name="Line 25"/>
            <p:cNvSpPr>
              <a:spLocks noChangeShapeType="1"/>
            </p:cNvSpPr>
            <p:nvPr/>
          </p:nvSpPr>
          <p:spPr bwMode="auto">
            <a:xfrm>
              <a:off x="6203950" y="3595688"/>
              <a:ext cx="708025" cy="107950"/>
            </a:xfrm>
            <a:prstGeom prst="line">
              <a:avLst/>
            </a:prstGeom>
            <a:noFill/>
            <a:ln w="12700">
              <a:solidFill>
                <a:schemeClr val="tx2"/>
              </a:solidFill>
              <a:round/>
              <a:headEnd type="none" w="sm" len="sm"/>
              <a:tailEnd type="none" w="sm" len="sm"/>
            </a:ln>
          </p:spPr>
          <p:txBody>
            <a:bodyPr/>
            <a:lstStyle/>
            <a:p>
              <a:endParaRPr lang="en-US"/>
            </a:p>
          </p:txBody>
        </p:sp>
        <p:sp>
          <p:nvSpPr>
            <p:cNvPr id="11291" name="Line 26"/>
            <p:cNvSpPr>
              <a:spLocks noChangeShapeType="1"/>
            </p:cNvSpPr>
            <p:nvPr/>
          </p:nvSpPr>
          <p:spPr bwMode="auto">
            <a:xfrm>
              <a:off x="6262688" y="3976688"/>
              <a:ext cx="609600" cy="107950"/>
            </a:xfrm>
            <a:prstGeom prst="line">
              <a:avLst/>
            </a:prstGeom>
            <a:noFill/>
            <a:ln w="12700">
              <a:solidFill>
                <a:schemeClr val="tx2"/>
              </a:solidFill>
              <a:round/>
              <a:headEnd type="none" w="sm" len="sm"/>
              <a:tailEnd type="none" w="sm" len="sm"/>
            </a:ln>
          </p:spPr>
          <p:txBody>
            <a:bodyPr/>
            <a:lstStyle/>
            <a:p>
              <a:endParaRPr lang="en-US"/>
            </a:p>
          </p:txBody>
        </p:sp>
        <p:sp>
          <p:nvSpPr>
            <p:cNvPr id="11292" name="Line 27"/>
            <p:cNvSpPr>
              <a:spLocks noChangeShapeType="1"/>
            </p:cNvSpPr>
            <p:nvPr/>
          </p:nvSpPr>
          <p:spPr bwMode="auto">
            <a:xfrm>
              <a:off x="6243638" y="4357688"/>
              <a:ext cx="649287" cy="168275"/>
            </a:xfrm>
            <a:prstGeom prst="line">
              <a:avLst/>
            </a:prstGeom>
            <a:noFill/>
            <a:ln w="12700">
              <a:solidFill>
                <a:schemeClr val="tx2"/>
              </a:solidFill>
              <a:round/>
              <a:headEnd type="none" w="sm" len="sm"/>
              <a:tailEnd type="none" w="sm" len="sm"/>
            </a:ln>
          </p:spPr>
          <p:txBody>
            <a:bodyPr/>
            <a:lstStyle/>
            <a:p>
              <a:endParaRPr lang="en-US"/>
            </a:p>
          </p:txBody>
        </p:sp>
        <p:sp>
          <p:nvSpPr>
            <p:cNvPr id="11293" name="Line 28"/>
            <p:cNvSpPr>
              <a:spLocks noChangeShapeType="1"/>
            </p:cNvSpPr>
            <p:nvPr/>
          </p:nvSpPr>
          <p:spPr bwMode="auto">
            <a:xfrm flipV="1">
              <a:off x="6215063" y="4465638"/>
              <a:ext cx="649287" cy="673100"/>
            </a:xfrm>
            <a:prstGeom prst="line">
              <a:avLst/>
            </a:prstGeom>
            <a:noFill/>
            <a:ln w="12700">
              <a:solidFill>
                <a:schemeClr val="tx2"/>
              </a:solidFill>
              <a:round/>
              <a:headEnd type="none" w="sm" len="sm"/>
              <a:tailEnd type="none" w="sm" len="sm"/>
            </a:ln>
          </p:spPr>
          <p:txBody>
            <a:bodyPr/>
            <a:lstStyle/>
            <a:p>
              <a:endParaRPr lang="en-US"/>
            </a:p>
          </p:txBody>
        </p:sp>
        <p:sp>
          <p:nvSpPr>
            <p:cNvPr id="11294" name="Line 29"/>
            <p:cNvSpPr>
              <a:spLocks noChangeShapeType="1"/>
            </p:cNvSpPr>
            <p:nvPr/>
          </p:nvSpPr>
          <p:spPr bwMode="auto">
            <a:xfrm>
              <a:off x="7707313" y="3616325"/>
              <a:ext cx="630237" cy="87313"/>
            </a:xfrm>
            <a:prstGeom prst="line">
              <a:avLst/>
            </a:prstGeom>
            <a:noFill/>
            <a:ln w="12700">
              <a:solidFill>
                <a:schemeClr val="tx2"/>
              </a:solidFill>
              <a:round/>
              <a:headEnd type="none" w="sm" len="sm"/>
              <a:tailEnd type="none" w="sm" len="sm"/>
            </a:ln>
          </p:spPr>
          <p:txBody>
            <a:bodyPr/>
            <a:lstStyle/>
            <a:p>
              <a:endParaRPr lang="en-US"/>
            </a:p>
          </p:txBody>
        </p:sp>
        <p:sp>
          <p:nvSpPr>
            <p:cNvPr id="11295" name="Line 30"/>
            <p:cNvSpPr>
              <a:spLocks noChangeShapeType="1"/>
            </p:cNvSpPr>
            <p:nvPr/>
          </p:nvSpPr>
          <p:spPr bwMode="auto">
            <a:xfrm>
              <a:off x="7748588" y="3997325"/>
              <a:ext cx="649287" cy="87313"/>
            </a:xfrm>
            <a:prstGeom prst="line">
              <a:avLst/>
            </a:prstGeom>
            <a:noFill/>
            <a:ln w="12700">
              <a:solidFill>
                <a:schemeClr val="tx2"/>
              </a:solidFill>
              <a:round/>
              <a:headEnd type="none" w="sm" len="sm"/>
              <a:tailEnd type="none" w="sm" len="sm"/>
            </a:ln>
          </p:spPr>
          <p:txBody>
            <a:bodyPr/>
            <a:lstStyle/>
            <a:p>
              <a:endParaRPr lang="en-US"/>
            </a:p>
          </p:txBody>
        </p:sp>
        <p:sp>
          <p:nvSpPr>
            <p:cNvPr id="11296" name="Line 31"/>
            <p:cNvSpPr>
              <a:spLocks noChangeShapeType="1"/>
            </p:cNvSpPr>
            <p:nvPr/>
          </p:nvSpPr>
          <p:spPr bwMode="auto">
            <a:xfrm flipV="1">
              <a:off x="7727950" y="3663950"/>
              <a:ext cx="609600" cy="1054100"/>
            </a:xfrm>
            <a:prstGeom prst="line">
              <a:avLst/>
            </a:prstGeom>
            <a:noFill/>
            <a:ln w="12700">
              <a:solidFill>
                <a:schemeClr val="tx2"/>
              </a:solidFill>
              <a:round/>
              <a:headEnd type="none" w="sm" len="sm"/>
              <a:tailEnd type="none" w="sm" len="sm"/>
            </a:ln>
          </p:spPr>
          <p:txBody>
            <a:bodyPr/>
            <a:lstStyle/>
            <a:p>
              <a:endParaRPr lang="en-US"/>
            </a:p>
          </p:txBody>
        </p:sp>
        <p:sp>
          <p:nvSpPr>
            <p:cNvPr id="11297" name="Line 32"/>
            <p:cNvSpPr>
              <a:spLocks noChangeShapeType="1"/>
            </p:cNvSpPr>
            <p:nvPr/>
          </p:nvSpPr>
          <p:spPr bwMode="auto">
            <a:xfrm>
              <a:off x="7707313" y="3976688"/>
              <a:ext cx="669925" cy="930275"/>
            </a:xfrm>
            <a:prstGeom prst="line">
              <a:avLst/>
            </a:prstGeom>
            <a:noFill/>
            <a:ln w="12700">
              <a:solidFill>
                <a:schemeClr val="tx2"/>
              </a:solidFill>
              <a:round/>
              <a:headEnd type="none" w="sm" len="sm"/>
              <a:tailEnd type="none" w="sm" len="sm"/>
            </a:ln>
          </p:spPr>
          <p:txBody>
            <a:bodyPr/>
            <a:lstStyle/>
            <a:p>
              <a:endParaRPr lang="en-US"/>
            </a:p>
          </p:txBody>
        </p:sp>
        <p:sp>
          <p:nvSpPr>
            <p:cNvPr id="11298" name="Oval 58"/>
            <p:cNvSpPr>
              <a:spLocks noChangeArrowheads="1"/>
            </p:cNvSpPr>
            <p:nvPr/>
          </p:nvSpPr>
          <p:spPr bwMode="auto">
            <a:xfrm>
              <a:off x="3208338" y="3575050"/>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299" name="Oval 59"/>
            <p:cNvSpPr>
              <a:spLocks noChangeArrowheads="1"/>
            </p:cNvSpPr>
            <p:nvPr/>
          </p:nvSpPr>
          <p:spPr bwMode="auto">
            <a:xfrm>
              <a:off x="3208338" y="39512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0" name="Oval 60"/>
            <p:cNvSpPr>
              <a:spLocks noChangeArrowheads="1"/>
            </p:cNvSpPr>
            <p:nvPr/>
          </p:nvSpPr>
          <p:spPr bwMode="auto">
            <a:xfrm>
              <a:off x="3208338" y="4318000"/>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1" name="Oval 61"/>
            <p:cNvSpPr>
              <a:spLocks noChangeArrowheads="1"/>
            </p:cNvSpPr>
            <p:nvPr/>
          </p:nvSpPr>
          <p:spPr bwMode="auto">
            <a:xfrm>
              <a:off x="3208338" y="46878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02" name="Oval 62"/>
            <p:cNvSpPr>
              <a:spLocks noChangeArrowheads="1"/>
            </p:cNvSpPr>
            <p:nvPr/>
          </p:nvSpPr>
          <p:spPr bwMode="auto">
            <a:xfrm>
              <a:off x="3208338" y="5056188"/>
              <a:ext cx="87312" cy="104775"/>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nvGrpSpPr>
            <p:cNvPr id="11303" name="Group 68"/>
            <p:cNvGrpSpPr>
              <a:grpSpLocks/>
            </p:cNvGrpSpPr>
            <p:nvPr/>
          </p:nvGrpSpPr>
          <p:grpSpPr bwMode="auto">
            <a:xfrm>
              <a:off x="4711700" y="3552825"/>
              <a:ext cx="87313" cy="1585913"/>
              <a:chOff x="2968" y="2238"/>
              <a:chExt cx="55" cy="999"/>
            </a:xfrm>
          </p:grpSpPr>
          <p:sp>
            <p:nvSpPr>
              <p:cNvPr id="11336" name="Oval 63"/>
              <p:cNvSpPr>
                <a:spLocks noChangeArrowheads="1"/>
              </p:cNvSpPr>
              <p:nvPr/>
            </p:nvSpPr>
            <p:spPr bwMode="auto">
              <a:xfrm>
                <a:off x="2968" y="2238"/>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7" name="Oval 64"/>
              <p:cNvSpPr>
                <a:spLocks noChangeArrowheads="1"/>
              </p:cNvSpPr>
              <p:nvPr/>
            </p:nvSpPr>
            <p:spPr bwMode="auto">
              <a:xfrm>
                <a:off x="2968" y="2475"/>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8" name="Oval 65"/>
              <p:cNvSpPr>
                <a:spLocks noChangeArrowheads="1"/>
              </p:cNvSpPr>
              <p:nvPr/>
            </p:nvSpPr>
            <p:spPr bwMode="auto">
              <a:xfrm>
                <a:off x="2968" y="270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9" name="Oval 66"/>
              <p:cNvSpPr>
                <a:spLocks noChangeArrowheads="1"/>
              </p:cNvSpPr>
              <p:nvPr/>
            </p:nvSpPr>
            <p:spPr bwMode="auto">
              <a:xfrm>
                <a:off x="2968" y="293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40" name="Oval 67"/>
              <p:cNvSpPr>
                <a:spLocks noChangeArrowheads="1"/>
              </p:cNvSpPr>
              <p:nvPr/>
            </p:nvSpPr>
            <p:spPr bwMode="auto">
              <a:xfrm>
                <a:off x="2968" y="317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4" name="Group 74"/>
            <p:cNvGrpSpPr>
              <a:grpSpLocks/>
            </p:cNvGrpSpPr>
            <p:nvPr/>
          </p:nvGrpSpPr>
          <p:grpSpPr bwMode="auto">
            <a:xfrm>
              <a:off x="6172200" y="3557588"/>
              <a:ext cx="87313" cy="1585912"/>
              <a:chOff x="3888" y="2241"/>
              <a:chExt cx="55" cy="999"/>
            </a:xfrm>
          </p:grpSpPr>
          <p:sp>
            <p:nvSpPr>
              <p:cNvPr id="11331" name="Oval 69"/>
              <p:cNvSpPr>
                <a:spLocks noChangeArrowheads="1"/>
              </p:cNvSpPr>
              <p:nvPr/>
            </p:nvSpPr>
            <p:spPr bwMode="auto">
              <a:xfrm>
                <a:off x="3888" y="224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2" name="Oval 70"/>
              <p:cNvSpPr>
                <a:spLocks noChangeArrowheads="1"/>
              </p:cNvSpPr>
              <p:nvPr/>
            </p:nvSpPr>
            <p:spPr bwMode="auto">
              <a:xfrm>
                <a:off x="3888" y="2478"/>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3" name="Oval 71"/>
              <p:cNvSpPr>
                <a:spLocks noChangeArrowheads="1"/>
              </p:cNvSpPr>
              <p:nvPr/>
            </p:nvSpPr>
            <p:spPr bwMode="auto">
              <a:xfrm>
                <a:off x="3888" y="27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4" name="Oval 72"/>
              <p:cNvSpPr>
                <a:spLocks noChangeArrowheads="1"/>
              </p:cNvSpPr>
              <p:nvPr/>
            </p:nvSpPr>
            <p:spPr bwMode="auto">
              <a:xfrm>
                <a:off x="3888" y="294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5" name="Oval 73"/>
              <p:cNvSpPr>
                <a:spLocks noChangeArrowheads="1"/>
              </p:cNvSpPr>
              <p:nvPr/>
            </p:nvSpPr>
            <p:spPr bwMode="auto">
              <a:xfrm>
                <a:off x="3888" y="3174"/>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5" name="Group 80"/>
            <p:cNvGrpSpPr>
              <a:grpSpLocks/>
            </p:cNvGrpSpPr>
            <p:nvPr/>
          </p:nvGrpSpPr>
          <p:grpSpPr bwMode="auto">
            <a:xfrm>
              <a:off x="7666038" y="3560763"/>
              <a:ext cx="87312" cy="1585912"/>
              <a:chOff x="4829" y="2243"/>
              <a:chExt cx="55" cy="999"/>
            </a:xfrm>
          </p:grpSpPr>
          <p:sp>
            <p:nvSpPr>
              <p:cNvPr id="11326" name="Oval 75"/>
              <p:cNvSpPr>
                <a:spLocks noChangeArrowheads="1"/>
              </p:cNvSpPr>
              <p:nvPr/>
            </p:nvSpPr>
            <p:spPr bwMode="auto">
              <a:xfrm>
                <a:off x="4829" y="2243"/>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7" name="Oval 76"/>
              <p:cNvSpPr>
                <a:spLocks noChangeArrowheads="1"/>
              </p:cNvSpPr>
              <p:nvPr/>
            </p:nvSpPr>
            <p:spPr bwMode="auto">
              <a:xfrm>
                <a:off x="4829" y="248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8" name="Oval 77"/>
              <p:cNvSpPr>
                <a:spLocks noChangeArrowheads="1"/>
              </p:cNvSpPr>
              <p:nvPr/>
            </p:nvSpPr>
            <p:spPr bwMode="auto">
              <a:xfrm>
                <a:off x="4829" y="2711"/>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9" name="Oval 78"/>
              <p:cNvSpPr>
                <a:spLocks noChangeArrowheads="1"/>
              </p:cNvSpPr>
              <p:nvPr/>
            </p:nvSpPr>
            <p:spPr bwMode="auto">
              <a:xfrm>
                <a:off x="4829" y="2944"/>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30" name="Oval 79"/>
              <p:cNvSpPr>
                <a:spLocks noChangeArrowheads="1"/>
              </p:cNvSpPr>
              <p:nvPr/>
            </p:nvSpPr>
            <p:spPr bwMode="auto">
              <a:xfrm>
                <a:off x="4829" y="317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6" name="Group 85"/>
            <p:cNvGrpSpPr>
              <a:grpSpLocks/>
            </p:cNvGrpSpPr>
            <p:nvPr/>
          </p:nvGrpSpPr>
          <p:grpSpPr bwMode="auto">
            <a:xfrm>
              <a:off x="3862388" y="3654425"/>
              <a:ext cx="87312" cy="1295400"/>
              <a:chOff x="2433" y="2302"/>
              <a:chExt cx="55" cy="816"/>
            </a:xfrm>
          </p:grpSpPr>
          <p:sp>
            <p:nvSpPr>
              <p:cNvPr id="11322" name="Oval 81"/>
              <p:cNvSpPr>
                <a:spLocks noChangeArrowheads="1"/>
              </p:cNvSpPr>
              <p:nvPr/>
            </p:nvSpPr>
            <p:spPr bwMode="auto">
              <a:xfrm>
                <a:off x="2433" y="230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3" name="Oval 82"/>
              <p:cNvSpPr>
                <a:spLocks noChangeArrowheads="1"/>
              </p:cNvSpPr>
              <p:nvPr/>
            </p:nvSpPr>
            <p:spPr bwMode="auto">
              <a:xfrm>
                <a:off x="2433" y="254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4" name="Oval 83"/>
              <p:cNvSpPr>
                <a:spLocks noChangeArrowheads="1"/>
              </p:cNvSpPr>
              <p:nvPr/>
            </p:nvSpPr>
            <p:spPr bwMode="auto">
              <a:xfrm>
                <a:off x="2433" y="280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5" name="Oval 84"/>
              <p:cNvSpPr>
                <a:spLocks noChangeArrowheads="1"/>
              </p:cNvSpPr>
              <p:nvPr/>
            </p:nvSpPr>
            <p:spPr bwMode="auto">
              <a:xfrm>
                <a:off x="2433" y="3052"/>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7" name="Group 90"/>
            <p:cNvGrpSpPr>
              <a:grpSpLocks/>
            </p:cNvGrpSpPr>
            <p:nvPr/>
          </p:nvGrpSpPr>
          <p:grpSpPr bwMode="auto">
            <a:xfrm>
              <a:off x="5356225" y="3665538"/>
              <a:ext cx="87313" cy="1295400"/>
              <a:chOff x="3374" y="2309"/>
              <a:chExt cx="55" cy="816"/>
            </a:xfrm>
          </p:grpSpPr>
          <p:sp>
            <p:nvSpPr>
              <p:cNvPr id="11318" name="Oval 86"/>
              <p:cNvSpPr>
                <a:spLocks noChangeArrowheads="1"/>
              </p:cNvSpPr>
              <p:nvPr/>
            </p:nvSpPr>
            <p:spPr bwMode="auto">
              <a:xfrm>
                <a:off x="3374" y="23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9" name="Oval 87"/>
              <p:cNvSpPr>
                <a:spLocks noChangeArrowheads="1"/>
              </p:cNvSpPr>
              <p:nvPr/>
            </p:nvSpPr>
            <p:spPr bwMode="auto">
              <a:xfrm>
                <a:off x="3374" y="255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0" name="Oval 88"/>
              <p:cNvSpPr>
                <a:spLocks noChangeArrowheads="1"/>
              </p:cNvSpPr>
              <p:nvPr/>
            </p:nvSpPr>
            <p:spPr bwMode="auto">
              <a:xfrm>
                <a:off x="3374" y="280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21" name="Oval 89"/>
              <p:cNvSpPr>
                <a:spLocks noChangeArrowheads="1"/>
              </p:cNvSpPr>
              <p:nvPr/>
            </p:nvSpPr>
            <p:spPr bwMode="auto">
              <a:xfrm>
                <a:off x="3374" y="3059"/>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8" name="Group 95"/>
            <p:cNvGrpSpPr>
              <a:grpSpLocks/>
            </p:cNvGrpSpPr>
            <p:nvPr/>
          </p:nvGrpSpPr>
          <p:grpSpPr bwMode="auto">
            <a:xfrm>
              <a:off x="6865938" y="3651250"/>
              <a:ext cx="87312" cy="1295400"/>
              <a:chOff x="4325" y="2300"/>
              <a:chExt cx="55" cy="816"/>
            </a:xfrm>
          </p:grpSpPr>
          <p:sp>
            <p:nvSpPr>
              <p:cNvPr id="11314" name="Oval 91"/>
              <p:cNvSpPr>
                <a:spLocks noChangeArrowheads="1"/>
              </p:cNvSpPr>
              <p:nvPr/>
            </p:nvSpPr>
            <p:spPr bwMode="auto">
              <a:xfrm>
                <a:off x="4325" y="230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5" name="Oval 92"/>
              <p:cNvSpPr>
                <a:spLocks noChangeArrowheads="1"/>
              </p:cNvSpPr>
              <p:nvPr/>
            </p:nvSpPr>
            <p:spPr bwMode="auto">
              <a:xfrm>
                <a:off x="4325" y="2547"/>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6" name="Oval 93"/>
              <p:cNvSpPr>
                <a:spLocks noChangeArrowheads="1"/>
              </p:cNvSpPr>
              <p:nvPr/>
            </p:nvSpPr>
            <p:spPr bwMode="auto">
              <a:xfrm>
                <a:off x="4325" y="280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7" name="Oval 94"/>
              <p:cNvSpPr>
                <a:spLocks noChangeArrowheads="1"/>
              </p:cNvSpPr>
              <p:nvPr/>
            </p:nvSpPr>
            <p:spPr bwMode="auto">
              <a:xfrm>
                <a:off x="4325" y="3050"/>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nvGrpSpPr>
            <p:cNvPr id="11309" name="Group 100"/>
            <p:cNvGrpSpPr>
              <a:grpSpLocks/>
            </p:cNvGrpSpPr>
            <p:nvPr/>
          </p:nvGrpSpPr>
          <p:grpSpPr bwMode="auto">
            <a:xfrm>
              <a:off x="8335963" y="3644900"/>
              <a:ext cx="87312" cy="1295400"/>
              <a:chOff x="5251" y="2296"/>
              <a:chExt cx="55" cy="816"/>
            </a:xfrm>
          </p:grpSpPr>
          <p:sp>
            <p:nvSpPr>
              <p:cNvPr id="11310" name="Oval 96"/>
              <p:cNvSpPr>
                <a:spLocks noChangeArrowheads="1"/>
              </p:cNvSpPr>
              <p:nvPr/>
            </p:nvSpPr>
            <p:spPr bwMode="auto">
              <a:xfrm>
                <a:off x="5251" y="229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1" name="Oval 97"/>
              <p:cNvSpPr>
                <a:spLocks noChangeArrowheads="1"/>
              </p:cNvSpPr>
              <p:nvPr/>
            </p:nvSpPr>
            <p:spPr bwMode="auto">
              <a:xfrm>
                <a:off x="5251" y="2543"/>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2" name="Oval 98"/>
              <p:cNvSpPr>
                <a:spLocks noChangeArrowheads="1"/>
              </p:cNvSpPr>
              <p:nvPr/>
            </p:nvSpPr>
            <p:spPr bwMode="auto">
              <a:xfrm>
                <a:off x="5251" y="279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sp>
            <p:nvSpPr>
              <p:cNvPr id="11313" name="Oval 99"/>
              <p:cNvSpPr>
                <a:spLocks noChangeArrowheads="1"/>
              </p:cNvSpPr>
              <p:nvPr/>
            </p:nvSpPr>
            <p:spPr bwMode="auto">
              <a:xfrm>
                <a:off x="5251" y="3046"/>
                <a:ext cx="55" cy="66"/>
              </a:xfrm>
              <a:prstGeom prst="ellipse">
                <a:avLst/>
              </a:prstGeom>
              <a:solidFill>
                <a:schemeClr val="tx2"/>
              </a:solidFill>
              <a:ln w="12700">
                <a:solidFill>
                  <a:schemeClr val="tx2"/>
                </a:solidFill>
                <a:round/>
                <a:headEnd/>
                <a:tailEnd/>
              </a:ln>
            </p:spPr>
            <p:txBody>
              <a:bodyPr wrap="none" anchor="ctr"/>
              <a:lstStyle/>
              <a:p>
                <a:endParaRPr lang="en-US" sz="1200">
                  <a:latin typeface="Verdana" pitchFamily="34" charset="0"/>
                </a:endParaRPr>
              </a:p>
            </p:txBody>
          </p:sp>
        </p:grpSp>
      </p:grpSp>
      <p:sp>
        <p:nvSpPr>
          <p:cNvPr id="1127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398461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762000"/>
            <a:ext cx="9144000" cy="457200"/>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Example ER</a:t>
            </a:r>
          </a:p>
        </p:txBody>
      </p:sp>
      <p:sp>
        <p:nvSpPr>
          <p:cNvPr id="12291" name="Content Placeholder 3"/>
          <p:cNvSpPr>
            <a:spLocks noGrp="1"/>
          </p:cNvSpPr>
          <p:nvPr>
            <p:ph idx="1"/>
          </p:nvPr>
        </p:nvSpPr>
        <p:spPr>
          <a:xfrm>
            <a:off x="342900" y="1295400"/>
            <a:ext cx="8458200" cy="2590800"/>
          </a:xfrm>
          <a:solidFill>
            <a:schemeClr val="bg1">
              <a:lumMod val="95000"/>
            </a:schemeClr>
          </a:solidFill>
          <a:ln>
            <a:solidFill>
              <a:schemeClr val="bg1">
                <a:lumMod val="85000"/>
              </a:schemeClr>
            </a:solidFill>
          </a:ln>
        </p:spPr>
        <p:txBody>
          <a:bodyPr/>
          <a:lstStyle/>
          <a:p>
            <a:pPr>
              <a:lnSpc>
                <a:spcPct val="150000"/>
              </a:lnSpc>
              <a:buFontTx/>
              <a:buChar char="•"/>
              <a:defRPr/>
            </a:pPr>
            <a:r>
              <a:rPr lang="en-US" sz="1800" dirty="0" smtClean="0"/>
              <a:t>An ER diagram represents several </a:t>
            </a:r>
            <a:r>
              <a:rPr lang="en-US" sz="1800" dirty="0" smtClean="0">
                <a:solidFill>
                  <a:schemeClr val="tx1"/>
                </a:solidFill>
              </a:rPr>
              <a:t>assertions about the real world</a:t>
            </a:r>
            <a:r>
              <a:rPr lang="en-US" sz="1800" dirty="0" smtClean="0"/>
              <a:t>. What are they?</a:t>
            </a:r>
          </a:p>
          <a:p>
            <a:pPr>
              <a:lnSpc>
                <a:spcPct val="150000"/>
              </a:lnSpc>
              <a:buFontTx/>
              <a:buChar char="•"/>
              <a:defRPr/>
            </a:pPr>
            <a:r>
              <a:rPr lang="en-US" sz="1800" dirty="0" smtClean="0"/>
              <a:t>When attributes are added, more assertions are made.</a:t>
            </a:r>
          </a:p>
          <a:p>
            <a:pPr>
              <a:lnSpc>
                <a:spcPct val="150000"/>
              </a:lnSpc>
              <a:buFontTx/>
              <a:buChar char="•"/>
              <a:defRPr/>
            </a:pPr>
            <a:r>
              <a:rPr lang="en-US" sz="1800" dirty="0" smtClean="0"/>
              <a:t>How can we ensure they are correct?</a:t>
            </a:r>
          </a:p>
          <a:p>
            <a:pPr>
              <a:lnSpc>
                <a:spcPct val="150000"/>
              </a:lnSpc>
              <a:buFontTx/>
              <a:buChar char="•"/>
              <a:defRPr/>
            </a:pPr>
            <a:r>
              <a:rPr lang="en-US" sz="1800" dirty="0" smtClean="0"/>
              <a:t>A DB is judged correct if it captures ER diagram correctly.</a:t>
            </a:r>
          </a:p>
        </p:txBody>
      </p:sp>
      <p:grpSp>
        <p:nvGrpSpPr>
          <p:cNvPr id="12292" name="Group 72"/>
          <p:cNvGrpSpPr>
            <a:grpSpLocks/>
          </p:cNvGrpSpPr>
          <p:nvPr/>
        </p:nvGrpSpPr>
        <p:grpSpPr bwMode="auto">
          <a:xfrm>
            <a:off x="1524000" y="4038600"/>
            <a:ext cx="5638800" cy="2286000"/>
            <a:chOff x="3581400" y="914400"/>
            <a:chExt cx="5257800" cy="4044950"/>
          </a:xfrm>
        </p:grpSpPr>
        <p:sp>
          <p:nvSpPr>
            <p:cNvPr id="12294" name="Freeform 6"/>
            <p:cNvSpPr>
              <a:spLocks/>
            </p:cNvSpPr>
            <p:nvPr/>
          </p:nvSpPr>
          <p:spPr bwMode="auto">
            <a:xfrm>
              <a:off x="5638800" y="4572000"/>
              <a:ext cx="1355725" cy="387350"/>
            </a:xfrm>
            <a:custGeom>
              <a:avLst/>
              <a:gdLst>
                <a:gd name="T0" fmla="*/ 1354138 w 854"/>
                <a:gd name="T1" fmla="*/ 385763 h 244"/>
                <a:gd name="T2" fmla="*/ 1354138 w 854"/>
                <a:gd name="T3" fmla="*/ 0 h 244"/>
                <a:gd name="T4" fmla="*/ 0 w 854"/>
                <a:gd name="T5" fmla="*/ 0 h 244"/>
                <a:gd name="T6" fmla="*/ 0 w 854"/>
                <a:gd name="T7" fmla="*/ 385763 h 244"/>
                <a:gd name="T8" fmla="*/ 1354138 w 854"/>
                <a:gd name="T9" fmla="*/ 385763 h 244"/>
                <a:gd name="T10" fmla="*/ 0 60000 65536"/>
                <a:gd name="T11" fmla="*/ 0 60000 65536"/>
                <a:gd name="T12" fmla="*/ 0 60000 65536"/>
                <a:gd name="T13" fmla="*/ 0 60000 65536"/>
                <a:gd name="T14" fmla="*/ 0 60000 65536"/>
                <a:gd name="T15" fmla="*/ 0 w 854"/>
                <a:gd name="T16" fmla="*/ 0 h 244"/>
                <a:gd name="T17" fmla="*/ 854 w 854"/>
                <a:gd name="T18" fmla="*/ 244 h 244"/>
              </a:gdLst>
              <a:ahLst/>
              <a:cxnLst>
                <a:cxn ang="T10">
                  <a:pos x="T0" y="T1"/>
                </a:cxn>
                <a:cxn ang="T11">
                  <a:pos x="T2" y="T3"/>
                </a:cxn>
                <a:cxn ang="T12">
                  <a:pos x="T4" y="T5"/>
                </a:cxn>
                <a:cxn ang="T13">
                  <a:pos x="T6" y="T7"/>
                </a:cxn>
                <a:cxn ang="T14">
                  <a:pos x="T8" y="T9"/>
                </a:cxn>
              </a:cxnLst>
              <a:rect l="T15" t="T16" r="T17" b="T18"/>
              <a:pathLst>
                <a:path w="854" h="244">
                  <a:moveTo>
                    <a:pt x="853" y="243"/>
                  </a:moveTo>
                  <a:lnTo>
                    <a:pt x="853" y="0"/>
                  </a:lnTo>
                  <a:lnTo>
                    <a:pt x="0" y="0"/>
                  </a:lnTo>
                  <a:lnTo>
                    <a:pt x="0" y="243"/>
                  </a:lnTo>
                  <a:lnTo>
                    <a:pt x="853" y="24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5" name="Freeform 7"/>
            <p:cNvSpPr>
              <a:spLocks/>
            </p:cNvSpPr>
            <p:nvPr/>
          </p:nvSpPr>
          <p:spPr bwMode="auto">
            <a:xfrm>
              <a:off x="5562600" y="2971800"/>
              <a:ext cx="1219200" cy="381000"/>
            </a:xfrm>
            <a:custGeom>
              <a:avLst/>
              <a:gdLst>
                <a:gd name="T0" fmla="*/ 1217042 w 565"/>
                <a:gd name="T1" fmla="*/ 379457 h 247"/>
                <a:gd name="T2" fmla="*/ 1217042 w 565"/>
                <a:gd name="T3" fmla="*/ 0 h 247"/>
                <a:gd name="T4" fmla="*/ 0 w 565"/>
                <a:gd name="T5" fmla="*/ 0 h 247"/>
                <a:gd name="T6" fmla="*/ 0 w 565"/>
                <a:gd name="T7" fmla="*/ 379457 h 247"/>
                <a:gd name="T8" fmla="*/ 1217042 w 565"/>
                <a:gd name="T9" fmla="*/ 379457 h 247"/>
                <a:gd name="T10" fmla="*/ 0 60000 65536"/>
                <a:gd name="T11" fmla="*/ 0 60000 65536"/>
                <a:gd name="T12" fmla="*/ 0 60000 65536"/>
                <a:gd name="T13" fmla="*/ 0 60000 65536"/>
                <a:gd name="T14" fmla="*/ 0 60000 65536"/>
                <a:gd name="T15" fmla="*/ 0 w 565"/>
                <a:gd name="T16" fmla="*/ 0 h 247"/>
                <a:gd name="T17" fmla="*/ 565 w 565"/>
                <a:gd name="T18" fmla="*/ 247 h 247"/>
              </a:gdLst>
              <a:ahLst/>
              <a:cxnLst>
                <a:cxn ang="T10">
                  <a:pos x="T0" y="T1"/>
                </a:cxn>
                <a:cxn ang="T11">
                  <a:pos x="T2" y="T3"/>
                </a:cxn>
                <a:cxn ang="T12">
                  <a:pos x="T4" y="T5"/>
                </a:cxn>
                <a:cxn ang="T13">
                  <a:pos x="T6" y="T7"/>
                </a:cxn>
                <a:cxn ang="T14">
                  <a:pos x="T8" y="T9"/>
                </a:cxn>
              </a:cxnLst>
              <a:rect l="T15" t="T16" r="T17" b="T18"/>
              <a:pathLst>
                <a:path w="565" h="247">
                  <a:moveTo>
                    <a:pt x="564" y="246"/>
                  </a:moveTo>
                  <a:lnTo>
                    <a:pt x="564" y="0"/>
                  </a:lnTo>
                  <a:lnTo>
                    <a:pt x="0" y="0"/>
                  </a:lnTo>
                  <a:lnTo>
                    <a:pt x="0" y="246"/>
                  </a:lnTo>
                  <a:lnTo>
                    <a:pt x="564" y="2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6" name="Freeform 8"/>
            <p:cNvSpPr>
              <a:spLocks/>
            </p:cNvSpPr>
            <p:nvPr/>
          </p:nvSpPr>
          <p:spPr bwMode="auto">
            <a:xfrm>
              <a:off x="5410200" y="17526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7" name="Freeform 9"/>
            <p:cNvSpPr>
              <a:spLocks/>
            </p:cNvSpPr>
            <p:nvPr/>
          </p:nvSpPr>
          <p:spPr bwMode="auto">
            <a:xfrm>
              <a:off x="7239000" y="2743200"/>
              <a:ext cx="1371600" cy="658813"/>
            </a:xfrm>
            <a:custGeom>
              <a:avLst/>
              <a:gdLst>
                <a:gd name="T0" fmla="*/ 0 w 864"/>
                <a:gd name="T1" fmla="*/ 330200 h 415"/>
                <a:gd name="T2" fmla="*/ 676275 w 864"/>
                <a:gd name="T3" fmla="*/ 0 h 415"/>
                <a:gd name="T4" fmla="*/ 1370013 w 864"/>
                <a:gd name="T5" fmla="*/ 339725 h 415"/>
                <a:gd name="T6" fmla="*/ 676275 w 864"/>
                <a:gd name="T7" fmla="*/ 657225 h 415"/>
                <a:gd name="T8" fmla="*/ 0 w 864"/>
                <a:gd name="T9" fmla="*/ 330200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298" name="Rectangle 10"/>
            <p:cNvSpPr>
              <a:spLocks noChangeArrowheads="1"/>
            </p:cNvSpPr>
            <p:nvPr/>
          </p:nvSpPr>
          <p:spPr bwMode="auto">
            <a:xfrm>
              <a:off x="5638800" y="4572000"/>
              <a:ext cx="952185"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Students</a:t>
              </a:r>
            </a:p>
          </p:txBody>
        </p:sp>
        <p:sp>
          <p:nvSpPr>
            <p:cNvPr id="12299" name="Rectangle 11"/>
            <p:cNvSpPr>
              <a:spLocks noChangeArrowheads="1"/>
            </p:cNvSpPr>
            <p:nvPr/>
          </p:nvSpPr>
          <p:spPr bwMode="auto">
            <a:xfrm>
              <a:off x="5562600" y="2971800"/>
              <a:ext cx="1011496"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Professor</a:t>
              </a:r>
            </a:p>
          </p:txBody>
        </p:sp>
        <p:sp>
          <p:nvSpPr>
            <p:cNvPr id="12300" name="Rectangle 12"/>
            <p:cNvSpPr>
              <a:spLocks noChangeArrowheads="1"/>
            </p:cNvSpPr>
            <p:nvPr/>
          </p:nvSpPr>
          <p:spPr bwMode="auto">
            <a:xfrm>
              <a:off x="7467600" y="2895600"/>
              <a:ext cx="851196"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teaches</a:t>
              </a:r>
            </a:p>
          </p:txBody>
        </p:sp>
        <p:grpSp>
          <p:nvGrpSpPr>
            <p:cNvPr id="12301" name="Group 13"/>
            <p:cNvGrpSpPr>
              <a:grpSpLocks/>
            </p:cNvGrpSpPr>
            <p:nvPr/>
          </p:nvGrpSpPr>
          <p:grpSpPr bwMode="auto">
            <a:xfrm>
              <a:off x="5410200" y="990600"/>
              <a:ext cx="1524000" cy="381000"/>
              <a:chOff x="3435" y="619"/>
              <a:chExt cx="840" cy="254"/>
            </a:xfrm>
          </p:grpSpPr>
          <p:sp>
            <p:nvSpPr>
              <p:cNvPr id="12326" name="Freeform 14"/>
              <p:cNvSpPr>
                <a:spLocks/>
              </p:cNvSpPr>
              <p:nvPr/>
            </p:nvSpPr>
            <p:spPr bwMode="auto">
              <a:xfrm>
                <a:off x="3435" y="626"/>
                <a:ext cx="840" cy="247"/>
              </a:xfrm>
              <a:custGeom>
                <a:avLst/>
                <a:gdLst>
                  <a:gd name="T0" fmla="*/ 839 w 840"/>
                  <a:gd name="T1" fmla="*/ 246 h 247"/>
                  <a:gd name="T2" fmla="*/ 839 w 840"/>
                  <a:gd name="T3" fmla="*/ 0 h 247"/>
                  <a:gd name="T4" fmla="*/ 0 w 840"/>
                  <a:gd name="T5" fmla="*/ 0 h 247"/>
                  <a:gd name="T6" fmla="*/ 0 w 840"/>
                  <a:gd name="T7" fmla="*/ 246 h 247"/>
                  <a:gd name="T8" fmla="*/ 839 w 840"/>
                  <a:gd name="T9" fmla="*/ 246 h 247"/>
                  <a:gd name="T10" fmla="*/ 0 60000 65536"/>
                  <a:gd name="T11" fmla="*/ 0 60000 65536"/>
                  <a:gd name="T12" fmla="*/ 0 60000 65536"/>
                  <a:gd name="T13" fmla="*/ 0 60000 65536"/>
                  <a:gd name="T14" fmla="*/ 0 60000 65536"/>
                  <a:gd name="T15" fmla="*/ 0 w 840"/>
                  <a:gd name="T16" fmla="*/ 0 h 247"/>
                  <a:gd name="T17" fmla="*/ 840 w 840"/>
                  <a:gd name="T18" fmla="*/ 247 h 247"/>
                </a:gdLst>
                <a:ahLst/>
                <a:cxnLst>
                  <a:cxn ang="T10">
                    <a:pos x="T0" y="T1"/>
                  </a:cxn>
                  <a:cxn ang="T11">
                    <a:pos x="T2" y="T3"/>
                  </a:cxn>
                  <a:cxn ang="T12">
                    <a:pos x="T4" y="T5"/>
                  </a:cxn>
                  <a:cxn ang="T13">
                    <a:pos x="T6" y="T7"/>
                  </a:cxn>
                  <a:cxn ang="T14">
                    <a:pos x="T8" y="T9"/>
                  </a:cxn>
                </a:cxnLst>
                <a:rect l="T15" t="T16" r="T17" b="T18"/>
                <a:pathLst>
                  <a:path w="840" h="247">
                    <a:moveTo>
                      <a:pt x="839" y="246"/>
                    </a:moveTo>
                    <a:lnTo>
                      <a:pt x="839" y="0"/>
                    </a:lnTo>
                    <a:lnTo>
                      <a:pt x="0" y="0"/>
                    </a:lnTo>
                    <a:lnTo>
                      <a:pt x="0" y="246"/>
                    </a:lnTo>
                    <a:lnTo>
                      <a:pt x="839" y="2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7" name="Rectangle 15"/>
              <p:cNvSpPr>
                <a:spLocks noChangeArrowheads="1"/>
              </p:cNvSpPr>
              <p:nvPr/>
            </p:nvSpPr>
            <p:spPr bwMode="auto">
              <a:xfrm>
                <a:off x="3471" y="619"/>
                <a:ext cx="671" cy="207"/>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Department</a:t>
                </a:r>
              </a:p>
            </p:txBody>
          </p:sp>
        </p:grpSp>
        <p:sp>
          <p:nvSpPr>
            <p:cNvPr id="12302" name="Rectangle 16"/>
            <p:cNvSpPr>
              <a:spLocks noChangeArrowheads="1"/>
            </p:cNvSpPr>
            <p:nvPr/>
          </p:nvSpPr>
          <p:spPr bwMode="auto">
            <a:xfrm>
              <a:off x="5562600" y="1905001"/>
              <a:ext cx="772648" cy="309955"/>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faculty</a:t>
              </a:r>
            </a:p>
          </p:txBody>
        </p:sp>
        <p:sp>
          <p:nvSpPr>
            <p:cNvPr id="12303" name="Line 17"/>
            <p:cNvSpPr>
              <a:spLocks noChangeShapeType="1"/>
            </p:cNvSpPr>
            <p:nvPr/>
          </p:nvSpPr>
          <p:spPr bwMode="auto">
            <a:xfrm>
              <a:off x="4191000" y="1524000"/>
              <a:ext cx="0" cy="3276600"/>
            </a:xfrm>
            <a:prstGeom prst="line">
              <a:avLst/>
            </a:prstGeom>
            <a:noFill/>
            <a:ln w="12700">
              <a:solidFill>
                <a:schemeClr val="tx2"/>
              </a:solidFill>
              <a:round/>
              <a:headEnd type="none" w="sm" len="sm"/>
              <a:tailEnd type="none" w="sm" len="sm"/>
            </a:ln>
          </p:spPr>
          <p:txBody>
            <a:bodyPr/>
            <a:lstStyle/>
            <a:p>
              <a:endParaRPr lang="en-US"/>
            </a:p>
          </p:txBody>
        </p:sp>
        <p:sp>
          <p:nvSpPr>
            <p:cNvPr id="12304" name="Line 18"/>
            <p:cNvSpPr>
              <a:spLocks noChangeShapeType="1"/>
            </p:cNvSpPr>
            <p:nvPr/>
          </p:nvSpPr>
          <p:spPr bwMode="auto">
            <a:xfrm flipH="1">
              <a:off x="5181600" y="3352800"/>
              <a:ext cx="914400" cy="304800"/>
            </a:xfrm>
            <a:prstGeom prst="line">
              <a:avLst/>
            </a:prstGeom>
            <a:noFill/>
            <a:ln w="12700">
              <a:solidFill>
                <a:schemeClr val="tx2"/>
              </a:solidFill>
              <a:round/>
              <a:headEnd type="triangle" w="med" len="med"/>
              <a:tailEnd/>
            </a:ln>
          </p:spPr>
          <p:txBody>
            <a:bodyPr/>
            <a:lstStyle/>
            <a:p>
              <a:endParaRPr lang="en-US"/>
            </a:p>
          </p:txBody>
        </p:sp>
        <p:sp>
          <p:nvSpPr>
            <p:cNvPr id="12305" name="Line 19"/>
            <p:cNvSpPr>
              <a:spLocks noChangeShapeType="1"/>
            </p:cNvSpPr>
            <p:nvPr/>
          </p:nvSpPr>
          <p:spPr bwMode="auto">
            <a:xfrm>
              <a:off x="4191000" y="4800600"/>
              <a:ext cx="1450975" cy="0"/>
            </a:xfrm>
            <a:prstGeom prst="line">
              <a:avLst/>
            </a:prstGeom>
            <a:noFill/>
            <a:ln w="12700">
              <a:solidFill>
                <a:schemeClr val="tx2"/>
              </a:solidFill>
              <a:round/>
              <a:headEnd type="none" w="sm" len="sm"/>
              <a:tailEnd type="none" w="sm" len="sm"/>
            </a:ln>
          </p:spPr>
          <p:txBody>
            <a:bodyPr/>
            <a:lstStyle/>
            <a:p>
              <a:endParaRPr lang="en-US"/>
            </a:p>
          </p:txBody>
        </p:sp>
        <p:sp>
          <p:nvSpPr>
            <p:cNvPr id="12306" name="Line 20"/>
            <p:cNvSpPr>
              <a:spLocks noChangeShapeType="1"/>
            </p:cNvSpPr>
            <p:nvPr/>
          </p:nvSpPr>
          <p:spPr bwMode="auto">
            <a:xfrm>
              <a:off x="6781800" y="3048000"/>
              <a:ext cx="457200" cy="0"/>
            </a:xfrm>
            <a:prstGeom prst="line">
              <a:avLst/>
            </a:prstGeom>
            <a:noFill/>
            <a:ln w="12700">
              <a:solidFill>
                <a:schemeClr val="tx2"/>
              </a:solidFill>
              <a:round/>
              <a:headEnd type="triangle" w="med" len="med"/>
              <a:tailEnd/>
            </a:ln>
          </p:spPr>
          <p:txBody>
            <a:bodyPr/>
            <a:lstStyle/>
            <a:p>
              <a:endParaRPr lang="en-US"/>
            </a:p>
          </p:txBody>
        </p:sp>
        <p:sp>
          <p:nvSpPr>
            <p:cNvPr id="12307" name="Line 21"/>
            <p:cNvSpPr>
              <a:spLocks noChangeShapeType="1"/>
            </p:cNvSpPr>
            <p:nvPr/>
          </p:nvSpPr>
          <p:spPr bwMode="auto">
            <a:xfrm flipH="1">
              <a:off x="8686800" y="2438400"/>
              <a:ext cx="0" cy="1676400"/>
            </a:xfrm>
            <a:prstGeom prst="line">
              <a:avLst/>
            </a:prstGeom>
            <a:noFill/>
            <a:ln w="12700">
              <a:solidFill>
                <a:schemeClr val="tx2"/>
              </a:solidFill>
              <a:round/>
              <a:headEnd type="none" w="sm" len="sm"/>
              <a:tailEnd type="none" w="sm" len="sm"/>
            </a:ln>
          </p:spPr>
          <p:txBody>
            <a:bodyPr/>
            <a:lstStyle/>
            <a:p>
              <a:endParaRPr lang="en-US"/>
            </a:p>
          </p:txBody>
        </p:sp>
        <p:sp>
          <p:nvSpPr>
            <p:cNvPr id="12308" name="Line 22"/>
            <p:cNvSpPr>
              <a:spLocks noChangeShapeType="1"/>
            </p:cNvSpPr>
            <p:nvPr/>
          </p:nvSpPr>
          <p:spPr bwMode="auto">
            <a:xfrm flipH="1" flipV="1">
              <a:off x="5181600" y="4419600"/>
              <a:ext cx="423863" cy="304800"/>
            </a:xfrm>
            <a:prstGeom prst="line">
              <a:avLst/>
            </a:prstGeom>
            <a:noFill/>
            <a:ln w="12700">
              <a:solidFill>
                <a:schemeClr val="tx2"/>
              </a:solidFill>
              <a:round/>
              <a:headEnd type="none" w="sm" len="sm"/>
              <a:tailEnd type="none" w="sm" len="sm"/>
            </a:ln>
          </p:spPr>
          <p:txBody>
            <a:bodyPr/>
            <a:lstStyle/>
            <a:p>
              <a:endParaRPr lang="en-US"/>
            </a:p>
          </p:txBody>
        </p:sp>
        <p:sp>
          <p:nvSpPr>
            <p:cNvPr id="12309" name="Line 23"/>
            <p:cNvSpPr>
              <a:spLocks noChangeShapeType="1"/>
            </p:cNvSpPr>
            <p:nvPr/>
          </p:nvSpPr>
          <p:spPr bwMode="auto">
            <a:xfrm flipH="1">
              <a:off x="8153400" y="1600200"/>
              <a:ext cx="76200" cy="466725"/>
            </a:xfrm>
            <a:prstGeom prst="line">
              <a:avLst/>
            </a:prstGeom>
            <a:noFill/>
            <a:ln w="12700">
              <a:solidFill>
                <a:schemeClr val="tx2"/>
              </a:solidFill>
              <a:round/>
              <a:headEnd type="none" w="sm" len="sm"/>
              <a:tailEnd type="none" w="sm" len="sm"/>
            </a:ln>
          </p:spPr>
          <p:txBody>
            <a:bodyPr/>
            <a:lstStyle/>
            <a:p>
              <a:endParaRPr lang="en-US"/>
            </a:p>
          </p:txBody>
        </p:sp>
        <p:sp>
          <p:nvSpPr>
            <p:cNvPr id="12310" name="Line 24"/>
            <p:cNvSpPr>
              <a:spLocks noChangeShapeType="1"/>
            </p:cNvSpPr>
            <p:nvPr/>
          </p:nvSpPr>
          <p:spPr bwMode="auto">
            <a:xfrm flipH="1">
              <a:off x="7924800" y="2438400"/>
              <a:ext cx="152400" cy="304800"/>
            </a:xfrm>
            <a:prstGeom prst="line">
              <a:avLst/>
            </a:prstGeom>
            <a:noFill/>
            <a:ln w="12700">
              <a:solidFill>
                <a:schemeClr val="tx2"/>
              </a:solidFill>
              <a:round/>
              <a:headEnd type="none" w="sm" len="sm"/>
              <a:tailEnd type="none" w="sm" len="sm"/>
            </a:ln>
          </p:spPr>
          <p:txBody>
            <a:bodyPr/>
            <a:lstStyle/>
            <a:p>
              <a:endParaRPr lang="en-US"/>
            </a:p>
          </p:txBody>
        </p:sp>
        <p:sp>
          <p:nvSpPr>
            <p:cNvPr id="12311" name="Line 25"/>
            <p:cNvSpPr>
              <a:spLocks noChangeShapeType="1"/>
            </p:cNvSpPr>
            <p:nvPr/>
          </p:nvSpPr>
          <p:spPr bwMode="auto">
            <a:xfrm flipV="1">
              <a:off x="6062663" y="1381125"/>
              <a:ext cx="0" cy="361950"/>
            </a:xfrm>
            <a:prstGeom prst="line">
              <a:avLst/>
            </a:prstGeom>
            <a:noFill/>
            <a:ln w="12700">
              <a:solidFill>
                <a:schemeClr val="tx2"/>
              </a:solidFill>
              <a:round/>
              <a:headEnd type="none" w="sm" len="sm"/>
              <a:tailEnd type="none" w="sm" len="sm"/>
            </a:ln>
          </p:spPr>
          <p:txBody>
            <a:bodyPr/>
            <a:lstStyle/>
            <a:p>
              <a:endParaRPr lang="en-US"/>
            </a:p>
          </p:txBody>
        </p:sp>
        <p:sp>
          <p:nvSpPr>
            <p:cNvPr id="12312" name="Line 26"/>
            <p:cNvSpPr>
              <a:spLocks noChangeShapeType="1"/>
            </p:cNvSpPr>
            <p:nvPr/>
          </p:nvSpPr>
          <p:spPr bwMode="auto">
            <a:xfrm>
              <a:off x="4800600" y="1219200"/>
              <a:ext cx="609600" cy="0"/>
            </a:xfrm>
            <a:prstGeom prst="line">
              <a:avLst/>
            </a:prstGeom>
            <a:noFill/>
            <a:ln w="12700">
              <a:solidFill>
                <a:schemeClr val="tx2"/>
              </a:solidFill>
              <a:round/>
              <a:headEnd type="none" w="sm" len="sm"/>
              <a:tailEnd type="triangle" w="med" len="med"/>
            </a:ln>
          </p:spPr>
          <p:txBody>
            <a:bodyPr/>
            <a:lstStyle/>
            <a:p>
              <a:endParaRPr lang="en-US"/>
            </a:p>
          </p:txBody>
        </p:sp>
        <p:sp>
          <p:nvSpPr>
            <p:cNvPr id="12313" name="Line 27"/>
            <p:cNvSpPr>
              <a:spLocks noChangeShapeType="1"/>
            </p:cNvSpPr>
            <p:nvPr/>
          </p:nvSpPr>
          <p:spPr bwMode="auto">
            <a:xfrm flipH="1" flipV="1">
              <a:off x="6934200" y="1219200"/>
              <a:ext cx="609600" cy="76200"/>
            </a:xfrm>
            <a:prstGeom prst="line">
              <a:avLst/>
            </a:prstGeom>
            <a:noFill/>
            <a:ln w="12700">
              <a:solidFill>
                <a:schemeClr val="tx2"/>
              </a:solidFill>
              <a:round/>
              <a:headEnd/>
              <a:tailEnd type="triangle" w="med" len="med"/>
            </a:ln>
          </p:spPr>
          <p:txBody>
            <a:bodyPr/>
            <a:lstStyle/>
            <a:p>
              <a:endParaRPr lang="en-US"/>
            </a:p>
          </p:txBody>
        </p:sp>
        <p:sp>
          <p:nvSpPr>
            <p:cNvPr id="12314" name="Line 28"/>
            <p:cNvSpPr>
              <a:spLocks noChangeShapeType="1"/>
            </p:cNvSpPr>
            <p:nvPr/>
          </p:nvSpPr>
          <p:spPr bwMode="auto">
            <a:xfrm flipH="1">
              <a:off x="6400800" y="4114800"/>
              <a:ext cx="735013" cy="457200"/>
            </a:xfrm>
            <a:prstGeom prst="line">
              <a:avLst/>
            </a:prstGeom>
            <a:noFill/>
            <a:ln w="12700">
              <a:solidFill>
                <a:schemeClr val="tx2"/>
              </a:solidFill>
              <a:round/>
              <a:headEnd type="none" w="sm" len="sm"/>
              <a:tailEnd type="none" w="sm" len="sm"/>
            </a:ln>
          </p:spPr>
          <p:txBody>
            <a:bodyPr/>
            <a:lstStyle/>
            <a:p>
              <a:endParaRPr lang="en-US"/>
            </a:p>
          </p:txBody>
        </p:sp>
        <p:sp>
          <p:nvSpPr>
            <p:cNvPr id="12315" name="Freeform 29"/>
            <p:cNvSpPr>
              <a:spLocks/>
            </p:cNvSpPr>
            <p:nvPr/>
          </p:nvSpPr>
          <p:spPr bwMode="auto">
            <a:xfrm>
              <a:off x="3581400" y="9144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16" name="Text Box 30"/>
            <p:cNvSpPr txBox="1">
              <a:spLocks noChangeArrowheads="1"/>
            </p:cNvSpPr>
            <p:nvPr/>
          </p:nvSpPr>
          <p:spPr bwMode="auto">
            <a:xfrm>
              <a:off x="3810000" y="1036638"/>
              <a:ext cx="696024"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major</a:t>
              </a:r>
            </a:p>
          </p:txBody>
        </p:sp>
        <p:sp>
          <p:nvSpPr>
            <p:cNvPr id="12317" name="Freeform 31"/>
            <p:cNvSpPr>
              <a:spLocks/>
            </p:cNvSpPr>
            <p:nvPr/>
          </p:nvSpPr>
          <p:spPr bwMode="auto">
            <a:xfrm>
              <a:off x="7543800" y="990600"/>
              <a:ext cx="1276350" cy="627063"/>
            </a:xfrm>
            <a:custGeom>
              <a:avLst/>
              <a:gdLst>
                <a:gd name="T0" fmla="*/ 0 w 804"/>
                <a:gd name="T1" fmla="*/ 312738 h 395"/>
                <a:gd name="T2" fmla="*/ 628650 w 804"/>
                <a:gd name="T3" fmla="*/ 0 h 395"/>
                <a:gd name="T4" fmla="*/ 1274763 w 804"/>
                <a:gd name="T5" fmla="*/ 323850 h 395"/>
                <a:gd name="T6" fmla="*/ 628650 w 804"/>
                <a:gd name="T7" fmla="*/ 625475 h 395"/>
                <a:gd name="T8" fmla="*/ 0 w 804"/>
                <a:gd name="T9" fmla="*/ 312738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18" name="Text Box 32"/>
            <p:cNvSpPr txBox="1">
              <a:spLocks noChangeArrowheads="1"/>
            </p:cNvSpPr>
            <p:nvPr/>
          </p:nvSpPr>
          <p:spPr bwMode="auto">
            <a:xfrm>
              <a:off x="7848600" y="1143001"/>
              <a:ext cx="692818"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offers</a:t>
              </a:r>
            </a:p>
          </p:txBody>
        </p:sp>
        <p:sp>
          <p:nvSpPr>
            <p:cNvPr id="12319" name="Rectangle 33"/>
            <p:cNvSpPr>
              <a:spLocks noChangeArrowheads="1"/>
            </p:cNvSpPr>
            <p:nvPr/>
          </p:nvSpPr>
          <p:spPr bwMode="auto">
            <a:xfrm>
              <a:off x="7543800" y="2057400"/>
              <a:ext cx="1295400" cy="381000"/>
            </a:xfrm>
            <a:prstGeom prst="rect">
              <a:avLst/>
            </a:prstGeom>
            <a:noFill/>
            <a:ln w="12700">
              <a:solidFill>
                <a:schemeClr val="tx2"/>
              </a:solidFill>
              <a:miter lim="800000"/>
              <a:headEnd type="none" w="sm" len="sm"/>
              <a:tailEnd type="none" w="sm" len="sm"/>
            </a:ln>
          </p:spPr>
          <p:txBody>
            <a:bodyPr wrap="none" anchor="ctr"/>
            <a:lstStyle/>
            <a:p>
              <a:endParaRPr lang="en-US" sz="1200">
                <a:latin typeface="Verdana" pitchFamily="34" charset="0"/>
              </a:endParaRPr>
            </a:p>
          </p:txBody>
        </p:sp>
        <p:sp>
          <p:nvSpPr>
            <p:cNvPr id="12320" name="Text Box 34"/>
            <p:cNvSpPr txBox="1">
              <a:spLocks noChangeArrowheads="1"/>
            </p:cNvSpPr>
            <p:nvPr/>
          </p:nvSpPr>
          <p:spPr bwMode="auto">
            <a:xfrm>
              <a:off x="7756525" y="2068513"/>
              <a:ext cx="872355"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Courses</a:t>
              </a:r>
            </a:p>
          </p:txBody>
        </p:sp>
        <p:sp>
          <p:nvSpPr>
            <p:cNvPr id="12321" name="Line 35"/>
            <p:cNvSpPr>
              <a:spLocks noChangeShapeType="1"/>
            </p:cNvSpPr>
            <p:nvPr/>
          </p:nvSpPr>
          <p:spPr bwMode="auto">
            <a:xfrm>
              <a:off x="6019800" y="2362200"/>
              <a:ext cx="0" cy="609600"/>
            </a:xfrm>
            <a:prstGeom prst="line">
              <a:avLst/>
            </a:prstGeom>
            <a:noFill/>
            <a:ln w="12700">
              <a:solidFill>
                <a:schemeClr val="tx2"/>
              </a:solidFill>
              <a:round/>
              <a:headEnd type="none" w="sm" len="sm"/>
              <a:tailEnd type="none" w="sm" len="sm"/>
            </a:ln>
          </p:spPr>
          <p:txBody>
            <a:bodyPr/>
            <a:lstStyle/>
            <a:p>
              <a:endParaRPr lang="en-US"/>
            </a:p>
          </p:txBody>
        </p:sp>
        <p:sp>
          <p:nvSpPr>
            <p:cNvPr id="12322" name="Freeform 36"/>
            <p:cNvSpPr>
              <a:spLocks/>
            </p:cNvSpPr>
            <p:nvPr/>
          </p:nvSpPr>
          <p:spPr bwMode="auto">
            <a:xfrm>
              <a:off x="7086600" y="3733800"/>
              <a:ext cx="1600200" cy="762000"/>
            </a:xfrm>
            <a:custGeom>
              <a:avLst/>
              <a:gdLst>
                <a:gd name="T0" fmla="*/ 0 w 864"/>
                <a:gd name="T1" fmla="*/ 381918 h 415"/>
                <a:gd name="T2" fmla="*/ 788988 w 864"/>
                <a:gd name="T3" fmla="*/ 0 h 415"/>
                <a:gd name="T4" fmla="*/ 1598348 w 864"/>
                <a:gd name="T5" fmla="*/ 392935 h 415"/>
                <a:gd name="T6" fmla="*/ 788988 w 864"/>
                <a:gd name="T7" fmla="*/ 760164 h 415"/>
                <a:gd name="T8" fmla="*/ 0 w 864"/>
                <a:gd name="T9" fmla="*/ 381918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3" name="Text Box 37"/>
            <p:cNvSpPr txBox="1">
              <a:spLocks noChangeArrowheads="1"/>
            </p:cNvSpPr>
            <p:nvPr/>
          </p:nvSpPr>
          <p:spPr bwMode="auto">
            <a:xfrm>
              <a:off x="7315200" y="3962400"/>
              <a:ext cx="1130438"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enrollment</a:t>
              </a:r>
            </a:p>
          </p:txBody>
        </p:sp>
        <p:sp>
          <p:nvSpPr>
            <p:cNvPr id="12324" name="Freeform 38"/>
            <p:cNvSpPr>
              <a:spLocks/>
            </p:cNvSpPr>
            <p:nvPr/>
          </p:nvSpPr>
          <p:spPr bwMode="auto">
            <a:xfrm>
              <a:off x="4419600" y="3657600"/>
              <a:ext cx="1600200" cy="762000"/>
            </a:xfrm>
            <a:custGeom>
              <a:avLst/>
              <a:gdLst>
                <a:gd name="T0" fmla="*/ 0 w 864"/>
                <a:gd name="T1" fmla="*/ 381918 h 415"/>
                <a:gd name="T2" fmla="*/ 788988 w 864"/>
                <a:gd name="T3" fmla="*/ 0 h 415"/>
                <a:gd name="T4" fmla="*/ 1598348 w 864"/>
                <a:gd name="T5" fmla="*/ 392935 h 415"/>
                <a:gd name="T6" fmla="*/ 788988 w 864"/>
                <a:gd name="T7" fmla="*/ 760164 h 415"/>
                <a:gd name="T8" fmla="*/ 0 w 864"/>
                <a:gd name="T9" fmla="*/ 381918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2325" name="Text Box 39"/>
            <p:cNvSpPr txBox="1">
              <a:spLocks noChangeArrowheads="1"/>
            </p:cNvSpPr>
            <p:nvPr/>
          </p:nvSpPr>
          <p:spPr bwMode="auto">
            <a:xfrm>
              <a:off x="4724400" y="3810000"/>
              <a:ext cx="821059" cy="312852"/>
            </a:xfrm>
            <a:prstGeom prst="rect">
              <a:avLst/>
            </a:prstGeom>
            <a:noFill/>
            <a:ln w="12700">
              <a:noFill/>
              <a:miter lim="800000"/>
              <a:headEnd type="none" w="sm" len="sm"/>
              <a:tailEnd type="none" w="sm" len="sm"/>
            </a:ln>
          </p:spPr>
          <p:txBody>
            <a:bodyPr wrap="none">
              <a:spAutoFit/>
            </a:bodyPr>
            <a:lstStyle/>
            <a:p>
              <a:r>
                <a:rPr lang="en-US" sz="1200" b="1">
                  <a:solidFill>
                    <a:schemeClr val="tx2"/>
                  </a:solidFill>
                  <a:latin typeface="Verdana" pitchFamily="34" charset="0"/>
                </a:rPr>
                <a:t>advisor</a:t>
              </a:r>
            </a:p>
          </p:txBody>
        </p:sp>
      </p:grpSp>
      <p:sp>
        <p:nvSpPr>
          <p:cNvPr id="12293"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1398609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792163"/>
            <a:ext cx="9144000" cy="427037"/>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Participation Constraints</a:t>
            </a:r>
          </a:p>
        </p:txBody>
      </p:sp>
      <p:sp>
        <p:nvSpPr>
          <p:cNvPr id="13315" name="Content Placeholder 3"/>
          <p:cNvSpPr>
            <a:spLocks noGrp="1"/>
          </p:cNvSpPr>
          <p:nvPr>
            <p:ph idx="1"/>
          </p:nvPr>
        </p:nvSpPr>
        <p:spPr>
          <a:xfrm>
            <a:off x="304800" y="1295400"/>
            <a:ext cx="8534400" cy="2514600"/>
          </a:xfrm>
          <a:solidFill>
            <a:schemeClr val="bg1">
              <a:lumMod val="95000"/>
            </a:schemeClr>
          </a:solidFill>
          <a:ln>
            <a:solidFill>
              <a:schemeClr val="bg1">
                <a:lumMod val="85000"/>
              </a:schemeClr>
            </a:solidFill>
          </a:ln>
        </p:spPr>
        <p:txBody>
          <a:bodyPr/>
          <a:lstStyle/>
          <a:p>
            <a:pPr>
              <a:lnSpc>
                <a:spcPct val="150000"/>
              </a:lnSpc>
              <a:buFont typeface="Times New Roman" charset="0"/>
              <a:buNone/>
              <a:defRPr/>
            </a:pPr>
            <a:r>
              <a:rPr lang="en-US" sz="2000" dirty="0" smtClean="0"/>
              <a:t>Does every department have a manager?</a:t>
            </a:r>
          </a:p>
          <a:p>
            <a:pPr>
              <a:lnSpc>
                <a:spcPct val="150000"/>
              </a:lnSpc>
              <a:buFont typeface="Times New Roman" charset="0"/>
              <a:buChar char="•"/>
              <a:defRPr/>
            </a:pPr>
            <a:r>
              <a:rPr lang="en-US" sz="2000" dirty="0" smtClean="0"/>
              <a:t>If so, this is a participation constraint: the participation of Departments in Manages is said to be total (vs. partial).</a:t>
            </a:r>
          </a:p>
          <a:p>
            <a:pPr>
              <a:lnSpc>
                <a:spcPct val="150000"/>
              </a:lnSpc>
              <a:buFont typeface="Times New Roman" charset="0"/>
              <a:buChar char="•"/>
              <a:defRPr/>
            </a:pPr>
            <a:r>
              <a:rPr lang="en-US" sz="2000" dirty="0" smtClean="0"/>
              <a:t>Every Departments entity must appear in an instance of the Manages relationship.</a:t>
            </a:r>
          </a:p>
          <a:p>
            <a:pPr>
              <a:lnSpc>
                <a:spcPct val="150000"/>
              </a:lnSpc>
              <a:buFont typeface="Times New Roman" charset="0"/>
              <a:buChar char="•"/>
              <a:defRPr/>
            </a:pPr>
            <a:endParaRPr lang="en-US" sz="2000" dirty="0" smtClean="0"/>
          </a:p>
        </p:txBody>
      </p:sp>
      <p:grpSp>
        <p:nvGrpSpPr>
          <p:cNvPr id="13316" name="Group 46"/>
          <p:cNvGrpSpPr>
            <a:grpSpLocks/>
          </p:cNvGrpSpPr>
          <p:nvPr/>
        </p:nvGrpSpPr>
        <p:grpSpPr bwMode="auto">
          <a:xfrm>
            <a:off x="819150" y="3810000"/>
            <a:ext cx="7486650" cy="2514600"/>
            <a:chOff x="609600" y="3422650"/>
            <a:chExt cx="7867650" cy="3090863"/>
          </a:xfrm>
        </p:grpSpPr>
        <p:sp>
          <p:nvSpPr>
            <p:cNvPr id="13318" name="Rectangle 2"/>
            <p:cNvSpPr>
              <a:spLocks noChangeArrowheads="1"/>
            </p:cNvSpPr>
            <p:nvPr/>
          </p:nvSpPr>
          <p:spPr bwMode="auto">
            <a:xfrm>
              <a:off x="609600" y="5867400"/>
              <a:ext cx="1905000" cy="457200"/>
            </a:xfrm>
            <a:prstGeom prst="rect">
              <a:avLst/>
            </a:prstGeom>
            <a:noFill/>
            <a:ln w="9525">
              <a:noFill/>
              <a:miter lim="800000"/>
              <a:headEnd/>
              <a:tailEnd/>
            </a:ln>
          </p:spPr>
          <p:txBody>
            <a:bodyPr wrap="none" anchor="ctr"/>
            <a:lstStyle/>
            <a:p>
              <a:endParaRPr lang="en-US" sz="1200">
                <a:latin typeface="Verdana" pitchFamily="34" charset="0"/>
              </a:endParaRPr>
            </a:p>
          </p:txBody>
        </p:sp>
        <p:sp>
          <p:nvSpPr>
            <p:cNvPr id="13319" name="Rectangle 3"/>
            <p:cNvSpPr>
              <a:spLocks noChangeArrowheads="1"/>
            </p:cNvSpPr>
            <p:nvPr/>
          </p:nvSpPr>
          <p:spPr bwMode="auto">
            <a:xfrm>
              <a:off x="3119438" y="6018213"/>
              <a:ext cx="2895600" cy="457200"/>
            </a:xfrm>
            <a:prstGeom prst="rect">
              <a:avLst/>
            </a:prstGeom>
            <a:noFill/>
            <a:ln w="9525">
              <a:noFill/>
              <a:miter lim="800000"/>
              <a:headEnd/>
              <a:tailEnd/>
            </a:ln>
          </p:spPr>
          <p:txBody>
            <a:bodyPr wrap="none" anchor="ctr"/>
            <a:lstStyle/>
            <a:p>
              <a:endParaRPr lang="en-US" sz="1200">
                <a:latin typeface="Verdana" pitchFamily="34" charset="0"/>
              </a:endParaRPr>
            </a:p>
          </p:txBody>
        </p:sp>
        <p:sp>
          <p:nvSpPr>
            <p:cNvPr id="13320" name="Freeform 6"/>
            <p:cNvSpPr>
              <a:spLocks/>
            </p:cNvSpPr>
            <p:nvPr/>
          </p:nvSpPr>
          <p:spPr bwMode="auto">
            <a:xfrm>
              <a:off x="5351463" y="3917950"/>
              <a:ext cx="1057275" cy="371475"/>
            </a:xfrm>
            <a:custGeom>
              <a:avLst/>
              <a:gdLst>
                <a:gd name="T0" fmla="*/ 1050925 w 666"/>
                <a:gd name="T1" fmla="*/ 168275 h 234"/>
                <a:gd name="T2" fmla="*/ 1035050 w 666"/>
                <a:gd name="T3" fmla="*/ 136525 h 234"/>
                <a:gd name="T4" fmla="*/ 1004888 w 666"/>
                <a:gd name="T5" fmla="*/ 107950 h 234"/>
                <a:gd name="T6" fmla="*/ 958850 w 666"/>
                <a:gd name="T7" fmla="*/ 79375 h 234"/>
                <a:gd name="T8" fmla="*/ 898525 w 666"/>
                <a:gd name="T9" fmla="*/ 53975 h 234"/>
                <a:gd name="T10" fmla="*/ 828675 w 666"/>
                <a:gd name="T11" fmla="*/ 33338 h 234"/>
                <a:gd name="T12" fmla="*/ 749300 w 666"/>
                <a:gd name="T13" fmla="*/ 17463 h 234"/>
                <a:gd name="T14" fmla="*/ 665162 w 666"/>
                <a:gd name="T15" fmla="*/ 6350 h 234"/>
                <a:gd name="T16" fmla="*/ 571500 w 666"/>
                <a:gd name="T17" fmla="*/ 1588 h 234"/>
                <a:gd name="T18" fmla="*/ 482600 w 666"/>
                <a:gd name="T19" fmla="*/ 1588 h 234"/>
                <a:gd name="T20" fmla="*/ 392112 w 666"/>
                <a:gd name="T21" fmla="*/ 6350 h 234"/>
                <a:gd name="T22" fmla="*/ 303212 w 666"/>
                <a:gd name="T23" fmla="*/ 17463 h 234"/>
                <a:gd name="T24" fmla="*/ 223838 w 666"/>
                <a:gd name="T25" fmla="*/ 33338 h 234"/>
                <a:gd name="T26" fmla="*/ 155575 w 666"/>
                <a:gd name="T27" fmla="*/ 53975 h 234"/>
                <a:gd name="T28" fmla="*/ 95250 w 666"/>
                <a:gd name="T29" fmla="*/ 79375 h 234"/>
                <a:gd name="T30" fmla="*/ 49212 w 666"/>
                <a:gd name="T31" fmla="*/ 107950 h 234"/>
                <a:gd name="T32" fmla="*/ 15875 w 666"/>
                <a:gd name="T33" fmla="*/ 136525 h 234"/>
                <a:gd name="T34" fmla="*/ 1588 w 666"/>
                <a:gd name="T35" fmla="*/ 168275 h 234"/>
                <a:gd name="T36" fmla="*/ 1588 w 666"/>
                <a:gd name="T37" fmla="*/ 201612 h 234"/>
                <a:gd name="T38" fmla="*/ 15875 w 666"/>
                <a:gd name="T39" fmla="*/ 233363 h 234"/>
                <a:gd name="T40" fmla="*/ 49212 w 666"/>
                <a:gd name="T41" fmla="*/ 263525 h 234"/>
                <a:gd name="T42" fmla="*/ 95250 w 666"/>
                <a:gd name="T43" fmla="*/ 290513 h 234"/>
                <a:gd name="T44" fmla="*/ 155575 w 666"/>
                <a:gd name="T45" fmla="*/ 315913 h 234"/>
                <a:gd name="T46" fmla="*/ 223838 w 666"/>
                <a:gd name="T47" fmla="*/ 336550 h 234"/>
                <a:gd name="T48" fmla="*/ 303212 w 666"/>
                <a:gd name="T49" fmla="*/ 352425 h 234"/>
                <a:gd name="T50" fmla="*/ 392112 w 666"/>
                <a:gd name="T51" fmla="*/ 363538 h 234"/>
                <a:gd name="T52" fmla="*/ 482600 w 666"/>
                <a:gd name="T53" fmla="*/ 368300 h 234"/>
                <a:gd name="T54" fmla="*/ 571500 w 666"/>
                <a:gd name="T55" fmla="*/ 368300 h 234"/>
                <a:gd name="T56" fmla="*/ 665162 w 666"/>
                <a:gd name="T57" fmla="*/ 363538 h 234"/>
                <a:gd name="T58" fmla="*/ 749300 w 666"/>
                <a:gd name="T59" fmla="*/ 352425 h 234"/>
                <a:gd name="T60" fmla="*/ 828675 w 666"/>
                <a:gd name="T61" fmla="*/ 336550 h 234"/>
                <a:gd name="T62" fmla="*/ 898525 w 666"/>
                <a:gd name="T63" fmla="*/ 315913 h 234"/>
                <a:gd name="T64" fmla="*/ 958850 w 666"/>
                <a:gd name="T65" fmla="*/ 290513 h 234"/>
                <a:gd name="T66" fmla="*/ 1004888 w 666"/>
                <a:gd name="T67" fmla="*/ 263525 h 234"/>
                <a:gd name="T68" fmla="*/ 1035050 w 666"/>
                <a:gd name="T69" fmla="*/ 233363 h 234"/>
                <a:gd name="T70" fmla="*/ 1050925 w 666"/>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4"/>
                <a:gd name="T110" fmla="*/ 666 w 666"/>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4">
                  <a:moveTo>
                    <a:pt x="665" y="117"/>
                  </a:moveTo>
                  <a:lnTo>
                    <a:pt x="662" y="106"/>
                  </a:lnTo>
                  <a:lnTo>
                    <a:pt x="658" y="96"/>
                  </a:lnTo>
                  <a:lnTo>
                    <a:pt x="652" y="86"/>
                  </a:lnTo>
                  <a:lnTo>
                    <a:pt x="644" y="77"/>
                  </a:lnTo>
                  <a:lnTo>
                    <a:pt x="633" y="68"/>
                  </a:lnTo>
                  <a:lnTo>
                    <a:pt x="620" y="58"/>
                  </a:lnTo>
                  <a:lnTo>
                    <a:pt x="604" y="50"/>
                  </a:lnTo>
                  <a:lnTo>
                    <a:pt x="586" y="42"/>
                  </a:lnTo>
                  <a:lnTo>
                    <a:pt x="566" y="34"/>
                  </a:lnTo>
                  <a:lnTo>
                    <a:pt x="546" y="27"/>
                  </a:lnTo>
                  <a:lnTo>
                    <a:pt x="522" y="21"/>
                  </a:lnTo>
                  <a:lnTo>
                    <a:pt x="497" y="16"/>
                  </a:lnTo>
                  <a:lnTo>
                    <a:pt x="472" y="11"/>
                  </a:lnTo>
                  <a:lnTo>
                    <a:pt x="445" y="7"/>
                  </a:lnTo>
                  <a:lnTo>
                    <a:pt x="419" y="4"/>
                  </a:lnTo>
                  <a:lnTo>
                    <a:pt x="390" y="2"/>
                  </a:lnTo>
                  <a:lnTo>
                    <a:pt x="360" y="1"/>
                  </a:lnTo>
                  <a:lnTo>
                    <a:pt x="331" y="0"/>
                  </a:lnTo>
                  <a:lnTo>
                    <a:pt x="304" y="1"/>
                  </a:lnTo>
                  <a:lnTo>
                    <a:pt x="274" y="2"/>
                  </a:lnTo>
                  <a:lnTo>
                    <a:pt x="247" y="4"/>
                  </a:lnTo>
                  <a:lnTo>
                    <a:pt x="218" y="7"/>
                  </a:lnTo>
                  <a:lnTo>
                    <a:pt x="191" y="11"/>
                  </a:lnTo>
                  <a:lnTo>
                    <a:pt x="165" y="16"/>
                  </a:lnTo>
                  <a:lnTo>
                    <a:pt x="141" y="21"/>
                  </a:lnTo>
                  <a:lnTo>
                    <a:pt x="118" y="27"/>
                  </a:lnTo>
                  <a:lnTo>
                    <a:pt x="98" y="34"/>
                  </a:lnTo>
                  <a:lnTo>
                    <a:pt x="77" y="42"/>
                  </a:lnTo>
                  <a:lnTo>
                    <a:pt x="60" y="50"/>
                  </a:lnTo>
                  <a:lnTo>
                    <a:pt x="44" y="58"/>
                  </a:lnTo>
                  <a:lnTo>
                    <a:pt x="31" y="68"/>
                  </a:lnTo>
                  <a:lnTo>
                    <a:pt x="20" y="77"/>
                  </a:lnTo>
                  <a:lnTo>
                    <a:pt x="10" y="86"/>
                  </a:lnTo>
                  <a:lnTo>
                    <a:pt x="6" y="96"/>
                  </a:lnTo>
                  <a:lnTo>
                    <a:pt x="1" y="106"/>
                  </a:lnTo>
                  <a:lnTo>
                    <a:pt x="0" y="117"/>
                  </a:lnTo>
                  <a:lnTo>
                    <a:pt x="1" y="127"/>
                  </a:lnTo>
                  <a:lnTo>
                    <a:pt x="6" y="137"/>
                  </a:lnTo>
                  <a:lnTo>
                    <a:pt x="10" y="147"/>
                  </a:lnTo>
                  <a:lnTo>
                    <a:pt x="20" y="156"/>
                  </a:lnTo>
                  <a:lnTo>
                    <a:pt x="31" y="166"/>
                  </a:lnTo>
                  <a:lnTo>
                    <a:pt x="44" y="175"/>
                  </a:lnTo>
                  <a:lnTo>
                    <a:pt x="60" y="183"/>
                  </a:lnTo>
                  <a:lnTo>
                    <a:pt x="77" y="191"/>
                  </a:lnTo>
                  <a:lnTo>
                    <a:pt x="98" y="199"/>
                  </a:lnTo>
                  <a:lnTo>
                    <a:pt x="118" y="205"/>
                  </a:lnTo>
                  <a:lnTo>
                    <a:pt x="141" y="212"/>
                  </a:lnTo>
                  <a:lnTo>
                    <a:pt x="165" y="217"/>
                  </a:lnTo>
                  <a:lnTo>
                    <a:pt x="191" y="222"/>
                  </a:lnTo>
                  <a:lnTo>
                    <a:pt x="218" y="226"/>
                  </a:lnTo>
                  <a:lnTo>
                    <a:pt x="247" y="229"/>
                  </a:lnTo>
                  <a:lnTo>
                    <a:pt x="274" y="231"/>
                  </a:lnTo>
                  <a:lnTo>
                    <a:pt x="304" y="232"/>
                  </a:lnTo>
                  <a:lnTo>
                    <a:pt x="331" y="233"/>
                  </a:lnTo>
                  <a:lnTo>
                    <a:pt x="360" y="232"/>
                  </a:lnTo>
                  <a:lnTo>
                    <a:pt x="390" y="231"/>
                  </a:lnTo>
                  <a:lnTo>
                    <a:pt x="419" y="229"/>
                  </a:lnTo>
                  <a:lnTo>
                    <a:pt x="445" y="226"/>
                  </a:lnTo>
                  <a:lnTo>
                    <a:pt x="472" y="222"/>
                  </a:lnTo>
                  <a:lnTo>
                    <a:pt x="497" y="217"/>
                  </a:lnTo>
                  <a:lnTo>
                    <a:pt x="522" y="212"/>
                  </a:lnTo>
                  <a:lnTo>
                    <a:pt x="546" y="205"/>
                  </a:lnTo>
                  <a:lnTo>
                    <a:pt x="566" y="199"/>
                  </a:lnTo>
                  <a:lnTo>
                    <a:pt x="586" y="191"/>
                  </a:lnTo>
                  <a:lnTo>
                    <a:pt x="604" y="183"/>
                  </a:lnTo>
                  <a:lnTo>
                    <a:pt x="620" y="175"/>
                  </a:lnTo>
                  <a:lnTo>
                    <a:pt x="633" y="166"/>
                  </a:lnTo>
                  <a:lnTo>
                    <a:pt x="644" y="156"/>
                  </a:lnTo>
                  <a:lnTo>
                    <a:pt x="652" y="147"/>
                  </a:lnTo>
                  <a:lnTo>
                    <a:pt x="658" y="137"/>
                  </a:lnTo>
                  <a:lnTo>
                    <a:pt x="662" y="127"/>
                  </a:lnTo>
                  <a:lnTo>
                    <a:pt x="665"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1" name="Freeform 7"/>
            <p:cNvSpPr>
              <a:spLocks/>
            </p:cNvSpPr>
            <p:nvPr/>
          </p:nvSpPr>
          <p:spPr bwMode="auto">
            <a:xfrm>
              <a:off x="7291388" y="3917950"/>
              <a:ext cx="1185862" cy="371475"/>
            </a:xfrm>
            <a:custGeom>
              <a:avLst/>
              <a:gdLst>
                <a:gd name="T0" fmla="*/ 1587 w 747"/>
                <a:gd name="T1" fmla="*/ 201612 h 234"/>
                <a:gd name="T2" fmla="*/ 19050 w 747"/>
                <a:gd name="T3" fmla="*/ 233363 h 234"/>
                <a:gd name="T4" fmla="*/ 55562 w 747"/>
                <a:gd name="T5" fmla="*/ 263525 h 234"/>
                <a:gd name="T6" fmla="*/ 104775 w 747"/>
                <a:gd name="T7" fmla="*/ 290513 h 234"/>
                <a:gd name="T8" fmla="*/ 171450 w 747"/>
                <a:gd name="T9" fmla="*/ 315913 h 234"/>
                <a:gd name="T10" fmla="*/ 252412 w 747"/>
                <a:gd name="T11" fmla="*/ 336550 h 234"/>
                <a:gd name="T12" fmla="*/ 341312 w 747"/>
                <a:gd name="T13" fmla="*/ 352425 h 234"/>
                <a:gd name="T14" fmla="*/ 438150 w 747"/>
                <a:gd name="T15" fmla="*/ 363538 h 234"/>
                <a:gd name="T16" fmla="*/ 539750 w 747"/>
                <a:gd name="T17" fmla="*/ 368300 h 234"/>
                <a:gd name="T18" fmla="*/ 642937 w 747"/>
                <a:gd name="T19" fmla="*/ 368300 h 234"/>
                <a:gd name="T20" fmla="*/ 744537 w 747"/>
                <a:gd name="T21" fmla="*/ 363538 h 234"/>
                <a:gd name="T22" fmla="*/ 841375 w 747"/>
                <a:gd name="T23" fmla="*/ 352425 h 234"/>
                <a:gd name="T24" fmla="*/ 930275 w 747"/>
                <a:gd name="T25" fmla="*/ 336550 h 234"/>
                <a:gd name="T26" fmla="*/ 1011237 w 747"/>
                <a:gd name="T27" fmla="*/ 314325 h 234"/>
                <a:gd name="T28" fmla="*/ 1074737 w 747"/>
                <a:gd name="T29" fmla="*/ 290513 h 234"/>
                <a:gd name="T30" fmla="*/ 1127125 w 747"/>
                <a:gd name="T31" fmla="*/ 263525 h 234"/>
                <a:gd name="T32" fmla="*/ 1163637 w 747"/>
                <a:gd name="T33" fmla="*/ 231775 h 234"/>
                <a:gd name="T34" fmla="*/ 1181100 w 747"/>
                <a:gd name="T35" fmla="*/ 200025 h 234"/>
                <a:gd name="T36" fmla="*/ 1181100 w 747"/>
                <a:gd name="T37" fmla="*/ 168275 h 234"/>
                <a:gd name="T38" fmla="*/ 1163637 w 747"/>
                <a:gd name="T39" fmla="*/ 136525 h 234"/>
                <a:gd name="T40" fmla="*/ 1127125 w 747"/>
                <a:gd name="T41" fmla="*/ 106363 h 234"/>
                <a:gd name="T42" fmla="*/ 1074737 w 747"/>
                <a:gd name="T43" fmla="*/ 79375 h 234"/>
                <a:gd name="T44" fmla="*/ 1011237 w 747"/>
                <a:gd name="T45" fmla="*/ 53975 h 234"/>
                <a:gd name="T46" fmla="*/ 930275 w 747"/>
                <a:gd name="T47" fmla="*/ 33338 h 234"/>
                <a:gd name="T48" fmla="*/ 841375 w 747"/>
                <a:gd name="T49" fmla="*/ 17463 h 234"/>
                <a:gd name="T50" fmla="*/ 744537 w 747"/>
                <a:gd name="T51" fmla="*/ 6350 h 234"/>
                <a:gd name="T52" fmla="*/ 642937 w 747"/>
                <a:gd name="T53" fmla="*/ 1588 h 234"/>
                <a:gd name="T54" fmla="*/ 539750 w 747"/>
                <a:gd name="T55" fmla="*/ 1588 h 234"/>
                <a:gd name="T56" fmla="*/ 438150 w 747"/>
                <a:gd name="T57" fmla="*/ 6350 h 234"/>
                <a:gd name="T58" fmla="*/ 341312 w 747"/>
                <a:gd name="T59" fmla="*/ 17463 h 234"/>
                <a:gd name="T60" fmla="*/ 252412 w 747"/>
                <a:gd name="T61" fmla="*/ 33338 h 234"/>
                <a:gd name="T62" fmla="*/ 171450 w 747"/>
                <a:gd name="T63" fmla="*/ 53975 h 234"/>
                <a:gd name="T64" fmla="*/ 104775 w 747"/>
                <a:gd name="T65" fmla="*/ 79375 h 234"/>
                <a:gd name="T66" fmla="*/ 55562 w 747"/>
                <a:gd name="T67" fmla="*/ 107950 h 234"/>
                <a:gd name="T68" fmla="*/ 19050 w 747"/>
                <a:gd name="T69" fmla="*/ 136525 h 234"/>
                <a:gd name="T70" fmla="*/ 1587 w 747"/>
                <a:gd name="T71" fmla="*/ 168275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7"/>
                <a:gd name="T109" fmla="*/ 0 h 234"/>
                <a:gd name="T110" fmla="*/ 747 w 74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7" h="234">
                  <a:moveTo>
                    <a:pt x="0" y="117"/>
                  </a:moveTo>
                  <a:lnTo>
                    <a:pt x="1" y="127"/>
                  </a:lnTo>
                  <a:lnTo>
                    <a:pt x="5" y="137"/>
                  </a:lnTo>
                  <a:lnTo>
                    <a:pt x="12" y="147"/>
                  </a:lnTo>
                  <a:lnTo>
                    <a:pt x="21" y="156"/>
                  </a:lnTo>
                  <a:lnTo>
                    <a:pt x="35" y="166"/>
                  </a:lnTo>
                  <a:lnTo>
                    <a:pt x="49" y="175"/>
                  </a:lnTo>
                  <a:lnTo>
                    <a:pt x="66" y="183"/>
                  </a:lnTo>
                  <a:lnTo>
                    <a:pt x="87" y="191"/>
                  </a:lnTo>
                  <a:lnTo>
                    <a:pt x="108" y="199"/>
                  </a:lnTo>
                  <a:lnTo>
                    <a:pt x="133" y="205"/>
                  </a:lnTo>
                  <a:lnTo>
                    <a:pt x="159" y="212"/>
                  </a:lnTo>
                  <a:lnTo>
                    <a:pt x="186" y="217"/>
                  </a:lnTo>
                  <a:lnTo>
                    <a:pt x="215" y="222"/>
                  </a:lnTo>
                  <a:lnTo>
                    <a:pt x="245" y="226"/>
                  </a:lnTo>
                  <a:lnTo>
                    <a:pt x="276" y="229"/>
                  </a:lnTo>
                  <a:lnTo>
                    <a:pt x="307" y="231"/>
                  </a:lnTo>
                  <a:lnTo>
                    <a:pt x="340" y="232"/>
                  </a:lnTo>
                  <a:lnTo>
                    <a:pt x="373" y="233"/>
                  </a:lnTo>
                  <a:lnTo>
                    <a:pt x="405" y="232"/>
                  </a:lnTo>
                  <a:lnTo>
                    <a:pt x="436" y="231"/>
                  </a:lnTo>
                  <a:lnTo>
                    <a:pt x="469" y="229"/>
                  </a:lnTo>
                  <a:lnTo>
                    <a:pt x="500" y="226"/>
                  </a:lnTo>
                  <a:lnTo>
                    <a:pt x="530" y="222"/>
                  </a:lnTo>
                  <a:lnTo>
                    <a:pt x="559" y="217"/>
                  </a:lnTo>
                  <a:lnTo>
                    <a:pt x="586" y="212"/>
                  </a:lnTo>
                  <a:lnTo>
                    <a:pt x="612" y="205"/>
                  </a:lnTo>
                  <a:lnTo>
                    <a:pt x="637" y="198"/>
                  </a:lnTo>
                  <a:lnTo>
                    <a:pt x="658" y="191"/>
                  </a:lnTo>
                  <a:lnTo>
                    <a:pt x="677" y="183"/>
                  </a:lnTo>
                  <a:lnTo>
                    <a:pt x="695" y="175"/>
                  </a:lnTo>
                  <a:lnTo>
                    <a:pt x="710" y="166"/>
                  </a:lnTo>
                  <a:lnTo>
                    <a:pt x="722" y="156"/>
                  </a:lnTo>
                  <a:lnTo>
                    <a:pt x="733" y="146"/>
                  </a:lnTo>
                  <a:lnTo>
                    <a:pt x="740" y="137"/>
                  </a:lnTo>
                  <a:lnTo>
                    <a:pt x="744" y="126"/>
                  </a:lnTo>
                  <a:lnTo>
                    <a:pt x="746" y="117"/>
                  </a:lnTo>
                  <a:lnTo>
                    <a:pt x="744" y="106"/>
                  </a:lnTo>
                  <a:lnTo>
                    <a:pt x="740" y="96"/>
                  </a:lnTo>
                  <a:lnTo>
                    <a:pt x="733" y="86"/>
                  </a:lnTo>
                  <a:lnTo>
                    <a:pt x="722" y="77"/>
                  </a:lnTo>
                  <a:lnTo>
                    <a:pt x="710" y="67"/>
                  </a:lnTo>
                  <a:lnTo>
                    <a:pt x="695" y="58"/>
                  </a:lnTo>
                  <a:lnTo>
                    <a:pt x="677" y="50"/>
                  </a:lnTo>
                  <a:lnTo>
                    <a:pt x="658" y="42"/>
                  </a:lnTo>
                  <a:lnTo>
                    <a:pt x="637" y="34"/>
                  </a:lnTo>
                  <a:lnTo>
                    <a:pt x="612" y="27"/>
                  </a:lnTo>
                  <a:lnTo>
                    <a:pt x="586" y="21"/>
                  </a:lnTo>
                  <a:lnTo>
                    <a:pt x="559" y="16"/>
                  </a:lnTo>
                  <a:lnTo>
                    <a:pt x="530" y="11"/>
                  </a:lnTo>
                  <a:lnTo>
                    <a:pt x="500" y="7"/>
                  </a:lnTo>
                  <a:lnTo>
                    <a:pt x="469" y="4"/>
                  </a:lnTo>
                  <a:lnTo>
                    <a:pt x="436" y="2"/>
                  </a:lnTo>
                  <a:lnTo>
                    <a:pt x="405" y="1"/>
                  </a:lnTo>
                  <a:lnTo>
                    <a:pt x="373" y="0"/>
                  </a:lnTo>
                  <a:lnTo>
                    <a:pt x="340" y="1"/>
                  </a:lnTo>
                  <a:lnTo>
                    <a:pt x="307" y="2"/>
                  </a:lnTo>
                  <a:lnTo>
                    <a:pt x="276" y="4"/>
                  </a:lnTo>
                  <a:lnTo>
                    <a:pt x="245" y="7"/>
                  </a:lnTo>
                  <a:lnTo>
                    <a:pt x="215" y="11"/>
                  </a:lnTo>
                  <a:lnTo>
                    <a:pt x="186" y="16"/>
                  </a:lnTo>
                  <a:lnTo>
                    <a:pt x="159" y="21"/>
                  </a:lnTo>
                  <a:lnTo>
                    <a:pt x="132" y="28"/>
                  </a:lnTo>
                  <a:lnTo>
                    <a:pt x="108" y="34"/>
                  </a:lnTo>
                  <a:lnTo>
                    <a:pt x="87" y="42"/>
                  </a:lnTo>
                  <a:lnTo>
                    <a:pt x="66" y="50"/>
                  </a:lnTo>
                  <a:lnTo>
                    <a:pt x="49" y="58"/>
                  </a:lnTo>
                  <a:lnTo>
                    <a:pt x="35" y="68"/>
                  </a:lnTo>
                  <a:lnTo>
                    <a:pt x="21" y="77"/>
                  </a:lnTo>
                  <a:lnTo>
                    <a:pt x="12" y="86"/>
                  </a:lnTo>
                  <a:lnTo>
                    <a:pt x="5" y="97"/>
                  </a:lnTo>
                  <a:lnTo>
                    <a:pt x="1" y="106"/>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2" name="Freeform 8"/>
            <p:cNvSpPr>
              <a:spLocks/>
            </p:cNvSpPr>
            <p:nvPr/>
          </p:nvSpPr>
          <p:spPr bwMode="auto">
            <a:xfrm>
              <a:off x="1131888" y="3906838"/>
              <a:ext cx="1055687" cy="371475"/>
            </a:xfrm>
            <a:custGeom>
              <a:avLst/>
              <a:gdLst>
                <a:gd name="T0" fmla="*/ 1050925 w 665"/>
                <a:gd name="T1" fmla="*/ 168275 h 234"/>
                <a:gd name="T2" fmla="*/ 1036637 w 665"/>
                <a:gd name="T3" fmla="*/ 136525 h 234"/>
                <a:gd name="T4" fmla="*/ 1004887 w 665"/>
                <a:gd name="T5" fmla="*/ 107950 h 234"/>
                <a:gd name="T6" fmla="*/ 958850 w 665"/>
                <a:gd name="T7" fmla="*/ 79375 h 234"/>
                <a:gd name="T8" fmla="*/ 900112 w 665"/>
                <a:gd name="T9" fmla="*/ 53975 h 234"/>
                <a:gd name="T10" fmla="*/ 828675 w 665"/>
                <a:gd name="T11" fmla="*/ 33338 h 234"/>
                <a:gd name="T12" fmla="*/ 749300 w 665"/>
                <a:gd name="T13" fmla="*/ 17463 h 234"/>
                <a:gd name="T14" fmla="*/ 663575 w 665"/>
                <a:gd name="T15" fmla="*/ 7938 h 234"/>
                <a:gd name="T16" fmla="*/ 573087 w 665"/>
                <a:gd name="T17" fmla="*/ 1588 h 234"/>
                <a:gd name="T18" fmla="*/ 479425 w 665"/>
                <a:gd name="T19" fmla="*/ 1588 h 234"/>
                <a:gd name="T20" fmla="*/ 392112 w 665"/>
                <a:gd name="T21" fmla="*/ 7938 h 234"/>
                <a:gd name="T22" fmla="*/ 303212 w 665"/>
                <a:gd name="T23" fmla="*/ 17463 h 234"/>
                <a:gd name="T24" fmla="*/ 223837 w 665"/>
                <a:gd name="T25" fmla="*/ 33338 h 234"/>
                <a:gd name="T26" fmla="*/ 152400 w 665"/>
                <a:gd name="T27" fmla="*/ 53975 h 234"/>
                <a:gd name="T28" fmla="*/ 95250 w 665"/>
                <a:gd name="T29" fmla="*/ 79375 h 234"/>
                <a:gd name="T30" fmla="*/ 49212 w 665"/>
                <a:gd name="T31" fmla="*/ 107950 h 234"/>
                <a:gd name="T32" fmla="*/ 15875 w 665"/>
                <a:gd name="T33" fmla="*/ 136525 h 234"/>
                <a:gd name="T34" fmla="*/ 1587 w 665"/>
                <a:gd name="T35" fmla="*/ 168275 h 234"/>
                <a:gd name="T36" fmla="*/ 1587 w 665"/>
                <a:gd name="T37" fmla="*/ 201612 h 234"/>
                <a:gd name="T38" fmla="*/ 15875 w 665"/>
                <a:gd name="T39" fmla="*/ 233363 h 234"/>
                <a:gd name="T40" fmla="*/ 49212 w 665"/>
                <a:gd name="T41" fmla="*/ 263525 h 234"/>
                <a:gd name="T42" fmla="*/ 95250 w 665"/>
                <a:gd name="T43" fmla="*/ 290513 h 234"/>
                <a:gd name="T44" fmla="*/ 152400 w 665"/>
                <a:gd name="T45" fmla="*/ 315913 h 234"/>
                <a:gd name="T46" fmla="*/ 223837 w 665"/>
                <a:gd name="T47" fmla="*/ 336550 h 234"/>
                <a:gd name="T48" fmla="*/ 303212 w 665"/>
                <a:gd name="T49" fmla="*/ 352425 h 234"/>
                <a:gd name="T50" fmla="*/ 392112 w 665"/>
                <a:gd name="T51" fmla="*/ 363538 h 234"/>
                <a:gd name="T52" fmla="*/ 479425 w 665"/>
                <a:gd name="T53" fmla="*/ 368300 h 234"/>
                <a:gd name="T54" fmla="*/ 573087 w 665"/>
                <a:gd name="T55" fmla="*/ 368300 h 234"/>
                <a:gd name="T56" fmla="*/ 663575 w 665"/>
                <a:gd name="T57" fmla="*/ 363538 h 234"/>
                <a:gd name="T58" fmla="*/ 749300 w 665"/>
                <a:gd name="T59" fmla="*/ 352425 h 234"/>
                <a:gd name="T60" fmla="*/ 828675 w 665"/>
                <a:gd name="T61" fmla="*/ 336550 h 234"/>
                <a:gd name="T62" fmla="*/ 900112 w 665"/>
                <a:gd name="T63" fmla="*/ 315913 h 234"/>
                <a:gd name="T64" fmla="*/ 958850 w 665"/>
                <a:gd name="T65" fmla="*/ 290513 h 234"/>
                <a:gd name="T66" fmla="*/ 1004887 w 665"/>
                <a:gd name="T67" fmla="*/ 263525 h 234"/>
                <a:gd name="T68" fmla="*/ 1036637 w 665"/>
                <a:gd name="T69" fmla="*/ 233363 h 234"/>
                <a:gd name="T70" fmla="*/ 1050925 w 665"/>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664" y="117"/>
                  </a:moveTo>
                  <a:lnTo>
                    <a:pt x="662" y="106"/>
                  </a:lnTo>
                  <a:lnTo>
                    <a:pt x="659" y="97"/>
                  </a:lnTo>
                  <a:lnTo>
                    <a:pt x="653" y="86"/>
                  </a:lnTo>
                  <a:lnTo>
                    <a:pt x="644" y="77"/>
                  </a:lnTo>
                  <a:lnTo>
                    <a:pt x="633" y="68"/>
                  </a:lnTo>
                  <a:lnTo>
                    <a:pt x="620" y="58"/>
                  </a:lnTo>
                  <a:lnTo>
                    <a:pt x="604" y="50"/>
                  </a:lnTo>
                  <a:lnTo>
                    <a:pt x="586" y="42"/>
                  </a:lnTo>
                  <a:lnTo>
                    <a:pt x="567" y="34"/>
                  </a:lnTo>
                  <a:lnTo>
                    <a:pt x="546" y="28"/>
                  </a:lnTo>
                  <a:lnTo>
                    <a:pt x="522" y="21"/>
                  </a:lnTo>
                  <a:lnTo>
                    <a:pt x="498" y="16"/>
                  </a:lnTo>
                  <a:lnTo>
                    <a:pt x="472" y="11"/>
                  </a:lnTo>
                  <a:lnTo>
                    <a:pt x="445" y="7"/>
                  </a:lnTo>
                  <a:lnTo>
                    <a:pt x="418" y="5"/>
                  </a:lnTo>
                  <a:lnTo>
                    <a:pt x="390" y="2"/>
                  </a:lnTo>
                  <a:lnTo>
                    <a:pt x="361" y="1"/>
                  </a:lnTo>
                  <a:lnTo>
                    <a:pt x="332" y="0"/>
                  </a:lnTo>
                  <a:lnTo>
                    <a:pt x="302" y="1"/>
                  </a:lnTo>
                  <a:lnTo>
                    <a:pt x="275" y="2"/>
                  </a:lnTo>
                  <a:lnTo>
                    <a:pt x="247" y="5"/>
                  </a:lnTo>
                  <a:lnTo>
                    <a:pt x="218" y="7"/>
                  </a:lnTo>
                  <a:lnTo>
                    <a:pt x="191" y="11"/>
                  </a:lnTo>
                  <a:lnTo>
                    <a:pt x="166" y="16"/>
                  </a:lnTo>
                  <a:lnTo>
                    <a:pt x="141" y="21"/>
                  </a:lnTo>
                  <a:lnTo>
                    <a:pt x="118" y="28"/>
                  </a:lnTo>
                  <a:lnTo>
                    <a:pt x="96" y="34"/>
                  </a:lnTo>
                  <a:lnTo>
                    <a:pt x="77" y="42"/>
                  </a:lnTo>
                  <a:lnTo>
                    <a:pt x="60" y="50"/>
                  </a:lnTo>
                  <a:lnTo>
                    <a:pt x="44" y="58"/>
                  </a:lnTo>
                  <a:lnTo>
                    <a:pt x="31" y="68"/>
                  </a:lnTo>
                  <a:lnTo>
                    <a:pt x="20" y="77"/>
                  </a:lnTo>
                  <a:lnTo>
                    <a:pt x="10" y="86"/>
                  </a:lnTo>
                  <a:lnTo>
                    <a:pt x="4" y="97"/>
                  </a:lnTo>
                  <a:lnTo>
                    <a:pt x="1" y="106"/>
                  </a:lnTo>
                  <a:lnTo>
                    <a:pt x="0" y="117"/>
                  </a:lnTo>
                  <a:lnTo>
                    <a:pt x="1" y="127"/>
                  </a:lnTo>
                  <a:lnTo>
                    <a:pt x="4" y="137"/>
                  </a:lnTo>
                  <a:lnTo>
                    <a:pt x="10" y="147"/>
                  </a:lnTo>
                  <a:lnTo>
                    <a:pt x="20" y="156"/>
                  </a:lnTo>
                  <a:lnTo>
                    <a:pt x="31" y="166"/>
                  </a:lnTo>
                  <a:lnTo>
                    <a:pt x="44" y="175"/>
                  </a:lnTo>
                  <a:lnTo>
                    <a:pt x="60" y="183"/>
                  </a:lnTo>
                  <a:lnTo>
                    <a:pt x="77" y="191"/>
                  </a:lnTo>
                  <a:lnTo>
                    <a:pt x="96" y="199"/>
                  </a:lnTo>
                  <a:lnTo>
                    <a:pt x="118" y="206"/>
                  </a:lnTo>
                  <a:lnTo>
                    <a:pt x="141" y="212"/>
                  </a:lnTo>
                  <a:lnTo>
                    <a:pt x="166" y="217"/>
                  </a:lnTo>
                  <a:lnTo>
                    <a:pt x="191" y="222"/>
                  </a:lnTo>
                  <a:lnTo>
                    <a:pt x="218" y="226"/>
                  </a:lnTo>
                  <a:lnTo>
                    <a:pt x="247" y="229"/>
                  </a:lnTo>
                  <a:lnTo>
                    <a:pt x="275" y="231"/>
                  </a:lnTo>
                  <a:lnTo>
                    <a:pt x="302" y="232"/>
                  </a:lnTo>
                  <a:lnTo>
                    <a:pt x="332" y="233"/>
                  </a:lnTo>
                  <a:lnTo>
                    <a:pt x="361" y="232"/>
                  </a:lnTo>
                  <a:lnTo>
                    <a:pt x="390" y="231"/>
                  </a:lnTo>
                  <a:lnTo>
                    <a:pt x="418" y="229"/>
                  </a:lnTo>
                  <a:lnTo>
                    <a:pt x="445" y="226"/>
                  </a:lnTo>
                  <a:lnTo>
                    <a:pt x="472" y="222"/>
                  </a:lnTo>
                  <a:lnTo>
                    <a:pt x="498" y="217"/>
                  </a:lnTo>
                  <a:lnTo>
                    <a:pt x="522" y="212"/>
                  </a:lnTo>
                  <a:lnTo>
                    <a:pt x="546" y="206"/>
                  </a:lnTo>
                  <a:lnTo>
                    <a:pt x="567" y="199"/>
                  </a:lnTo>
                  <a:lnTo>
                    <a:pt x="586" y="191"/>
                  </a:lnTo>
                  <a:lnTo>
                    <a:pt x="604" y="183"/>
                  </a:lnTo>
                  <a:lnTo>
                    <a:pt x="620" y="175"/>
                  </a:lnTo>
                  <a:lnTo>
                    <a:pt x="633" y="166"/>
                  </a:lnTo>
                  <a:lnTo>
                    <a:pt x="644" y="156"/>
                  </a:lnTo>
                  <a:lnTo>
                    <a:pt x="653" y="147"/>
                  </a:lnTo>
                  <a:lnTo>
                    <a:pt x="659" y="137"/>
                  </a:lnTo>
                  <a:lnTo>
                    <a:pt x="662" y="127"/>
                  </a:lnTo>
                  <a:lnTo>
                    <a:pt x="664"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3" name="Freeform 9"/>
            <p:cNvSpPr>
              <a:spLocks/>
            </p:cNvSpPr>
            <p:nvPr/>
          </p:nvSpPr>
          <p:spPr bwMode="auto">
            <a:xfrm>
              <a:off x="2081213" y="3636963"/>
              <a:ext cx="1057275" cy="369887"/>
            </a:xfrm>
            <a:custGeom>
              <a:avLst/>
              <a:gdLst>
                <a:gd name="T0" fmla="*/ 1052513 w 666"/>
                <a:gd name="T1" fmla="*/ 168275 h 233"/>
                <a:gd name="T2" fmla="*/ 1035050 w 666"/>
                <a:gd name="T3" fmla="*/ 136525 h 233"/>
                <a:gd name="T4" fmla="*/ 1004888 w 666"/>
                <a:gd name="T5" fmla="*/ 104775 h 233"/>
                <a:gd name="T6" fmla="*/ 960438 w 666"/>
                <a:gd name="T7" fmla="*/ 77787 h 233"/>
                <a:gd name="T8" fmla="*/ 901700 w 666"/>
                <a:gd name="T9" fmla="*/ 53975 h 233"/>
                <a:gd name="T10" fmla="*/ 830263 w 666"/>
                <a:gd name="T11" fmla="*/ 33337 h 233"/>
                <a:gd name="T12" fmla="*/ 749300 w 666"/>
                <a:gd name="T13" fmla="*/ 15875 h 233"/>
                <a:gd name="T14" fmla="*/ 665162 w 666"/>
                <a:gd name="T15" fmla="*/ 4762 h 233"/>
                <a:gd name="T16" fmla="*/ 574675 w 666"/>
                <a:gd name="T17" fmla="*/ 0 h 233"/>
                <a:gd name="T18" fmla="*/ 482600 w 666"/>
                <a:gd name="T19" fmla="*/ 0 h 233"/>
                <a:gd name="T20" fmla="*/ 392112 w 666"/>
                <a:gd name="T21" fmla="*/ 4762 h 233"/>
                <a:gd name="T22" fmla="*/ 304800 w 666"/>
                <a:gd name="T23" fmla="*/ 15875 h 233"/>
                <a:gd name="T24" fmla="*/ 223838 w 666"/>
                <a:gd name="T25" fmla="*/ 33337 h 233"/>
                <a:gd name="T26" fmla="*/ 155575 w 666"/>
                <a:gd name="T27" fmla="*/ 53975 h 233"/>
                <a:gd name="T28" fmla="*/ 95250 w 666"/>
                <a:gd name="T29" fmla="*/ 77787 h 233"/>
                <a:gd name="T30" fmla="*/ 49212 w 666"/>
                <a:gd name="T31" fmla="*/ 104775 h 233"/>
                <a:gd name="T32" fmla="*/ 19050 w 666"/>
                <a:gd name="T33" fmla="*/ 136525 h 233"/>
                <a:gd name="T34" fmla="*/ 1588 w 666"/>
                <a:gd name="T35" fmla="*/ 168275 h 233"/>
                <a:gd name="T36" fmla="*/ 1588 w 666"/>
                <a:gd name="T37" fmla="*/ 200025 h 233"/>
                <a:gd name="T38" fmla="*/ 19050 w 666"/>
                <a:gd name="T39" fmla="*/ 231775 h 233"/>
                <a:gd name="T40" fmla="*/ 49212 w 666"/>
                <a:gd name="T41" fmla="*/ 261937 h 233"/>
                <a:gd name="T42" fmla="*/ 95250 w 666"/>
                <a:gd name="T43" fmla="*/ 288925 h 233"/>
                <a:gd name="T44" fmla="*/ 155575 w 666"/>
                <a:gd name="T45" fmla="*/ 314325 h 233"/>
                <a:gd name="T46" fmla="*/ 223838 w 666"/>
                <a:gd name="T47" fmla="*/ 334962 h 233"/>
                <a:gd name="T48" fmla="*/ 304800 w 666"/>
                <a:gd name="T49" fmla="*/ 350837 h 233"/>
                <a:gd name="T50" fmla="*/ 392112 w 666"/>
                <a:gd name="T51" fmla="*/ 361950 h 233"/>
                <a:gd name="T52" fmla="*/ 482600 w 666"/>
                <a:gd name="T53" fmla="*/ 368300 h 233"/>
                <a:gd name="T54" fmla="*/ 574675 w 666"/>
                <a:gd name="T55" fmla="*/ 368300 h 233"/>
                <a:gd name="T56" fmla="*/ 665162 w 666"/>
                <a:gd name="T57" fmla="*/ 361950 h 233"/>
                <a:gd name="T58" fmla="*/ 749300 w 666"/>
                <a:gd name="T59" fmla="*/ 350837 h 233"/>
                <a:gd name="T60" fmla="*/ 830263 w 666"/>
                <a:gd name="T61" fmla="*/ 334962 h 233"/>
                <a:gd name="T62" fmla="*/ 901700 w 666"/>
                <a:gd name="T63" fmla="*/ 314325 h 233"/>
                <a:gd name="T64" fmla="*/ 960438 w 666"/>
                <a:gd name="T65" fmla="*/ 288925 h 233"/>
                <a:gd name="T66" fmla="*/ 1004888 w 666"/>
                <a:gd name="T67" fmla="*/ 261937 h 233"/>
                <a:gd name="T68" fmla="*/ 1035050 w 666"/>
                <a:gd name="T69" fmla="*/ 231775 h 233"/>
                <a:gd name="T70" fmla="*/ 1052513 w 666"/>
                <a:gd name="T71" fmla="*/ 200025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3"/>
                <a:gd name="T110" fmla="*/ 666 w 666"/>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3">
                  <a:moveTo>
                    <a:pt x="665" y="116"/>
                  </a:moveTo>
                  <a:lnTo>
                    <a:pt x="663" y="106"/>
                  </a:lnTo>
                  <a:lnTo>
                    <a:pt x="660" y="95"/>
                  </a:lnTo>
                  <a:lnTo>
                    <a:pt x="652" y="86"/>
                  </a:lnTo>
                  <a:lnTo>
                    <a:pt x="644" y="76"/>
                  </a:lnTo>
                  <a:lnTo>
                    <a:pt x="633" y="66"/>
                  </a:lnTo>
                  <a:lnTo>
                    <a:pt x="620" y="58"/>
                  </a:lnTo>
                  <a:lnTo>
                    <a:pt x="605" y="49"/>
                  </a:lnTo>
                  <a:lnTo>
                    <a:pt x="587" y="41"/>
                  </a:lnTo>
                  <a:lnTo>
                    <a:pt x="568" y="34"/>
                  </a:lnTo>
                  <a:lnTo>
                    <a:pt x="546" y="27"/>
                  </a:lnTo>
                  <a:lnTo>
                    <a:pt x="523" y="21"/>
                  </a:lnTo>
                  <a:lnTo>
                    <a:pt x="499" y="15"/>
                  </a:lnTo>
                  <a:lnTo>
                    <a:pt x="472" y="10"/>
                  </a:lnTo>
                  <a:lnTo>
                    <a:pt x="445" y="7"/>
                  </a:lnTo>
                  <a:lnTo>
                    <a:pt x="419" y="3"/>
                  </a:lnTo>
                  <a:lnTo>
                    <a:pt x="391" y="1"/>
                  </a:lnTo>
                  <a:lnTo>
                    <a:pt x="362" y="0"/>
                  </a:lnTo>
                  <a:lnTo>
                    <a:pt x="331" y="0"/>
                  </a:lnTo>
                  <a:lnTo>
                    <a:pt x="304" y="0"/>
                  </a:lnTo>
                  <a:lnTo>
                    <a:pt x="274" y="1"/>
                  </a:lnTo>
                  <a:lnTo>
                    <a:pt x="247" y="3"/>
                  </a:lnTo>
                  <a:lnTo>
                    <a:pt x="219" y="7"/>
                  </a:lnTo>
                  <a:lnTo>
                    <a:pt x="192" y="10"/>
                  </a:lnTo>
                  <a:lnTo>
                    <a:pt x="165" y="15"/>
                  </a:lnTo>
                  <a:lnTo>
                    <a:pt x="141" y="21"/>
                  </a:lnTo>
                  <a:lnTo>
                    <a:pt x="119" y="27"/>
                  </a:lnTo>
                  <a:lnTo>
                    <a:pt x="98" y="34"/>
                  </a:lnTo>
                  <a:lnTo>
                    <a:pt x="78" y="41"/>
                  </a:lnTo>
                  <a:lnTo>
                    <a:pt x="60" y="49"/>
                  </a:lnTo>
                  <a:lnTo>
                    <a:pt x="46" y="58"/>
                  </a:lnTo>
                  <a:lnTo>
                    <a:pt x="31" y="66"/>
                  </a:lnTo>
                  <a:lnTo>
                    <a:pt x="20" y="76"/>
                  </a:lnTo>
                  <a:lnTo>
                    <a:pt x="12" y="86"/>
                  </a:lnTo>
                  <a:lnTo>
                    <a:pt x="6" y="95"/>
                  </a:lnTo>
                  <a:lnTo>
                    <a:pt x="1" y="106"/>
                  </a:lnTo>
                  <a:lnTo>
                    <a:pt x="0" y="116"/>
                  </a:lnTo>
                  <a:lnTo>
                    <a:pt x="1" y="126"/>
                  </a:lnTo>
                  <a:lnTo>
                    <a:pt x="6" y="136"/>
                  </a:lnTo>
                  <a:lnTo>
                    <a:pt x="12" y="146"/>
                  </a:lnTo>
                  <a:lnTo>
                    <a:pt x="20" y="155"/>
                  </a:lnTo>
                  <a:lnTo>
                    <a:pt x="31" y="165"/>
                  </a:lnTo>
                  <a:lnTo>
                    <a:pt x="46" y="174"/>
                  </a:lnTo>
                  <a:lnTo>
                    <a:pt x="60" y="182"/>
                  </a:lnTo>
                  <a:lnTo>
                    <a:pt x="78" y="190"/>
                  </a:lnTo>
                  <a:lnTo>
                    <a:pt x="98" y="198"/>
                  </a:lnTo>
                  <a:lnTo>
                    <a:pt x="119" y="205"/>
                  </a:lnTo>
                  <a:lnTo>
                    <a:pt x="141" y="211"/>
                  </a:lnTo>
                  <a:lnTo>
                    <a:pt x="165" y="217"/>
                  </a:lnTo>
                  <a:lnTo>
                    <a:pt x="192" y="221"/>
                  </a:lnTo>
                  <a:lnTo>
                    <a:pt x="219" y="225"/>
                  </a:lnTo>
                  <a:lnTo>
                    <a:pt x="247" y="228"/>
                  </a:lnTo>
                  <a:lnTo>
                    <a:pt x="274" y="230"/>
                  </a:lnTo>
                  <a:lnTo>
                    <a:pt x="304" y="232"/>
                  </a:lnTo>
                  <a:lnTo>
                    <a:pt x="331" y="232"/>
                  </a:lnTo>
                  <a:lnTo>
                    <a:pt x="362" y="232"/>
                  </a:lnTo>
                  <a:lnTo>
                    <a:pt x="391" y="230"/>
                  </a:lnTo>
                  <a:lnTo>
                    <a:pt x="419" y="228"/>
                  </a:lnTo>
                  <a:lnTo>
                    <a:pt x="445" y="225"/>
                  </a:lnTo>
                  <a:lnTo>
                    <a:pt x="472" y="221"/>
                  </a:lnTo>
                  <a:lnTo>
                    <a:pt x="499" y="217"/>
                  </a:lnTo>
                  <a:lnTo>
                    <a:pt x="523" y="211"/>
                  </a:lnTo>
                  <a:lnTo>
                    <a:pt x="546" y="205"/>
                  </a:lnTo>
                  <a:lnTo>
                    <a:pt x="568" y="198"/>
                  </a:lnTo>
                  <a:lnTo>
                    <a:pt x="587" y="190"/>
                  </a:lnTo>
                  <a:lnTo>
                    <a:pt x="605" y="182"/>
                  </a:lnTo>
                  <a:lnTo>
                    <a:pt x="620" y="174"/>
                  </a:lnTo>
                  <a:lnTo>
                    <a:pt x="633" y="165"/>
                  </a:lnTo>
                  <a:lnTo>
                    <a:pt x="644" y="155"/>
                  </a:lnTo>
                  <a:lnTo>
                    <a:pt x="652" y="146"/>
                  </a:lnTo>
                  <a:lnTo>
                    <a:pt x="660" y="136"/>
                  </a:lnTo>
                  <a:lnTo>
                    <a:pt x="663" y="126"/>
                  </a:lnTo>
                  <a:lnTo>
                    <a:pt x="665"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4" name="Freeform 10"/>
            <p:cNvSpPr>
              <a:spLocks/>
            </p:cNvSpPr>
            <p:nvPr/>
          </p:nvSpPr>
          <p:spPr bwMode="auto">
            <a:xfrm>
              <a:off x="4191000" y="6143625"/>
              <a:ext cx="1055688" cy="369888"/>
            </a:xfrm>
            <a:custGeom>
              <a:avLst/>
              <a:gdLst>
                <a:gd name="T0" fmla="*/ 1588 w 665"/>
                <a:gd name="T1" fmla="*/ 200025 h 233"/>
                <a:gd name="T2" fmla="*/ 19050 w 665"/>
                <a:gd name="T3" fmla="*/ 231775 h 233"/>
                <a:gd name="T4" fmla="*/ 49213 w 665"/>
                <a:gd name="T5" fmla="*/ 261938 h 233"/>
                <a:gd name="T6" fmla="*/ 95250 w 665"/>
                <a:gd name="T7" fmla="*/ 290513 h 233"/>
                <a:gd name="T8" fmla="*/ 152400 w 665"/>
                <a:gd name="T9" fmla="*/ 314325 h 233"/>
                <a:gd name="T10" fmla="*/ 223838 w 665"/>
                <a:gd name="T11" fmla="*/ 334963 h 233"/>
                <a:gd name="T12" fmla="*/ 304800 w 665"/>
                <a:gd name="T13" fmla="*/ 350838 h 233"/>
                <a:gd name="T14" fmla="*/ 388938 w 665"/>
                <a:gd name="T15" fmla="*/ 361950 h 233"/>
                <a:gd name="T16" fmla="*/ 479425 w 665"/>
                <a:gd name="T17" fmla="*/ 368300 h 233"/>
                <a:gd name="T18" fmla="*/ 573088 w 665"/>
                <a:gd name="T19" fmla="*/ 368300 h 233"/>
                <a:gd name="T20" fmla="*/ 663575 w 665"/>
                <a:gd name="T21" fmla="*/ 361950 h 233"/>
                <a:gd name="T22" fmla="*/ 749300 w 665"/>
                <a:gd name="T23" fmla="*/ 350838 h 233"/>
                <a:gd name="T24" fmla="*/ 830263 w 665"/>
                <a:gd name="T25" fmla="*/ 334963 h 233"/>
                <a:gd name="T26" fmla="*/ 900113 w 665"/>
                <a:gd name="T27" fmla="*/ 314325 h 233"/>
                <a:gd name="T28" fmla="*/ 958850 w 665"/>
                <a:gd name="T29" fmla="*/ 290513 h 233"/>
                <a:gd name="T30" fmla="*/ 1004888 w 665"/>
                <a:gd name="T31" fmla="*/ 261938 h 233"/>
                <a:gd name="T32" fmla="*/ 1036638 w 665"/>
                <a:gd name="T33" fmla="*/ 231775 h 233"/>
                <a:gd name="T34" fmla="*/ 1054100 w 665"/>
                <a:gd name="T35" fmla="*/ 200025 h 233"/>
                <a:gd name="T36" fmla="*/ 1054100 w 665"/>
                <a:gd name="T37" fmla="*/ 168275 h 233"/>
                <a:gd name="T38" fmla="*/ 1036638 w 665"/>
                <a:gd name="T39" fmla="*/ 136525 h 233"/>
                <a:gd name="T40" fmla="*/ 1004888 w 665"/>
                <a:gd name="T41" fmla="*/ 106363 h 233"/>
                <a:gd name="T42" fmla="*/ 958850 w 665"/>
                <a:gd name="T43" fmla="*/ 77788 h 233"/>
                <a:gd name="T44" fmla="*/ 900113 w 665"/>
                <a:gd name="T45" fmla="*/ 53975 h 233"/>
                <a:gd name="T46" fmla="*/ 830263 w 665"/>
                <a:gd name="T47" fmla="*/ 33338 h 233"/>
                <a:gd name="T48" fmla="*/ 749300 w 665"/>
                <a:gd name="T49" fmla="*/ 17463 h 233"/>
                <a:gd name="T50" fmla="*/ 663575 w 665"/>
                <a:gd name="T51" fmla="*/ 6350 h 233"/>
                <a:gd name="T52" fmla="*/ 573088 w 665"/>
                <a:gd name="T53" fmla="*/ 0 h 233"/>
                <a:gd name="T54" fmla="*/ 479425 w 665"/>
                <a:gd name="T55" fmla="*/ 0 h 233"/>
                <a:gd name="T56" fmla="*/ 388938 w 665"/>
                <a:gd name="T57" fmla="*/ 6350 h 233"/>
                <a:gd name="T58" fmla="*/ 304800 w 665"/>
                <a:gd name="T59" fmla="*/ 17463 h 233"/>
                <a:gd name="T60" fmla="*/ 223838 w 665"/>
                <a:gd name="T61" fmla="*/ 33338 h 233"/>
                <a:gd name="T62" fmla="*/ 152400 w 665"/>
                <a:gd name="T63" fmla="*/ 53975 h 233"/>
                <a:gd name="T64" fmla="*/ 95250 w 665"/>
                <a:gd name="T65" fmla="*/ 79375 h 233"/>
                <a:gd name="T66" fmla="*/ 49213 w 665"/>
                <a:gd name="T67" fmla="*/ 106363 h 233"/>
                <a:gd name="T68" fmla="*/ 19050 w 665"/>
                <a:gd name="T69" fmla="*/ 136525 h 233"/>
                <a:gd name="T70" fmla="*/ 1588 w 665"/>
                <a:gd name="T71" fmla="*/ 168275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3"/>
                <a:gd name="T110" fmla="*/ 665 w 665"/>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3">
                  <a:moveTo>
                    <a:pt x="0" y="116"/>
                  </a:moveTo>
                  <a:lnTo>
                    <a:pt x="1" y="126"/>
                  </a:lnTo>
                  <a:lnTo>
                    <a:pt x="4" y="136"/>
                  </a:lnTo>
                  <a:lnTo>
                    <a:pt x="12" y="146"/>
                  </a:lnTo>
                  <a:lnTo>
                    <a:pt x="20" y="156"/>
                  </a:lnTo>
                  <a:lnTo>
                    <a:pt x="31" y="165"/>
                  </a:lnTo>
                  <a:lnTo>
                    <a:pt x="44" y="174"/>
                  </a:lnTo>
                  <a:lnTo>
                    <a:pt x="60" y="183"/>
                  </a:lnTo>
                  <a:lnTo>
                    <a:pt x="77" y="191"/>
                  </a:lnTo>
                  <a:lnTo>
                    <a:pt x="96" y="198"/>
                  </a:lnTo>
                  <a:lnTo>
                    <a:pt x="118" y="205"/>
                  </a:lnTo>
                  <a:lnTo>
                    <a:pt x="141" y="211"/>
                  </a:lnTo>
                  <a:lnTo>
                    <a:pt x="167" y="217"/>
                  </a:lnTo>
                  <a:lnTo>
                    <a:pt x="192" y="221"/>
                  </a:lnTo>
                  <a:lnTo>
                    <a:pt x="219" y="225"/>
                  </a:lnTo>
                  <a:lnTo>
                    <a:pt x="245" y="228"/>
                  </a:lnTo>
                  <a:lnTo>
                    <a:pt x="275" y="231"/>
                  </a:lnTo>
                  <a:lnTo>
                    <a:pt x="302" y="232"/>
                  </a:lnTo>
                  <a:lnTo>
                    <a:pt x="333" y="232"/>
                  </a:lnTo>
                  <a:lnTo>
                    <a:pt x="361" y="232"/>
                  </a:lnTo>
                  <a:lnTo>
                    <a:pt x="390" y="231"/>
                  </a:lnTo>
                  <a:lnTo>
                    <a:pt x="418" y="228"/>
                  </a:lnTo>
                  <a:lnTo>
                    <a:pt x="445" y="225"/>
                  </a:lnTo>
                  <a:lnTo>
                    <a:pt x="472" y="221"/>
                  </a:lnTo>
                  <a:lnTo>
                    <a:pt x="499" y="217"/>
                  </a:lnTo>
                  <a:lnTo>
                    <a:pt x="523" y="211"/>
                  </a:lnTo>
                  <a:lnTo>
                    <a:pt x="546" y="205"/>
                  </a:lnTo>
                  <a:lnTo>
                    <a:pt x="567" y="198"/>
                  </a:lnTo>
                  <a:lnTo>
                    <a:pt x="587" y="191"/>
                  </a:lnTo>
                  <a:lnTo>
                    <a:pt x="604" y="183"/>
                  </a:lnTo>
                  <a:lnTo>
                    <a:pt x="620" y="174"/>
                  </a:lnTo>
                  <a:lnTo>
                    <a:pt x="633" y="165"/>
                  </a:lnTo>
                  <a:lnTo>
                    <a:pt x="644" y="156"/>
                  </a:lnTo>
                  <a:lnTo>
                    <a:pt x="653" y="146"/>
                  </a:lnTo>
                  <a:lnTo>
                    <a:pt x="659" y="136"/>
                  </a:lnTo>
                  <a:lnTo>
                    <a:pt x="664" y="126"/>
                  </a:lnTo>
                  <a:lnTo>
                    <a:pt x="664" y="116"/>
                  </a:lnTo>
                  <a:lnTo>
                    <a:pt x="664" y="106"/>
                  </a:lnTo>
                  <a:lnTo>
                    <a:pt x="659" y="96"/>
                  </a:lnTo>
                  <a:lnTo>
                    <a:pt x="653" y="86"/>
                  </a:lnTo>
                  <a:lnTo>
                    <a:pt x="644" y="76"/>
                  </a:lnTo>
                  <a:lnTo>
                    <a:pt x="633" y="67"/>
                  </a:lnTo>
                  <a:lnTo>
                    <a:pt x="619" y="58"/>
                  </a:lnTo>
                  <a:lnTo>
                    <a:pt x="604" y="49"/>
                  </a:lnTo>
                  <a:lnTo>
                    <a:pt x="587" y="41"/>
                  </a:lnTo>
                  <a:lnTo>
                    <a:pt x="567" y="34"/>
                  </a:lnTo>
                  <a:lnTo>
                    <a:pt x="546" y="27"/>
                  </a:lnTo>
                  <a:lnTo>
                    <a:pt x="523" y="21"/>
                  </a:lnTo>
                  <a:lnTo>
                    <a:pt x="498" y="15"/>
                  </a:lnTo>
                  <a:lnTo>
                    <a:pt x="472" y="11"/>
                  </a:lnTo>
                  <a:lnTo>
                    <a:pt x="445" y="7"/>
                  </a:lnTo>
                  <a:lnTo>
                    <a:pt x="418" y="4"/>
                  </a:lnTo>
                  <a:lnTo>
                    <a:pt x="390" y="2"/>
                  </a:lnTo>
                  <a:lnTo>
                    <a:pt x="361" y="0"/>
                  </a:lnTo>
                  <a:lnTo>
                    <a:pt x="332" y="0"/>
                  </a:lnTo>
                  <a:lnTo>
                    <a:pt x="302" y="0"/>
                  </a:lnTo>
                  <a:lnTo>
                    <a:pt x="275" y="2"/>
                  </a:lnTo>
                  <a:lnTo>
                    <a:pt x="245" y="4"/>
                  </a:lnTo>
                  <a:lnTo>
                    <a:pt x="219" y="7"/>
                  </a:lnTo>
                  <a:lnTo>
                    <a:pt x="192" y="11"/>
                  </a:lnTo>
                  <a:lnTo>
                    <a:pt x="166" y="15"/>
                  </a:lnTo>
                  <a:lnTo>
                    <a:pt x="141" y="21"/>
                  </a:lnTo>
                  <a:lnTo>
                    <a:pt x="118" y="27"/>
                  </a:lnTo>
                  <a:lnTo>
                    <a:pt x="96" y="34"/>
                  </a:lnTo>
                  <a:lnTo>
                    <a:pt x="77" y="42"/>
                  </a:lnTo>
                  <a:lnTo>
                    <a:pt x="60" y="50"/>
                  </a:lnTo>
                  <a:lnTo>
                    <a:pt x="44" y="58"/>
                  </a:lnTo>
                  <a:lnTo>
                    <a:pt x="31" y="67"/>
                  </a:lnTo>
                  <a:lnTo>
                    <a:pt x="20" y="77"/>
                  </a:lnTo>
                  <a:lnTo>
                    <a:pt x="12" y="86"/>
                  </a:lnTo>
                  <a:lnTo>
                    <a:pt x="4" y="96"/>
                  </a:lnTo>
                  <a:lnTo>
                    <a:pt x="1" y="106"/>
                  </a:lnTo>
                  <a:lnTo>
                    <a:pt x="0"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5" name="Freeform 11"/>
            <p:cNvSpPr>
              <a:spLocks/>
            </p:cNvSpPr>
            <p:nvPr/>
          </p:nvSpPr>
          <p:spPr bwMode="auto">
            <a:xfrm>
              <a:off x="4191000" y="3429000"/>
              <a:ext cx="1055688" cy="371475"/>
            </a:xfrm>
            <a:custGeom>
              <a:avLst/>
              <a:gdLst>
                <a:gd name="T0" fmla="*/ 1588 w 665"/>
                <a:gd name="T1" fmla="*/ 201612 h 234"/>
                <a:gd name="T2" fmla="*/ 19050 w 665"/>
                <a:gd name="T3" fmla="*/ 233363 h 234"/>
                <a:gd name="T4" fmla="*/ 49213 w 665"/>
                <a:gd name="T5" fmla="*/ 263525 h 234"/>
                <a:gd name="T6" fmla="*/ 95250 w 665"/>
                <a:gd name="T7" fmla="*/ 290513 h 234"/>
                <a:gd name="T8" fmla="*/ 152400 w 665"/>
                <a:gd name="T9" fmla="*/ 315913 h 234"/>
                <a:gd name="T10" fmla="*/ 223838 w 665"/>
                <a:gd name="T11" fmla="*/ 336550 h 234"/>
                <a:gd name="T12" fmla="*/ 304800 w 665"/>
                <a:gd name="T13" fmla="*/ 352425 h 234"/>
                <a:gd name="T14" fmla="*/ 388938 w 665"/>
                <a:gd name="T15" fmla="*/ 363538 h 234"/>
                <a:gd name="T16" fmla="*/ 479425 w 665"/>
                <a:gd name="T17" fmla="*/ 368300 h 234"/>
                <a:gd name="T18" fmla="*/ 573088 w 665"/>
                <a:gd name="T19" fmla="*/ 368300 h 234"/>
                <a:gd name="T20" fmla="*/ 663575 w 665"/>
                <a:gd name="T21" fmla="*/ 363538 h 234"/>
                <a:gd name="T22" fmla="*/ 749300 w 665"/>
                <a:gd name="T23" fmla="*/ 352425 h 234"/>
                <a:gd name="T24" fmla="*/ 830263 w 665"/>
                <a:gd name="T25" fmla="*/ 336550 h 234"/>
                <a:gd name="T26" fmla="*/ 900113 w 665"/>
                <a:gd name="T27" fmla="*/ 315913 h 234"/>
                <a:gd name="T28" fmla="*/ 958850 w 665"/>
                <a:gd name="T29" fmla="*/ 290513 h 234"/>
                <a:gd name="T30" fmla="*/ 1004888 w 665"/>
                <a:gd name="T31" fmla="*/ 263525 h 234"/>
                <a:gd name="T32" fmla="*/ 1036638 w 665"/>
                <a:gd name="T33" fmla="*/ 233363 h 234"/>
                <a:gd name="T34" fmla="*/ 1054100 w 665"/>
                <a:gd name="T35" fmla="*/ 201612 h 234"/>
                <a:gd name="T36" fmla="*/ 1054100 w 665"/>
                <a:gd name="T37" fmla="*/ 168275 h 234"/>
                <a:gd name="T38" fmla="*/ 1036638 w 665"/>
                <a:gd name="T39" fmla="*/ 138113 h 234"/>
                <a:gd name="T40" fmla="*/ 1004888 w 665"/>
                <a:gd name="T41" fmla="*/ 107950 h 234"/>
                <a:gd name="T42" fmla="*/ 958850 w 665"/>
                <a:gd name="T43" fmla="*/ 79375 h 234"/>
                <a:gd name="T44" fmla="*/ 900113 w 665"/>
                <a:gd name="T45" fmla="*/ 53975 h 234"/>
                <a:gd name="T46" fmla="*/ 830263 w 665"/>
                <a:gd name="T47" fmla="*/ 33338 h 234"/>
                <a:gd name="T48" fmla="*/ 749300 w 665"/>
                <a:gd name="T49" fmla="*/ 19050 h 234"/>
                <a:gd name="T50" fmla="*/ 663575 w 665"/>
                <a:gd name="T51" fmla="*/ 7938 h 234"/>
                <a:gd name="T52" fmla="*/ 573088 w 665"/>
                <a:gd name="T53" fmla="*/ 1588 h 234"/>
                <a:gd name="T54" fmla="*/ 479425 w 665"/>
                <a:gd name="T55" fmla="*/ 1588 h 234"/>
                <a:gd name="T56" fmla="*/ 388938 w 665"/>
                <a:gd name="T57" fmla="*/ 7938 h 234"/>
                <a:gd name="T58" fmla="*/ 304800 w 665"/>
                <a:gd name="T59" fmla="*/ 19050 h 234"/>
                <a:gd name="T60" fmla="*/ 223838 w 665"/>
                <a:gd name="T61" fmla="*/ 34925 h 234"/>
                <a:gd name="T62" fmla="*/ 152400 w 665"/>
                <a:gd name="T63" fmla="*/ 55563 h 234"/>
                <a:gd name="T64" fmla="*/ 95250 w 665"/>
                <a:gd name="T65" fmla="*/ 79375 h 234"/>
                <a:gd name="T66" fmla="*/ 49213 w 665"/>
                <a:gd name="T67" fmla="*/ 107950 h 234"/>
                <a:gd name="T68" fmla="*/ 19050 w 665"/>
                <a:gd name="T69" fmla="*/ 138113 h 234"/>
                <a:gd name="T70" fmla="*/ 1588 w 665"/>
                <a:gd name="T71" fmla="*/ 169863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2" y="147"/>
                  </a:lnTo>
                  <a:lnTo>
                    <a:pt x="20" y="157"/>
                  </a:lnTo>
                  <a:lnTo>
                    <a:pt x="31" y="166"/>
                  </a:lnTo>
                  <a:lnTo>
                    <a:pt x="44" y="175"/>
                  </a:lnTo>
                  <a:lnTo>
                    <a:pt x="60" y="183"/>
                  </a:lnTo>
                  <a:lnTo>
                    <a:pt x="77" y="191"/>
                  </a:lnTo>
                  <a:lnTo>
                    <a:pt x="96" y="199"/>
                  </a:lnTo>
                  <a:lnTo>
                    <a:pt x="118" y="206"/>
                  </a:lnTo>
                  <a:lnTo>
                    <a:pt x="141" y="212"/>
                  </a:lnTo>
                  <a:lnTo>
                    <a:pt x="167" y="217"/>
                  </a:lnTo>
                  <a:lnTo>
                    <a:pt x="192" y="222"/>
                  </a:lnTo>
                  <a:lnTo>
                    <a:pt x="219" y="226"/>
                  </a:lnTo>
                  <a:lnTo>
                    <a:pt x="245" y="229"/>
                  </a:lnTo>
                  <a:lnTo>
                    <a:pt x="275" y="231"/>
                  </a:lnTo>
                  <a:lnTo>
                    <a:pt x="302" y="232"/>
                  </a:lnTo>
                  <a:lnTo>
                    <a:pt x="333" y="233"/>
                  </a:lnTo>
                  <a:lnTo>
                    <a:pt x="361" y="232"/>
                  </a:lnTo>
                  <a:lnTo>
                    <a:pt x="390" y="231"/>
                  </a:lnTo>
                  <a:lnTo>
                    <a:pt x="418" y="229"/>
                  </a:lnTo>
                  <a:lnTo>
                    <a:pt x="445" y="226"/>
                  </a:lnTo>
                  <a:lnTo>
                    <a:pt x="472" y="222"/>
                  </a:lnTo>
                  <a:lnTo>
                    <a:pt x="499" y="217"/>
                  </a:lnTo>
                  <a:lnTo>
                    <a:pt x="523" y="212"/>
                  </a:lnTo>
                  <a:lnTo>
                    <a:pt x="546" y="206"/>
                  </a:lnTo>
                  <a:lnTo>
                    <a:pt x="567" y="199"/>
                  </a:lnTo>
                  <a:lnTo>
                    <a:pt x="587" y="191"/>
                  </a:lnTo>
                  <a:lnTo>
                    <a:pt x="604" y="183"/>
                  </a:lnTo>
                  <a:lnTo>
                    <a:pt x="620" y="175"/>
                  </a:lnTo>
                  <a:lnTo>
                    <a:pt x="633" y="166"/>
                  </a:lnTo>
                  <a:lnTo>
                    <a:pt x="644" y="157"/>
                  </a:lnTo>
                  <a:lnTo>
                    <a:pt x="653" y="147"/>
                  </a:lnTo>
                  <a:lnTo>
                    <a:pt x="659" y="137"/>
                  </a:lnTo>
                  <a:lnTo>
                    <a:pt x="664" y="127"/>
                  </a:lnTo>
                  <a:lnTo>
                    <a:pt x="664" y="117"/>
                  </a:lnTo>
                  <a:lnTo>
                    <a:pt x="664" y="106"/>
                  </a:lnTo>
                  <a:lnTo>
                    <a:pt x="659" y="97"/>
                  </a:lnTo>
                  <a:lnTo>
                    <a:pt x="653" y="87"/>
                  </a:lnTo>
                  <a:lnTo>
                    <a:pt x="644" y="77"/>
                  </a:lnTo>
                  <a:lnTo>
                    <a:pt x="633" y="68"/>
                  </a:lnTo>
                  <a:lnTo>
                    <a:pt x="619" y="59"/>
                  </a:lnTo>
                  <a:lnTo>
                    <a:pt x="604" y="50"/>
                  </a:lnTo>
                  <a:lnTo>
                    <a:pt x="587" y="42"/>
                  </a:lnTo>
                  <a:lnTo>
                    <a:pt x="567" y="34"/>
                  </a:lnTo>
                  <a:lnTo>
                    <a:pt x="546" y="28"/>
                  </a:lnTo>
                  <a:lnTo>
                    <a:pt x="523" y="21"/>
                  </a:lnTo>
                  <a:lnTo>
                    <a:pt x="498" y="16"/>
                  </a:lnTo>
                  <a:lnTo>
                    <a:pt x="472" y="12"/>
                  </a:lnTo>
                  <a:lnTo>
                    <a:pt x="445" y="7"/>
                  </a:lnTo>
                  <a:lnTo>
                    <a:pt x="418" y="5"/>
                  </a:lnTo>
                  <a:lnTo>
                    <a:pt x="390" y="3"/>
                  </a:lnTo>
                  <a:lnTo>
                    <a:pt x="361" y="1"/>
                  </a:lnTo>
                  <a:lnTo>
                    <a:pt x="332" y="0"/>
                  </a:lnTo>
                  <a:lnTo>
                    <a:pt x="302" y="1"/>
                  </a:lnTo>
                  <a:lnTo>
                    <a:pt x="275" y="3"/>
                  </a:lnTo>
                  <a:lnTo>
                    <a:pt x="245" y="5"/>
                  </a:lnTo>
                  <a:lnTo>
                    <a:pt x="219" y="8"/>
                  </a:lnTo>
                  <a:lnTo>
                    <a:pt x="192" y="12"/>
                  </a:lnTo>
                  <a:lnTo>
                    <a:pt x="166" y="16"/>
                  </a:lnTo>
                  <a:lnTo>
                    <a:pt x="141" y="22"/>
                  </a:lnTo>
                  <a:lnTo>
                    <a:pt x="118" y="28"/>
                  </a:lnTo>
                  <a:lnTo>
                    <a:pt x="96" y="35"/>
                  </a:lnTo>
                  <a:lnTo>
                    <a:pt x="77" y="42"/>
                  </a:lnTo>
                  <a:lnTo>
                    <a:pt x="60" y="50"/>
                  </a:lnTo>
                  <a:lnTo>
                    <a:pt x="44" y="59"/>
                  </a:lnTo>
                  <a:lnTo>
                    <a:pt x="31" y="68"/>
                  </a:lnTo>
                  <a:lnTo>
                    <a:pt x="20" y="77"/>
                  </a:lnTo>
                  <a:lnTo>
                    <a:pt x="12" y="87"/>
                  </a:lnTo>
                  <a:lnTo>
                    <a:pt x="4" y="97"/>
                  </a:lnTo>
                  <a:lnTo>
                    <a:pt x="1" y="107"/>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6" name="Freeform 12"/>
            <p:cNvSpPr>
              <a:spLocks/>
            </p:cNvSpPr>
            <p:nvPr/>
          </p:nvSpPr>
          <p:spPr bwMode="auto">
            <a:xfrm>
              <a:off x="3071813" y="3906838"/>
              <a:ext cx="1055687" cy="371475"/>
            </a:xfrm>
            <a:custGeom>
              <a:avLst/>
              <a:gdLst>
                <a:gd name="T0" fmla="*/ 1587 w 665"/>
                <a:gd name="T1" fmla="*/ 201612 h 234"/>
                <a:gd name="T2" fmla="*/ 15875 w 665"/>
                <a:gd name="T3" fmla="*/ 233363 h 234"/>
                <a:gd name="T4" fmla="*/ 49212 w 665"/>
                <a:gd name="T5" fmla="*/ 263525 h 234"/>
                <a:gd name="T6" fmla="*/ 93662 w 665"/>
                <a:gd name="T7" fmla="*/ 290513 h 234"/>
                <a:gd name="T8" fmla="*/ 152400 w 665"/>
                <a:gd name="T9" fmla="*/ 315913 h 234"/>
                <a:gd name="T10" fmla="*/ 223837 w 665"/>
                <a:gd name="T11" fmla="*/ 336550 h 234"/>
                <a:gd name="T12" fmla="*/ 303212 w 665"/>
                <a:gd name="T13" fmla="*/ 352425 h 234"/>
                <a:gd name="T14" fmla="*/ 388937 w 665"/>
                <a:gd name="T15" fmla="*/ 363538 h 234"/>
                <a:gd name="T16" fmla="*/ 479425 w 665"/>
                <a:gd name="T17" fmla="*/ 368300 h 234"/>
                <a:gd name="T18" fmla="*/ 573087 w 665"/>
                <a:gd name="T19" fmla="*/ 368300 h 234"/>
                <a:gd name="T20" fmla="*/ 663575 w 665"/>
                <a:gd name="T21" fmla="*/ 363538 h 234"/>
                <a:gd name="T22" fmla="*/ 749300 w 665"/>
                <a:gd name="T23" fmla="*/ 352425 h 234"/>
                <a:gd name="T24" fmla="*/ 828675 w 665"/>
                <a:gd name="T25" fmla="*/ 336550 h 234"/>
                <a:gd name="T26" fmla="*/ 896937 w 665"/>
                <a:gd name="T27" fmla="*/ 315913 h 234"/>
                <a:gd name="T28" fmla="*/ 957262 w 665"/>
                <a:gd name="T29" fmla="*/ 290513 h 234"/>
                <a:gd name="T30" fmla="*/ 1003300 w 665"/>
                <a:gd name="T31" fmla="*/ 263525 h 234"/>
                <a:gd name="T32" fmla="*/ 1036637 w 665"/>
                <a:gd name="T33" fmla="*/ 233363 h 234"/>
                <a:gd name="T34" fmla="*/ 1050925 w 665"/>
                <a:gd name="T35" fmla="*/ 201612 h 234"/>
                <a:gd name="T36" fmla="*/ 1050925 w 665"/>
                <a:gd name="T37" fmla="*/ 168275 h 234"/>
                <a:gd name="T38" fmla="*/ 1036637 w 665"/>
                <a:gd name="T39" fmla="*/ 136525 h 234"/>
                <a:gd name="T40" fmla="*/ 1003300 w 665"/>
                <a:gd name="T41" fmla="*/ 107950 h 234"/>
                <a:gd name="T42" fmla="*/ 957262 w 665"/>
                <a:gd name="T43" fmla="*/ 79375 h 234"/>
                <a:gd name="T44" fmla="*/ 896937 w 665"/>
                <a:gd name="T45" fmla="*/ 53975 h 234"/>
                <a:gd name="T46" fmla="*/ 828675 w 665"/>
                <a:gd name="T47" fmla="*/ 33338 h 234"/>
                <a:gd name="T48" fmla="*/ 749300 w 665"/>
                <a:gd name="T49" fmla="*/ 17463 h 234"/>
                <a:gd name="T50" fmla="*/ 660400 w 665"/>
                <a:gd name="T51" fmla="*/ 7938 h 234"/>
                <a:gd name="T52" fmla="*/ 573087 w 665"/>
                <a:gd name="T53" fmla="*/ 1588 h 234"/>
                <a:gd name="T54" fmla="*/ 479425 w 665"/>
                <a:gd name="T55" fmla="*/ 1588 h 234"/>
                <a:gd name="T56" fmla="*/ 388937 w 665"/>
                <a:gd name="T57" fmla="*/ 7938 h 234"/>
                <a:gd name="T58" fmla="*/ 303212 w 665"/>
                <a:gd name="T59" fmla="*/ 19050 h 234"/>
                <a:gd name="T60" fmla="*/ 223837 w 665"/>
                <a:gd name="T61" fmla="*/ 33338 h 234"/>
                <a:gd name="T62" fmla="*/ 152400 w 665"/>
                <a:gd name="T63" fmla="*/ 55563 h 234"/>
                <a:gd name="T64" fmla="*/ 93662 w 665"/>
                <a:gd name="T65" fmla="*/ 79375 h 234"/>
                <a:gd name="T66" fmla="*/ 49212 w 665"/>
                <a:gd name="T67" fmla="*/ 107950 h 234"/>
                <a:gd name="T68" fmla="*/ 15875 w 665"/>
                <a:gd name="T69" fmla="*/ 136525 h 234"/>
                <a:gd name="T70" fmla="*/ 1587 w 665"/>
                <a:gd name="T71" fmla="*/ 169863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0" y="147"/>
                  </a:lnTo>
                  <a:lnTo>
                    <a:pt x="19" y="156"/>
                  </a:lnTo>
                  <a:lnTo>
                    <a:pt x="31" y="166"/>
                  </a:lnTo>
                  <a:lnTo>
                    <a:pt x="43" y="175"/>
                  </a:lnTo>
                  <a:lnTo>
                    <a:pt x="59" y="183"/>
                  </a:lnTo>
                  <a:lnTo>
                    <a:pt x="77" y="191"/>
                  </a:lnTo>
                  <a:lnTo>
                    <a:pt x="96" y="199"/>
                  </a:lnTo>
                  <a:lnTo>
                    <a:pt x="118" y="206"/>
                  </a:lnTo>
                  <a:lnTo>
                    <a:pt x="141" y="212"/>
                  </a:lnTo>
                  <a:lnTo>
                    <a:pt x="166" y="217"/>
                  </a:lnTo>
                  <a:lnTo>
                    <a:pt x="191" y="222"/>
                  </a:lnTo>
                  <a:lnTo>
                    <a:pt x="218" y="226"/>
                  </a:lnTo>
                  <a:lnTo>
                    <a:pt x="245" y="229"/>
                  </a:lnTo>
                  <a:lnTo>
                    <a:pt x="273" y="231"/>
                  </a:lnTo>
                  <a:lnTo>
                    <a:pt x="302" y="232"/>
                  </a:lnTo>
                  <a:lnTo>
                    <a:pt x="332" y="233"/>
                  </a:lnTo>
                  <a:lnTo>
                    <a:pt x="361" y="232"/>
                  </a:lnTo>
                  <a:lnTo>
                    <a:pt x="388" y="231"/>
                  </a:lnTo>
                  <a:lnTo>
                    <a:pt x="418" y="229"/>
                  </a:lnTo>
                  <a:lnTo>
                    <a:pt x="445" y="226"/>
                  </a:lnTo>
                  <a:lnTo>
                    <a:pt x="472" y="222"/>
                  </a:lnTo>
                  <a:lnTo>
                    <a:pt x="498" y="217"/>
                  </a:lnTo>
                  <a:lnTo>
                    <a:pt x="522" y="212"/>
                  </a:lnTo>
                  <a:lnTo>
                    <a:pt x="545" y="205"/>
                  </a:lnTo>
                  <a:lnTo>
                    <a:pt x="565" y="199"/>
                  </a:lnTo>
                  <a:lnTo>
                    <a:pt x="586" y="191"/>
                  </a:lnTo>
                  <a:lnTo>
                    <a:pt x="603" y="183"/>
                  </a:lnTo>
                  <a:lnTo>
                    <a:pt x="619" y="175"/>
                  </a:lnTo>
                  <a:lnTo>
                    <a:pt x="632" y="166"/>
                  </a:lnTo>
                  <a:lnTo>
                    <a:pt x="643" y="156"/>
                  </a:lnTo>
                  <a:lnTo>
                    <a:pt x="653" y="147"/>
                  </a:lnTo>
                  <a:lnTo>
                    <a:pt x="659" y="137"/>
                  </a:lnTo>
                  <a:lnTo>
                    <a:pt x="662" y="127"/>
                  </a:lnTo>
                  <a:lnTo>
                    <a:pt x="664" y="117"/>
                  </a:lnTo>
                  <a:lnTo>
                    <a:pt x="662" y="106"/>
                  </a:lnTo>
                  <a:lnTo>
                    <a:pt x="659" y="96"/>
                  </a:lnTo>
                  <a:lnTo>
                    <a:pt x="653" y="86"/>
                  </a:lnTo>
                  <a:lnTo>
                    <a:pt x="643" y="77"/>
                  </a:lnTo>
                  <a:lnTo>
                    <a:pt x="632" y="68"/>
                  </a:lnTo>
                  <a:lnTo>
                    <a:pt x="619" y="58"/>
                  </a:lnTo>
                  <a:lnTo>
                    <a:pt x="603" y="50"/>
                  </a:lnTo>
                  <a:lnTo>
                    <a:pt x="586" y="42"/>
                  </a:lnTo>
                  <a:lnTo>
                    <a:pt x="565" y="34"/>
                  </a:lnTo>
                  <a:lnTo>
                    <a:pt x="545" y="28"/>
                  </a:lnTo>
                  <a:lnTo>
                    <a:pt x="522" y="21"/>
                  </a:lnTo>
                  <a:lnTo>
                    <a:pt x="498" y="16"/>
                  </a:lnTo>
                  <a:lnTo>
                    <a:pt x="472" y="11"/>
                  </a:lnTo>
                  <a:lnTo>
                    <a:pt x="445" y="7"/>
                  </a:lnTo>
                  <a:lnTo>
                    <a:pt x="416" y="5"/>
                  </a:lnTo>
                  <a:lnTo>
                    <a:pt x="388" y="2"/>
                  </a:lnTo>
                  <a:lnTo>
                    <a:pt x="361" y="1"/>
                  </a:lnTo>
                  <a:lnTo>
                    <a:pt x="332" y="0"/>
                  </a:lnTo>
                  <a:lnTo>
                    <a:pt x="302" y="1"/>
                  </a:lnTo>
                  <a:lnTo>
                    <a:pt x="273" y="2"/>
                  </a:lnTo>
                  <a:lnTo>
                    <a:pt x="245" y="5"/>
                  </a:lnTo>
                  <a:lnTo>
                    <a:pt x="218" y="7"/>
                  </a:lnTo>
                  <a:lnTo>
                    <a:pt x="191" y="12"/>
                  </a:lnTo>
                  <a:lnTo>
                    <a:pt x="166" y="16"/>
                  </a:lnTo>
                  <a:lnTo>
                    <a:pt x="141" y="21"/>
                  </a:lnTo>
                  <a:lnTo>
                    <a:pt x="117" y="28"/>
                  </a:lnTo>
                  <a:lnTo>
                    <a:pt x="96" y="35"/>
                  </a:lnTo>
                  <a:lnTo>
                    <a:pt x="77" y="42"/>
                  </a:lnTo>
                  <a:lnTo>
                    <a:pt x="59" y="50"/>
                  </a:lnTo>
                  <a:lnTo>
                    <a:pt x="43" y="58"/>
                  </a:lnTo>
                  <a:lnTo>
                    <a:pt x="31" y="68"/>
                  </a:lnTo>
                  <a:lnTo>
                    <a:pt x="19" y="77"/>
                  </a:lnTo>
                  <a:lnTo>
                    <a:pt x="10" y="86"/>
                  </a:lnTo>
                  <a:lnTo>
                    <a:pt x="4" y="97"/>
                  </a:lnTo>
                  <a:lnTo>
                    <a:pt x="1" y="107"/>
                  </a:lnTo>
                  <a:lnTo>
                    <a:pt x="0" y="11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7" name="Freeform 13"/>
            <p:cNvSpPr>
              <a:spLocks/>
            </p:cNvSpPr>
            <p:nvPr/>
          </p:nvSpPr>
          <p:spPr bwMode="auto">
            <a:xfrm>
              <a:off x="4138613" y="4364038"/>
              <a:ext cx="1176337" cy="609600"/>
            </a:xfrm>
            <a:custGeom>
              <a:avLst/>
              <a:gdLst>
                <a:gd name="T0" fmla="*/ 0 w 741"/>
                <a:gd name="T1" fmla="*/ 303213 h 384"/>
                <a:gd name="T2" fmla="*/ 579437 w 741"/>
                <a:gd name="T3" fmla="*/ 0 h 384"/>
                <a:gd name="T4" fmla="*/ 1174750 w 741"/>
                <a:gd name="T5" fmla="*/ 314325 h 384"/>
                <a:gd name="T6" fmla="*/ 579437 w 741"/>
                <a:gd name="T7" fmla="*/ 608013 h 384"/>
                <a:gd name="T8" fmla="*/ 0 w 741"/>
                <a:gd name="T9" fmla="*/ 303213 h 384"/>
                <a:gd name="T10" fmla="*/ 0 60000 65536"/>
                <a:gd name="T11" fmla="*/ 0 60000 65536"/>
                <a:gd name="T12" fmla="*/ 0 60000 65536"/>
                <a:gd name="T13" fmla="*/ 0 60000 65536"/>
                <a:gd name="T14" fmla="*/ 0 60000 65536"/>
                <a:gd name="T15" fmla="*/ 0 w 741"/>
                <a:gd name="T16" fmla="*/ 0 h 384"/>
                <a:gd name="T17" fmla="*/ 741 w 741"/>
                <a:gd name="T18" fmla="*/ 384 h 384"/>
              </a:gdLst>
              <a:ahLst/>
              <a:cxnLst>
                <a:cxn ang="T10">
                  <a:pos x="T0" y="T1"/>
                </a:cxn>
                <a:cxn ang="T11">
                  <a:pos x="T2" y="T3"/>
                </a:cxn>
                <a:cxn ang="T12">
                  <a:pos x="T4" y="T5"/>
                </a:cxn>
                <a:cxn ang="T13">
                  <a:pos x="T6" y="T7"/>
                </a:cxn>
                <a:cxn ang="T14">
                  <a:pos x="T8" y="T9"/>
                </a:cxn>
              </a:cxnLst>
              <a:rect l="T15" t="T16" r="T17" b="T18"/>
              <a:pathLst>
                <a:path w="741" h="384">
                  <a:moveTo>
                    <a:pt x="0" y="191"/>
                  </a:moveTo>
                  <a:lnTo>
                    <a:pt x="365" y="0"/>
                  </a:lnTo>
                  <a:lnTo>
                    <a:pt x="740" y="198"/>
                  </a:lnTo>
                  <a:lnTo>
                    <a:pt x="365" y="383"/>
                  </a:lnTo>
                  <a:lnTo>
                    <a:pt x="0" y="19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8" name="Freeform 14"/>
            <p:cNvSpPr>
              <a:spLocks/>
            </p:cNvSpPr>
            <p:nvPr/>
          </p:nvSpPr>
          <p:spPr bwMode="auto">
            <a:xfrm>
              <a:off x="2081213" y="4505325"/>
              <a:ext cx="1249362" cy="331788"/>
            </a:xfrm>
            <a:custGeom>
              <a:avLst/>
              <a:gdLst>
                <a:gd name="T0" fmla="*/ 1247775 w 787"/>
                <a:gd name="T1" fmla="*/ 330200 h 209"/>
                <a:gd name="T2" fmla="*/ 1247775 w 787"/>
                <a:gd name="T3" fmla="*/ 0 h 209"/>
                <a:gd name="T4" fmla="*/ 0 w 787"/>
                <a:gd name="T5" fmla="*/ 0 h 209"/>
                <a:gd name="T6" fmla="*/ 0 w 787"/>
                <a:gd name="T7" fmla="*/ 330200 h 209"/>
                <a:gd name="T8" fmla="*/ 1247775 w 787"/>
                <a:gd name="T9" fmla="*/ 330200 h 209"/>
                <a:gd name="T10" fmla="*/ 0 60000 65536"/>
                <a:gd name="T11" fmla="*/ 0 60000 65536"/>
                <a:gd name="T12" fmla="*/ 0 60000 65536"/>
                <a:gd name="T13" fmla="*/ 0 60000 65536"/>
                <a:gd name="T14" fmla="*/ 0 60000 65536"/>
                <a:gd name="T15" fmla="*/ 0 w 787"/>
                <a:gd name="T16" fmla="*/ 0 h 209"/>
                <a:gd name="T17" fmla="*/ 787 w 787"/>
                <a:gd name="T18" fmla="*/ 209 h 209"/>
              </a:gdLst>
              <a:ahLst/>
              <a:cxnLst>
                <a:cxn ang="T10">
                  <a:pos x="T0" y="T1"/>
                </a:cxn>
                <a:cxn ang="T11">
                  <a:pos x="T2" y="T3"/>
                </a:cxn>
                <a:cxn ang="T12">
                  <a:pos x="T4" y="T5"/>
                </a:cxn>
                <a:cxn ang="T13">
                  <a:pos x="T6" y="T7"/>
                </a:cxn>
                <a:cxn ang="T14">
                  <a:pos x="T8" y="T9"/>
                </a:cxn>
              </a:cxnLst>
              <a:rect l="T15" t="T16" r="T17" b="T18"/>
              <a:pathLst>
                <a:path w="787" h="209">
                  <a:moveTo>
                    <a:pt x="786" y="208"/>
                  </a:moveTo>
                  <a:lnTo>
                    <a:pt x="786" y="0"/>
                  </a:lnTo>
                  <a:lnTo>
                    <a:pt x="0" y="0"/>
                  </a:lnTo>
                  <a:lnTo>
                    <a:pt x="0" y="208"/>
                  </a:lnTo>
                  <a:lnTo>
                    <a:pt x="786" y="208"/>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29" name="Freeform 15"/>
            <p:cNvSpPr>
              <a:spLocks/>
            </p:cNvSpPr>
            <p:nvPr/>
          </p:nvSpPr>
          <p:spPr bwMode="auto">
            <a:xfrm>
              <a:off x="6299200" y="3646488"/>
              <a:ext cx="1058863" cy="371475"/>
            </a:xfrm>
            <a:custGeom>
              <a:avLst/>
              <a:gdLst>
                <a:gd name="T0" fmla="*/ 1054100 w 667"/>
                <a:gd name="T1" fmla="*/ 169863 h 234"/>
                <a:gd name="T2" fmla="*/ 1039813 w 667"/>
                <a:gd name="T3" fmla="*/ 136525 h 234"/>
                <a:gd name="T4" fmla="*/ 1006475 w 667"/>
                <a:gd name="T5" fmla="*/ 106363 h 234"/>
                <a:gd name="T6" fmla="*/ 962025 w 667"/>
                <a:gd name="T7" fmla="*/ 79375 h 234"/>
                <a:gd name="T8" fmla="*/ 901700 w 667"/>
                <a:gd name="T9" fmla="*/ 55563 h 234"/>
                <a:gd name="T10" fmla="*/ 831850 w 667"/>
                <a:gd name="T11" fmla="*/ 33338 h 234"/>
                <a:gd name="T12" fmla="*/ 752475 w 667"/>
                <a:gd name="T13" fmla="*/ 17463 h 234"/>
                <a:gd name="T14" fmla="*/ 665163 w 667"/>
                <a:gd name="T15" fmla="*/ 6350 h 234"/>
                <a:gd name="T16" fmla="*/ 574675 w 667"/>
                <a:gd name="T17" fmla="*/ 1588 h 234"/>
                <a:gd name="T18" fmla="*/ 482600 w 667"/>
                <a:gd name="T19" fmla="*/ 1588 h 234"/>
                <a:gd name="T20" fmla="*/ 392113 w 667"/>
                <a:gd name="T21" fmla="*/ 6350 h 234"/>
                <a:gd name="T22" fmla="*/ 304800 w 667"/>
                <a:gd name="T23" fmla="*/ 17463 h 234"/>
                <a:gd name="T24" fmla="*/ 227013 w 667"/>
                <a:gd name="T25" fmla="*/ 33338 h 234"/>
                <a:gd name="T26" fmla="*/ 155575 w 667"/>
                <a:gd name="T27" fmla="*/ 55563 h 234"/>
                <a:gd name="T28" fmla="*/ 95250 w 667"/>
                <a:gd name="T29" fmla="*/ 79375 h 234"/>
                <a:gd name="T30" fmla="*/ 49213 w 667"/>
                <a:gd name="T31" fmla="*/ 106363 h 234"/>
                <a:gd name="T32" fmla="*/ 19050 w 667"/>
                <a:gd name="T33" fmla="*/ 136525 h 234"/>
                <a:gd name="T34" fmla="*/ 3175 w 667"/>
                <a:gd name="T35" fmla="*/ 169863 h 234"/>
                <a:gd name="T36" fmla="*/ 3175 w 667"/>
                <a:gd name="T37" fmla="*/ 201612 h 234"/>
                <a:gd name="T38" fmla="*/ 19050 w 667"/>
                <a:gd name="T39" fmla="*/ 233363 h 234"/>
                <a:gd name="T40" fmla="*/ 49213 w 667"/>
                <a:gd name="T41" fmla="*/ 263525 h 234"/>
                <a:gd name="T42" fmla="*/ 95250 w 667"/>
                <a:gd name="T43" fmla="*/ 290513 h 234"/>
                <a:gd name="T44" fmla="*/ 155575 w 667"/>
                <a:gd name="T45" fmla="*/ 315913 h 234"/>
                <a:gd name="T46" fmla="*/ 227013 w 667"/>
                <a:gd name="T47" fmla="*/ 336550 h 234"/>
                <a:gd name="T48" fmla="*/ 304800 w 667"/>
                <a:gd name="T49" fmla="*/ 352425 h 234"/>
                <a:gd name="T50" fmla="*/ 392113 w 667"/>
                <a:gd name="T51" fmla="*/ 363538 h 234"/>
                <a:gd name="T52" fmla="*/ 482600 w 667"/>
                <a:gd name="T53" fmla="*/ 368300 h 234"/>
                <a:gd name="T54" fmla="*/ 574675 w 667"/>
                <a:gd name="T55" fmla="*/ 368300 h 234"/>
                <a:gd name="T56" fmla="*/ 665163 w 667"/>
                <a:gd name="T57" fmla="*/ 363538 h 234"/>
                <a:gd name="T58" fmla="*/ 752475 w 667"/>
                <a:gd name="T59" fmla="*/ 352425 h 234"/>
                <a:gd name="T60" fmla="*/ 831850 w 667"/>
                <a:gd name="T61" fmla="*/ 336550 h 234"/>
                <a:gd name="T62" fmla="*/ 901700 w 667"/>
                <a:gd name="T63" fmla="*/ 315913 h 234"/>
                <a:gd name="T64" fmla="*/ 962025 w 667"/>
                <a:gd name="T65" fmla="*/ 290513 h 234"/>
                <a:gd name="T66" fmla="*/ 1006475 w 667"/>
                <a:gd name="T67" fmla="*/ 263525 h 234"/>
                <a:gd name="T68" fmla="*/ 1039813 w 667"/>
                <a:gd name="T69" fmla="*/ 233363 h 234"/>
                <a:gd name="T70" fmla="*/ 1054100 w 667"/>
                <a:gd name="T71" fmla="*/ 201612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7"/>
                <a:gd name="T109" fmla="*/ 0 h 234"/>
                <a:gd name="T110" fmla="*/ 667 w 66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7" h="234">
                  <a:moveTo>
                    <a:pt x="666" y="116"/>
                  </a:moveTo>
                  <a:lnTo>
                    <a:pt x="664" y="107"/>
                  </a:lnTo>
                  <a:lnTo>
                    <a:pt x="661" y="96"/>
                  </a:lnTo>
                  <a:lnTo>
                    <a:pt x="655" y="86"/>
                  </a:lnTo>
                  <a:lnTo>
                    <a:pt x="646" y="77"/>
                  </a:lnTo>
                  <a:lnTo>
                    <a:pt x="634" y="67"/>
                  </a:lnTo>
                  <a:lnTo>
                    <a:pt x="621" y="58"/>
                  </a:lnTo>
                  <a:lnTo>
                    <a:pt x="606" y="50"/>
                  </a:lnTo>
                  <a:lnTo>
                    <a:pt x="588" y="42"/>
                  </a:lnTo>
                  <a:lnTo>
                    <a:pt x="568" y="35"/>
                  </a:lnTo>
                  <a:lnTo>
                    <a:pt x="547" y="28"/>
                  </a:lnTo>
                  <a:lnTo>
                    <a:pt x="524" y="21"/>
                  </a:lnTo>
                  <a:lnTo>
                    <a:pt x="499" y="16"/>
                  </a:lnTo>
                  <a:lnTo>
                    <a:pt x="474" y="11"/>
                  </a:lnTo>
                  <a:lnTo>
                    <a:pt x="447" y="7"/>
                  </a:lnTo>
                  <a:lnTo>
                    <a:pt x="419" y="4"/>
                  </a:lnTo>
                  <a:lnTo>
                    <a:pt x="391" y="2"/>
                  </a:lnTo>
                  <a:lnTo>
                    <a:pt x="362" y="1"/>
                  </a:lnTo>
                  <a:lnTo>
                    <a:pt x="333" y="0"/>
                  </a:lnTo>
                  <a:lnTo>
                    <a:pt x="304" y="1"/>
                  </a:lnTo>
                  <a:lnTo>
                    <a:pt x="275" y="2"/>
                  </a:lnTo>
                  <a:lnTo>
                    <a:pt x="247" y="4"/>
                  </a:lnTo>
                  <a:lnTo>
                    <a:pt x="219" y="7"/>
                  </a:lnTo>
                  <a:lnTo>
                    <a:pt x="192" y="11"/>
                  </a:lnTo>
                  <a:lnTo>
                    <a:pt x="167" y="16"/>
                  </a:lnTo>
                  <a:lnTo>
                    <a:pt x="143" y="21"/>
                  </a:lnTo>
                  <a:lnTo>
                    <a:pt x="120" y="28"/>
                  </a:lnTo>
                  <a:lnTo>
                    <a:pt x="98" y="35"/>
                  </a:lnTo>
                  <a:lnTo>
                    <a:pt x="78" y="42"/>
                  </a:lnTo>
                  <a:lnTo>
                    <a:pt x="60" y="50"/>
                  </a:lnTo>
                  <a:lnTo>
                    <a:pt x="46" y="58"/>
                  </a:lnTo>
                  <a:lnTo>
                    <a:pt x="31" y="67"/>
                  </a:lnTo>
                  <a:lnTo>
                    <a:pt x="20" y="77"/>
                  </a:lnTo>
                  <a:lnTo>
                    <a:pt x="12" y="86"/>
                  </a:lnTo>
                  <a:lnTo>
                    <a:pt x="6" y="96"/>
                  </a:lnTo>
                  <a:lnTo>
                    <a:pt x="2" y="107"/>
                  </a:lnTo>
                  <a:lnTo>
                    <a:pt x="0" y="116"/>
                  </a:lnTo>
                  <a:lnTo>
                    <a:pt x="2" y="127"/>
                  </a:lnTo>
                  <a:lnTo>
                    <a:pt x="6" y="137"/>
                  </a:lnTo>
                  <a:lnTo>
                    <a:pt x="12" y="147"/>
                  </a:lnTo>
                  <a:lnTo>
                    <a:pt x="20" y="156"/>
                  </a:lnTo>
                  <a:lnTo>
                    <a:pt x="31" y="166"/>
                  </a:lnTo>
                  <a:lnTo>
                    <a:pt x="46" y="175"/>
                  </a:lnTo>
                  <a:lnTo>
                    <a:pt x="60" y="183"/>
                  </a:lnTo>
                  <a:lnTo>
                    <a:pt x="78" y="191"/>
                  </a:lnTo>
                  <a:lnTo>
                    <a:pt x="98" y="199"/>
                  </a:lnTo>
                  <a:lnTo>
                    <a:pt x="120" y="206"/>
                  </a:lnTo>
                  <a:lnTo>
                    <a:pt x="143" y="212"/>
                  </a:lnTo>
                  <a:lnTo>
                    <a:pt x="167" y="217"/>
                  </a:lnTo>
                  <a:lnTo>
                    <a:pt x="192" y="222"/>
                  </a:lnTo>
                  <a:lnTo>
                    <a:pt x="219" y="226"/>
                  </a:lnTo>
                  <a:lnTo>
                    <a:pt x="247" y="229"/>
                  </a:lnTo>
                  <a:lnTo>
                    <a:pt x="275" y="231"/>
                  </a:lnTo>
                  <a:lnTo>
                    <a:pt x="304" y="232"/>
                  </a:lnTo>
                  <a:lnTo>
                    <a:pt x="333" y="233"/>
                  </a:lnTo>
                  <a:lnTo>
                    <a:pt x="362" y="232"/>
                  </a:lnTo>
                  <a:lnTo>
                    <a:pt x="391" y="231"/>
                  </a:lnTo>
                  <a:lnTo>
                    <a:pt x="419" y="229"/>
                  </a:lnTo>
                  <a:lnTo>
                    <a:pt x="447" y="226"/>
                  </a:lnTo>
                  <a:lnTo>
                    <a:pt x="474" y="222"/>
                  </a:lnTo>
                  <a:lnTo>
                    <a:pt x="499" y="217"/>
                  </a:lnTo>
                  <a:lnTo>
                    <a:pt x="524" y="212"/>
                  </a:lnTo>
                  <a:lnTo>
                    <a:pt x="547" y="206"/>
                  </a:lnTo>
                  <a:lnTo>
                    <a:pt x="568" y="199"/>
                  </a:lnTo>
                  <a:lnTo>
                    <a:pt x="588" y="191"/>
                  </a:lnTo>
                  <a:lnTo>
                    <a:pt x="606" y="183"/>
                  </a:lnTo>
                  <a:lnTo>
                    <a:pt x="621" y="175"/>
                  </a:lnTo>
                  <a:lnTo>
                    <a:pt x="634" y="166"/>
                  </a:lnTo>
                  <a:lnTo>
                    <a:pt x="646" y="156"/>
                  </a:lnTo>
                  <a:lnTo>
                    <a:pt x="655" y="147"/>
                  </a:lnTo>
                  <a:lnTo>
                    <a:pt x="661" y="137"/>
                  </a:lnTo>
                  <a:lnTo>
                    <a:pt x="664" y="127"/>
                  </a:lnTo>
                  <a:lnTo>
                    <a:pt x="666" y="11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0" name="Rectangle 16"/>
            <p:cNvSpPr>
              <a:spLocks noChangeArrowheads="1"/>
            </p:cNvSpPr>
            <p:nvPr/>
          </p:nvSpPr>
          <p:spPr bwMode="auto">
            <a:xfrm>
              <a:off x="3384550" y="3902075"/>
              <a:ext cx="411973"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lot</a:t>
              </a:r>
            </a:p>
          </p:txBody>
        </p:sp>
        <p:sp>
          <p:nvSpPr>
            <p:cNvPr id="13331" name="Freeform 17"/>
            <p:cNvSpPr>
              <a:spLocks/>
            </p:cNvSpPr>
            <p:nvPr/>
          </p:nvSpPr>
          <p:spPr bwMode="auto">
            <a:xfrm>
              <a:off x="6299200" y="4514850"/>
              <a:ext cx="1474788" cy="361950"/>
            </a:xfrm>
            <a:custGeom>
              <a:avLst/>
              <a:gdLst>
                <a:gd name="T0" fmla="*/ 1473200 w 929"/>
                <a:gd name="T1" fmla="*/ 360363 h 228"/>
                <a:gd name="T2" fmla="*/ 1473200 w 929"/>
                <a:gd name="T3" fmla="*/ 0 h 228"/>
                <a:gd name="T4" fmla="*/ 0 w 929"/>
                <a:gd name="T5" fmla="*/ 0 h 228"/>
                <a:gd name="T6" fmla="*/ 0 w 929"/>
                <a:gd name="T7" fmla="*/ 360363 h 228"/>
                <a:gd name="T8" fmla="*/ 1473200 w 929"/>
                <a:gd name="T9" fmla="*/ 360363 h 228"/>
                <a:gd name="T10" fmla="*/ 0 60000 65536"/>
                <a:gd name="T11" fmla="*/ 0 60000 65536"/>
                <a:gd name="T12" fmla="*/ 0 60000 65536"/>
                <a:gd name="T13" fmla="*/ 0 60000 65536"/>
                <a:gd name="T14" fmla="*/ 0 60000 65536"/>
                <a:gd name="T15" fmla="*/ 0 w 929"/>
                <a:gd name="T16" fmla="*/ 0 h 228"/>
                <a:gd name="T17" fmla="*/ 929 w 929"/>
                <a:gd name="T18" fmla="*/ 228 h 228"/>
              </a:gdLst>
              <a:ahLst/>
              <a:cxnLst>
                <a:cxn ang="T10">
                  <a:pos x="T0" y="T1"/>
                </a:cxn>
                <a:cxn ang="T11">
                  <a:pos x="T2" y="T3"/>
                </a:cxn>
                <a:cxn ang="T12">
                  <a:pos x="T4" y="T5"/>
                </a:cxn>
                <a:cxn ang="T13">
                  <a:pos x="T6" y="T7"/>
                </a:cxn>
                <a:cxn ang="T14">
                  <a:pos x="T8" y="T9"/>
                </a:cxn>
              </a:cxnLst>
              <a:rect l="T15" t="T16" r="T17" b="T18"/>
              <a:pathLst>
                <a:path w="929" h="228">
                  <a:moveTo>
                    <a:pt x="928" y="227"/>
                  </a:moveTo>
                  <a:lnTo>
                    <a:pt x="928" y="0"/>
                  </a:lnTo>
                  <a:lnTo>
                    <a:pt x="0" y="0"/>
                  </a:lnTo>
                  <a:lnTo>
                    <a:pt x="0" y="227"/>
                  </a:lnTo>
                  <a:lnTo>
                    <a:pt x="928" y="22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2" name="Freeform 18"/>
            <p:cNvSpPr>
              <a:spLocks/>
            </p:cNvSpPr>
            <p:nvPr/>
          </p:nvSpPr>
          <p:spPr bwMode="auto">
            <a:xfrm>
              <a:off x="4138613" y="5176838"/>
              <a:ext cx="1404937" cy="609600"/>
            </a:xfrm>
            <a:custGeom>
              <a:avLst/>
              <a:gdLst>
                <a:gd name="T0" fmla="*/ 0 w 885"/>
                <a:gd name="T1" fmla="*/ 304800 h 384"/>
                <a:gd name="T2" fmla="*/ 692150 w 885"/>
                <a:gd name="T3" fmla="*/ 0 h 384"/>
                <a:gd name="T4" fmla="*/ 1403350 w 885"/>
                <a:gd name="T5" fmla="*/ 314325 h 384"/>
                <a:gd name="T6" fmla="*/ 692150 w 885"/>
                <a:gd name="T7" fmla="*/ 608013 h 384"/>
                <a:gd name="T8" fmla="*/ 0 w 885"/>
                <a:gd name="T9" fmla="*/ 304800 h 384"/>
                <a:gd name="T10" fmla="*/ 0 60000 65536"/>
                <a:gd name="T11" fmla="*/ 0 60000 65536"/>
                <a:gd name="T12" fmla="*/ 0 60000 65536"/>
                <a:gd name="T13" fmla="*/ 0 60000 65536"/>
                <a:gd name="T14" fmla="*/ 0 60000 65536"/>
                <a:gd name="T15" fmla="*/ 0 w 885"/>
                <a:gd name="T16" fmla="*/ 0 h 384"/>
                <a:gd name="T17" fmla="*/ 885 w 885"/>
                <a:gd name="T18" fmla="*/ 384 h 384"/>
              </a:gdLst>
              <a:ahLst/>
              <a:cxnLst>
                <a:cxn ang="T10">
                  <a:pos x="T0" y="T1"/>
                </a:cxn>
                <a:cxn ang="T11">
                  <a:pos x="T2" y="T3"/>
                </a:cxn>
                <a:cxn ang="T12">
                  <a:pos x="T4" y="T5"/>
                </a:cxn>
                <a:cxn ang="T13">
                  <a:pos x="T6" y="T7"/>
                </a:cxn>
                <a:cxn ang="T14">
                  <a:pos x="T8" y="T9"/>
                </a:cxn>
              </a:cxnLst>
              <a:rect l="T15" t="T16" r="T17" b="T18"/>
              <a:pathLst>
                <a:path w="885" h="384">
                  <a:moveTo>
                    <a:pt x="0" y="192"/>
                  </a:moveTo>
                  <a:lnTo>
                    <a:pt x="436" y="0"/>
                  </a:lnTo>
                  <a:lnTo>
                    <a:pt x="884" y="198"/>
                  </a:lnTo>
                  <a:lnTo>
                    <a:pt x="436" y="383"/>
                  </a:lnTo>
                  <a:lnTo>
                    <a:pt x="0" y="192"/>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3333" name="Rectangle 19"/>
            <p:cNvSpPr>
              <a:spLocks noChangeArrowheads="1"/>
            </p:cNvSpPr>
            <p:nvPr/>
          </p:nvSpPr>
          <p:spPr bwMode="auto">
            <a:xfrm>
              <a:off x="2314575" y="3608388"/>
              <a:ext cx="6604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3334" name="Rectangle 20"/>
            <p:cNvSpPr>
              <a:spLocks noChangeArrowheads="1"/>
            </p:cNvSpPr>
            <p:nvPr/>
          </p:nvSpPr>
          <p:spPr bwMode="auto">
            <a:xfrm>
              <a:off x="6496050" y="3617913"/>
              <a:ext cx="76784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dname</a:t>
              </a:r>
            </a:p>
          </p:txBody>
        </p:sp>
        <p:sp>
          <p:nvSpPr>
            <p:cNvPr id="13335" name="Rectangle 21"/>
            <p:cNvSpPr>
              <a:spLocks noChangeArrowheads="1"/>
            </p:cNvSpPr>
            <p:nvPr/>
          </p:nvSpPr>
          <p:spPr bwMode="auto">
            <a:xfrm>
              <a:off x="7512050" y="3900488"/>
              <a:ext cx="787076"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budget</a:t>
              </a:r>
            </a:p>
          </p:txBody>
        </p:sp>
        <p:sp>
          <p:nvSpPr>
            <p:cNvPr id="13336" name="Rectangle 22"/>
            <p:cNvSpPr>
              <a:spLocks noChangeArrowheads="1"/>
            </p:cNvSpPr>
            <p:nvPr/>
          </p:nvSpPr>
          <p:spPr bwMode="auto">
            <a:xfrm>
              <a:off x="5637213" y="3900488"/>
              <a:ext cx="450445"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did</a:t>
              </a:r>
            </a:p>
          </p:txBody>
        </p:sp>
        <p:sp>
          <p:nvSpPr>
            <p:cNvPr id="13337" name="Rectangle 23"/>
            <p:cNvSpPr>
              <a:spLocks noChangeArrowheads="1"/>
            </p:cNvSpPr>
            <p:nvPr/>
          </p:nvSpPr>
          <p:spPr bwMode="auto">
            <a:xfrm>
              <a:off x="4437063" y="3422650"/>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38" name="Rectangle 24"/>
            <p:cNvSpPr>
              <a:spLocks noChangeArrowheads="1"/>
            </p:cNvSpPr>
            <p:nvPr/>
          </p:nvSpPr>
          <p:spPr bwMode="auto">
            <a:xfrm>
              <a:off x="2314575" y="3608388"/>
              <a:ext cx="6604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3339" name="Rectangle 25"/>
            <p:cNvSpPr>
              <a:spLocks noChangeArrowheads="1"/>
            </p:cNvSpPr>
            <p:nvPr/>
          </p:nvSpPr>
          <p:spPr bwMode="auto">
            <a:xfrm>
              <a:off x="6496050" y="3617913"/>
              <a:ext cx="76784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dname</a:t>
              </a:r>
            </a:p>
          </p:txBody>
        </p:sp>
        <p:sp>
          <p:nvSpPr>
            <p:cNvPr id="13340" name="Rectangle 26"/>
            <p:cNvSpPr>
              <a:spLocks noChangeArrowheads="1"/>
            </p:cNvSpPr>
            <p:nvPr/>
          </p:nvSpPr>
          <p:spPr bwMode="auto">
            <a:xfrm>
              <a:off x="7512050" y="3900488"/>
              <a:ext cx="787076"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budget</a:t>
              </a:r>
            </a:p>
          </p:txBody>
        </p:sp>
        <p:sp>
          <p:nvSpPr>
            <p:cNvPr id="13341" name="Rectangle 27"/>
            <p:cNvSpPr>
              <a:spLocks noChangeArrowheads="1"/>
            </p:cNvSpPr>
            <p:nvPr/>
          </p:nvSpPr>
          <p:spPr bwMode="auto">
            <a:xfrm>
              <a:off x="5637213" y="3900488"/>
              <a:ext cx="450445" cy="274434"/>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did</a:t>
              </a:r>
            </a:p>
          </p:txBody>
        </p:sp>
        <p:sp>
          <p:nvSpPr>
            <p:cNvPr id="13342" name="Rectangle 28"/>
            <p:cNvSpPr>
              <a:spLocks noChangeArrowheads="1"/>
            </p:cNvSpPr>
            <p:nvPr/>
          </p:nvSpPr>
          <p:spPr bwMode="auto">
            <a:xfrm>
              <a:off x="4437063" y="3422650"/>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43" name="Rectangle 29"/>
            <p:cNvSpPr>
              <a:spLocks noChangeArrowheads="1"/>
            </p:cNvSpPr>
            <p:nvPr/>
          </p:nvSpPr>
          <p:spPr bwMode="auto">
            <a:xfrm>
              <a:off x="4176713" y="4514850"/>
              <a:ext cx="944170"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Manages</a:t>
              </a:r>
            </a:p>
          </p:txBody>
        </p:sp>
        <p:sp>
          <p:nvSpPr>
            <p:cNvPr id="13344" name="Rectangle 30"/>
            <p:cNvSpPr>
              <a:spLocks noChangeArrowheads="1"/>
            </p:cNvSpPr>
            <p:nvPr/>
          </p:nvSpPr>
          <p:spPr bwMode="auto">
            <a:xfrm>
              <a:off x="4438650" y="6135688"/>
              <a:ext cx="62837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since</a:t>
              </a:r>
            </a:p>
          </p:txBody>
        </p:sp>
        <p:sp>
          <p:nvSpPr>
            <p:cNvPr id="13345" name="Rectangle 31"/>
            <p:cNvSpPr>
              <a:spLocks noChangeArrowheads="1"/>
            </p:cNvSpPr>
            <p:nvPr/>
          </p:nvSpPr>
          <p:spPr bwMode="auto">
            <a:xfrm>
              <a:off x="6351588" y="4497388"/>
              <a:ext cx="1308051"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Departments</a:t>
              </a:r>
            </a:p>
          </p:txBody>
        </p:sp>
        <p:sp>
          <p:nvSpPr>
            <p:cNvPr id="13346" name="Rectangle 32"/>
            <p:cNvSpPr>
              <a:spLocks noChangeArrowheads="1"/>
            </p:cNvSpPr>
            <p:nvPr/>
          </p:nvSpPr>
          <p:spPr bwMode="auto">
            <a:xfrm>
              <a:off x="2157413" y="4498975"/>
              <a:ext cx="1114089"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Employees</a:t>
              </a:r>
            </a:p>
          </p:txBody>
        </p:sp>
        <p:sp>
          <p:nvSpPr>
            <p:cNvPr id="13347" name="Rectangle 33"/>
            <p:cNvSpPr>
              <a:spLocks noChangeArrowheads="1"/>
            </p:cNvSpPr>
            <p:nvPr/>
          </p:nvSpPr>
          <p:spPr bwMode="auto">
            <a:xfrm>
              <a:off x="1392238" y="3890963"/>
              <a:ext cx="474490" cy="274434"/>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ssn</a:t>
              </a:r>
            </a:p>
          </p:txBody>
        </p:sp>
        <p:sp>
          <p:nvSpPr>
            <p:cNvPr id="13348" name="Rectangle 34"/>
            <p:cNvSpPr>
              <a:spLocks noChangeArrowheads="1"/>
            </p:cNvSpPr>
            <p:nvPr/>
          </p:nvSpPr>
          <p:spPr bwMode="auto">
            <a:xfrm>
              <a:off x="4346575" y="5300663"/>
              <a:ext cx="1033938" cy="274434"/>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Works_In</a:t>
              </a:r>
            </a:p>
          </p:txBody>
        </p:sp>
        <p:sp>
          <p:nvSpPr>
            <p:cNvPr id="13349" name="Line 35"/>
            <p:cNvSpPr>
              <a:spLocks noChangeShapeType="1"/>
            </p:cNvSpPr>
            <p:nvPr/>
          </p:nvSpPr>
          <p:spPr bwMode="auto">
            <a:xfrm>
              <a:off x="1657350" y="4300538"/>
              <a:ext cx="646113" cy="207962"/>
            </a:xfrm>
            <a:prstGeom prst="line">
              <a:avLst/>
            </a:prstGeom>
            <a:noFill/>
            <a:ln w="12700">
              <a:solidFill>
                <a:schemeClr val="tx2"/>
              </a:solidFill>
              <a:round/>
              <a:headEnd type="none" w="sm" len="sm"/>
              <a:tailEnd type="none" w="sm" len="sm"/>
            </a:ln>
          </p:spPr>
          <p:txBody>
            <a:bodyPr/>
            <a:lstStyle/>
            <a:p>
              <a:endParaRPr lang="en-US"/>
            </a:p>
          </p:txBody>
        </p:sp>
        <p:sp>
          <p:nvSpPr>
            <p:cNvPr id="13350" name="Line 36"/>
            <p:cNvSpPr>
              <a:spLocks noChangeShapeType="1"/>
            </p:cNvSpPr>
            <p:nvPr/>
          </p:nvSpPr>
          <p:spPr bwMode="auto">
            <a:xfrm>
              <a:off x="2600325" y="4019550"/>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3351" name="Line 37"/>
            <p:cNvSpPr>
              <a:spLocks noChangeShapeType="1"/>
            </p:cNvSpPr>
            <p:nvPr/>
          </p:nvSpPr>
          <p:spPr bwMode="auto">
            <a:xfrm flipH="1">
              <a:off x="2911475" y="4300538"/>
              <a:ext cx="668338" cy="207962"/>
            </a:xfrm>
            <a:prstGeom prst="line">
              <a:avLst/>
            </a:prstGeom>
            <a:noFill/>
            <a:ln w="12700">
              <a:solidFill>
                <a:schemeClr val="tx2"/>
              </a:solidFill>
              <a:round/>
              <a:headEnd type="none" w="sm" len="sm"/>
              <a:tailEnd type="none" w="sm" len="sm"/>
            </a:ln>
          </p:spPr>
          <p:txBody>
            <a:bodyPr/>
            <a:lstStyle/>
            <a:p>
              <a:endParaRPr lang="en-US"/>
            </a:p>
          </p:txBody>
        </p:sp>
        <p:sp>
          <p:nvSpPr>
            <p:cNvPr id="13352" name="Line 38"/>
            <p:cNvSpPr>
              <a:spLocks noChangeShapeType="1"/>
            </p:cNvSpPr>
            <p:nvPr/>
          </p:nvSpPr>
          <p:spPr bwMode="auto">
            <a:xfrm flipV="1">
              <a:off x="4716463" y="3757613"/>
              <a:ext cx="0" cy="595312"/>
            </a:xfrm>
            <a:prstGeom prst="line">
              <a:avLst/>
            </a:prstGeom>
            <a:noFill/>
            <a:ln w="12700">
              <a:solidFill>
                <a:schemeClr val="tx2"/>
              </a:solidFill>
              <a:round/>
              <a:headEnd type="none" w="sm" len="sm"/>
              <a:tailEnd type="none" w="sm" len="sm"/>
            </a:ln>
          </p:spPr>
          <p:txBody>
            <a:bodyPr/>
            <a:lstStyle/>
            <a:p>
              <a:endParaRPr lang="en-US"/>
            </a:p>
          </p:txBody>
        </p:sp>
        <p:sp>
          <p:nvSpPr>
            <p:cNvPr id="13353" name="Line 39"/>
            <p:cNvSpPr>
              <a:spLocks noChangeShapeType="1"/>
            </p:cNvSpPr>
            <p:nvPr/>
          </p:nvSpPr>
          <p:spPr bwMode="auto">
            <a:xfrm>
              <a:off x="5865813" y="4300538"/>
              <a:ext cx="838200" cy="207962"/>
            </a:xfrm>
            <a:prstGeom prst="line">
              <a:avLst/>
            </a:prstGeom>
            <a:noFill/>
            <a:ln w="12700">
              <a:solidFill>
                <a:schemeClr val="tx2"/>
              </a:solidFill>
              <a:round/>
              <a:headEnd type="none" w="sm" len="sm"/>
              <a:tailEnd type="none" w="sm" len="sm"/>
            </a:ln>
          </p:spPr>
          <p:txBody>
            <a:bodyPr/>
            <a:lstStyle/>
            <a:p>
              <a:endParaRPr lang="en-US"/>
            </a:p>
          </p:txBody>
        </p:sp>
        <p:sp>
          <p:nvSpPr>
            <p:cNvPr id="13354" name="Line 40"/>
            <p:cNvSpPr>
              <a:spLocks noChangeShapeType="1"/>
            </p:cNvSpPr>
            <p:nvPr/>
          </p:nvSpPr>
          <p:spPr bwMode="auto">
            <a:xfrm>
              <a:off x="6831013" y="4019550"/>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3355" name="Line 41"/>
            <p:cNvSpPr>
              <a:spLocks noChangeShapeType="1"/>
            </p:cNvSpPr>
            <p:nvPr/>
          </p:nvSpPr>
          <p:spPr bwMode="auto">
            <a:xfrm flipH="1">
              <a:off x="7286625" y="4300538"/>
              <a:ext cx="547688" cy="227012"/>
            </a:xfrm>
            <a:prstGeom prst="line">
              <a:avLst/>
            </a:prstGeom>
            <a:noFill/>
            <a:ln w="12700">
              <a:solidFill>
                <a:schemeClr val="tx2"/>
              </a:solidFill>
              <a:round/>
              <a:headEnd type="none" w="sm" len="sm"/>
              <a:tailEnd type="none" w="sm" len="sm"/>
            </a:ln>
          </p:spPr>
          <p:txBody>
            <a:bodyPr/>
            <a:lstStyle/>
            <a:p>
              <a:endParaRPr lang="en-US"/>
            </a:p>
          </p:txBody>
        </p:sp>
        <p:sp>
          <p:nvSpPr>
            <p:cNvPr id="13356" name="Line 42"/>
            <p:cNvSpPr>
              <a:spLocks noChangeShapeType="1"/>
            </p:cNvSpPr>
            <p:nvPr/>
          </p:nvSpPr>
          <p:spPr bwMode="auto">
            <a:xfrm flipH="1">
              <a:off x="4710113" y="5783263"/>
              <a:ext cx="133350" cy="368300"/>
            </a:xfrm>
            <a:prstGeom prst="line">
              <a:avLst/>
            </a:prstGeom>
            <a:noFill/>
            <a:ln w="12700">
              <a:solidFill>
                <a:schemeClr val="tx2"/>
              </a:solidFill>
              <a:round/>
              <a:headEnd type="none" w="sm" len="sm"/>
              <a:tailEnd type="none" w="sm" len="sm"/>
            </a:ln>
          </p:spPr>
          <p:txBody>
            <a:bodyPr/>
            <a:lstStyle/>
            <a:p>
              <a:endParaRPr lang="en-US"/>
            </a:p>
          </p:txBody>
        </p:sp>
        <p:sp>
          <p:nvSpPr>
            <p:cNvPr id="13357" name="Line 43"/>
            <p:cNvSpPr>
              <a:spLocks noChangeShapeType="1"/>
            </p:cNvSpPr>
            <p:nvPr/>
          </p:nvSpPr>
          <p:spPr bwMode="auto">
            <a:xfrm>
              <a:off x="5324475" y="4675188"/>
              <a:ext cx="920750" cy="0"/>
            </a:xfrm>
            <a:prstGeom prst="line">
              <a:avLst/>
            </a:prstGeom>
            <a:noFill/>
            <a:ln w="50800">
              <a:solidFill>
                <a:schemeClr val="tx2"/>
              </a:solidFill>
              <a:round/>
              <a:headEnd type="stealth" w="med" len="med"/>
              <a:tailEnd type="none" w="sm" len="sm"/>
            </a:ln>
          </p:spPr>
          <p:txBody>
            <a:bodyPr/>
            <a:lstStyle/>
            <a:p>
              <a:endParaRPr lang="en-US"/>
            </a:p>
          </p:txBody>
        </p:sp>
        <p:sp>
          <p:nvSpPr>
            <p:cNvPr id="13358" name="Line 44"/>
            <p:cNvSpPr>
              <a:spLocks noChangeShapeType="1"/>
            </p:cNvSpPr>
            <p:nvPr/>
          </p:nvSpPr>
          <p:spPr bwMode="auto">
            <a:xfrm flipH="1">
              <a:off x="3348038" y="4675188"/>
              <a:ext cx="766762" cy="0"/>
            </a:xfrm>
            <a:prstGeom prst="line">
              <a:avLst/>
            </a:prstGeom>
            <a:noFill/>
            <a:ln w="12700">
              <a:solidFill>
                <a:schemeClr val="tx2"/>
              </a:solidFill>
              <a:round/>
              <a:headEnd type="none" w="sm" len="sm"/>
              <a:tailEnd type="none" w="sm" len="sm"/>
            </a:ln>
          </p:spPr>
          <p:txBody>
            <a:bodyPr/>
            <a:lstStyle/>
            <a:p>
              <a:endParaRPr lang="en-US"/>
            </a:p>
          </p:txBody>
        </p:sp>
        <p:sp>
          <p:nvSpPr>
            <p:cNvPr id="13359" name="Line 45"/>
            <p:cNvSpPr>
              <a:spLocks noChangeShapeType="1"/>
            </p:cNvSpPr>
            <p:nvPr/>
          </p:nvSpPr>
          <p:spPr bwMode="auto">
            <a:xfrm flipH="1" flipV="1">
              <a:off x="3295650" y="4721225"/>
              <a:ext cx="830263" cy="773113"/>
            </a:xfrm>
            <a:prstGeom prst="line">
              <a:avLst/>
            </a:prstGeom>
            <a:noFill/>
            <a:ln w="50800">
              <a:solidFill>
                <a:schemeClr val="tx2"/>
              </a:solidFill>
              <a:round/>
              <a:headEnd type="none" w="sm" len="sm"/>
              <a:tailEnd type="none" w="sm" len="sm"/>
            </a:ln>
          </p:spPr>
          <p:txBody>
            <a:bodyPr/>
            <a:lstStyle/>
            <a:p>
              <a:endParaRPr lang="en-US"/>
            </a:p>
          </p:txBody>
        </p:sp>
        <p:sp>
          <p:nvSpPr>
            <p:cNvPr id="13360" name="Line 46"/>
            <p:cNvSpPr>
              <a:spLocks noChangeShapeType="1"/>
            </p:cNvSpPr>
            <p:nvPr/>
          </p:nvSpPr>
          <p:spPr bwMode="auto">
            <a:xfrm flipV="1">
              <a:off x="5543550" y="4870450"/>
              <a:ext cx="1066800" cy="650875"/>
            </a:xfrm>
            <a:prstGeom prst="line">
              <a:avLst/>
            </a:prstGeom>
            <a:noFill/>
            <a:ln w="50800">
              <a:solidFill>
                <a:schemeClr val="tx2"/>
              </a:solidFill>
              <a:round/>
              <a:headEnd type="none" w="sm" len="sm"/>
              <a:tailEnd type="none" w="sm" len="sm"/>
            </a:ln>
          </p:spPr>
          <p:txBody>
            <a:bodyPr/>
            <a:lstStyle/>
            <a:p>
              <a:endParaRPr lang="en-US"/>
            </a:p>
          </p:txBody>
        </p:sp>
      </p:grpSp>
      <p:sp>
        <p:nvSpPr>
          <p:cNvPr id="13317"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88729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7024744" cy="1143000"/>
          </a:xfrm>
        </p:spPr>
        <p:txBody>
          <a:bodyPr/>
          <a:lstStyle/>
          <a:p>
            <a:pPr>
              <a:defRPr/>
            </a:pPr>
            <a:r>
              <a:rPr lang="en-US" dirty="0" smtClean="0"/>
              <a:t>Memory Structure</a:t>
            </a:r>
            <a:endParaRPr lang="en-US" dirty="0"/>
          </a:p>
        </p:txBody>
      </p:sp>
      <p:sp>
        <p:nvSpPr>
          <p:cNvPr id="5" name="Slide Number Placeholder 4"/>
          <p:cNvSpPr>
            <a:spLocks noGrp="1"/>
          </p:cNvSpPr>
          <p:nvPr>
            <p:ph type="sldNum" sz="quarter" idx="12"/>
          </p:nvPr>
        </p:nvSpPr>
        <p:spPr/>
        <p:txBody>
          <a:bodyPr/>
          <a:lstStyle/>
          <a:p>
            <a:pPr>
              <a:defRPr/>
            </a:pPr>
            <a:fld id="{4BAAE4A0-190A-441E-B316-5D6D9C0920FA}" type="slidenum">
              <a:rPr lang="en-US" smtClean="0"/>
              <a:pPr>
                <a:defRPr/>
              </a:pPr>
              <a:t>6</a:t>
            </a:fld>
            <a:endParaRPr lang="en-US"/>
          </a:p>
        </p:txBody>
      </p:sp>
      <p:sp>
        <p:nvSpPr>
          <p:cNvPr id="18436" name="Content Placeholder 2"/>
          <p:cNvSpPr>
            <a:spLocks noGrp="1"/>
          </p:cNvSpPr>
          <p:nvPr>
            <p:ph idx="4294967295"/>
          </p:nvPr>
        </p:nvSpPr>
        <p:spPr>
          <a:xfrm>
            <a:off x="0" y="2209800"/>
            <a:ext cx="6248400" cy="3840163"/>
          </a:xfrm>
        </p:spPr>
        <p:txBody>
          <a:bodyPr>
            <a:normAutofit/>
          </a:bodyPr>
          <a:lstStyle/>
          <a:p>
            <a:r>
              <a:rPr lang="en-US" dirty="0" smtClean="0"/>
              <a:t>Oracle Instance:  Memory Structure, RAC</a:t>
            </a:r>
          </a:p>
          <a:p>
            <a:r>
              <a:rPr lang="en-US" dirty="0" smtClean="0"/>
              <a:t>System Global Area(SGA)</a:t>
            </a:r>
          </a:p>
          <a:p>
            <a:pPr lvl="1"/>
            <a:r>
              <a:rPr lang="en-US" dirty="0" smtClean="0"/>
              <a:t>DB Buffer: Scratch space for SQL</a:t>
            </a:r>
          </a:p>
          <a:p>
            <a:pPr lvl="1"/>
            <a:r>
              <a:rPr lang="en-US" dirty="0" smtClean="0"/>
              <a:t>Log Buffer : Staging area for redo log</a:t>
            </a:r>
          </a:p>
          <a:p>
            <a:pPr lvl="1"/>
            <a:r>
              <a:rPr lang="en-US" dirty="0" smtClean="0"/>
              <a:t>Shared Pool : Result Cache</a:t>
            </a:r>
          </a:p>
          <a:p>
            <a:r>
              <a:rPr lang="en-US" dirty="0" smtClean="0"/>
              <a:t>Programming Global Area(PGA) : 1 per user session</a:t>
            </a:r>
          </a:p>
        </p:txBody>
      </p:sp>
    </p:spTree>
    <p:extLst>
      <p:ext uri="{BB962C8B-B14F-4D97-AF65-F5344CB8AC3E}">
        <p14:creationId xmlns:p14="http://schemas.microsoft.com/office/powerpoint/2010/main" val="1329069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Weak Entities</a:t>
            </a:r>
          </a:p>
        </p:txBody>
      </p:sp>
      <p:sp>
        <p:nvSpPr>
          <p:cNvPr id="14339" name="Content Placeholder 3"/>
          <p:cNvSpPr>
            <a:spLocks noGrp="1"/>
          </p:cNvSpPr>
          <p:nvPr>
            <p:ph idx="1"/>
          </p:nvPr>
        </p:nvSpPr>
        <p:spPr>
          <a:xfrm>
            <a:off x="228600" y="1219200"/>
            <a:ext cx="8686800" cy="2971800"/>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A weak entity can be identified uniquely only by considering the primary key of another (owner) entity.</a:t>
            </a:r>
          </a:p>
          <a:p>
            <a:pPr>
              <a:lnSpc>
                <a:spcPct val="150000"/>
              </a:lnSpc>
              <a:buFont typeface="Times New Roman" charset="0"/>
              <a:buChar char="•"/>
              <a:defRPr/>
            </a:pPr>
            <a:r>
              <a:rPr lang="en-US" sz="2000" dirty="0" smtClean="0"/>
              <a:t>Owner entity set and weak entity set must participate in a one-to-many relationship set (one owner, many weak entities).</a:t>
            </a:r>
          </a:p>
          <a:p>
            <a:pPr>
              <a:lnSpc>
                <a:spcPct val="150000"/>
              </a:lnSpc>
              <a:buFont typeface="Times New Roman" charset="0"/>
              <a:buChar char="•"/>
              <a:defRPr/>
            </a:pPr>
            <a:r>
              <a:rPr lang="en-US" sz="2000" dirty="0" smtClean="0"/>
              <a:t>Weak entity set must have total participation in this identifying relationship set</a:t>
            </a:r>
          </a:p>
        </p:txBody>
      </p:sp>
      <p:grpSp>
        <p:nvGrpSpPr>
          <p:cNvPr id="14340" name="Group 30"/>
          <p:cNvGrpSpPr>
            <a:grpSpLocks/>
          </p:cNvGrpSpPr>
          <p:nvPr/>
        </p:nvGrpSpPr>
        <p:grpSpPr bwMode="auto">
          <a:xfrm>
            <a:off x="496888" y="4419600"/>
            <a:ext cx="8135937" cy="1801813"/>
            <a:chOff x="496888" y="4367213"/>
            <a:chExt cx="8135937" cy="1801812"/>
          </a:xfrm>
        </p:grpSpPr>
        <p:sp>
          <p:nvSpPr>
            <p:cNvPr id="2" name="Freeform 6"/>
            <p:cNvSpPr>
              <a:spLocks/>
            </p:cNvSpPr>
            <p:nvPr/>
          </p:nvSpPr>
          <p:spPr bwMode="auto">
            <a:xfrm>
              <a:off x="5845175" y="4722813"/>
              <a:ext cx="1254125" cy="530225"/>
            </a:xfrm>
            <a:custGeom>
              <a:avLst/>
              <a:gdLst>
                <a:gd name="T0" fmla="*/ 788 w 790"/>
                <a:gd name="T1" fmla="*/ 153 h 334"/>
                <a:gd name="T2" fmla="*/ 775 w 790"/>
                <a:gd name="T3" fmla="*/ 124 h 334"/>
                <a:gd name="T4" fmla="*/ 752 w 790"/>
                <a:gd name="T5" fmla="*/ 97 h 334"/>
                <a:gd name="T6" fmla="*/ 718 w 790"/>
                <a:gd name="T7" fmla="*/ 71 h 334"/>
                <a:gd name="T8" fmla="*/ 674 w 790"/>
                <a:gd name="T9" fmla="*/ 50 h 334"/>
                <a:gd name="T10" fmla="*/ 621 w 790"/>
                <a:gd name="T11" fmla="*/ 30 h 334"/>
                <a:gd name="T12" fmla="*/ 561 w 790"/>
                <a:gd name="T13" fmla="*/ 17 h 334"/>
                <a:gd name="T14" fmla="*/ 497 w 790"/>
                <a:gd name="T15" fmla="*/ 6 h 334"/>
                <a:gd name="T16" fmla="*/ 429 w 790"/>
                <a:gd name="T17" fmla="*/ 1 h 334"/>
                <a:gd name="T18" fmla="*/ 360 w 790"/>
                <a:gd name="T19" fmla="*/ 1 h 334"/>
                <a:gd name="T20" fmla="*/ 293 w 790"/>
                <a:gd name="T21" fmla="*/ 6 h 334"/>
                <a:gd name="T22" fmla="*/ 228 w 790"/>
                <a:gd name="T23" fmla="*/ 17 h 334"/>
                <a:gd name="T24" fmla="*/ 169 w 790"/>
                <a:gd name="T25" fmla="*/ 30 h 334"/>
                <a:gd name="T26" fmla="*/ 116 w 790"/>
                <a:gd name="T27" fmla="*/ 50 h 334"/>
                <a:gd name="T28" fmla="*/ 72 w 790"/>
                <a:gd name="T29" fmla="*/ 71 h 334"/>
                <a:gd name="T30" fmla="*/ 38 w 790"/>
                <a:gd name="T31" fmla="*/ 97 h 334"/>
                <a:gd name="T32" fmla="*/ 14 w 790"/>
                <a:gd name="T33" fmla="*/ 124 h 334"/>
                <a:gd name="T34" fmla="*/ 2 w 790"/>
                <a:gd name="T35" fmla="*/ 153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1 w 790"/>
                <a:gd name="T61" fmla="*/ 303 h 334"/>
                <a:gd name="T62" fmla="*/ 674 w 790"/>
                <a:gd name="T63" fmla="*/ 284 h 334"/>
                <a:gd name="T64" fmla="*/ 718 w 790"/>
                <a:gd name="T65" fmla="*/ 262 h 334"/>
                <a:gd name="T66" fmla="*/ 752 w 790"/>
                <a:gd name="T67" fmla="*/ 237 h 334"/>
                <a:gd name="T68" fmla="*/ 775 w 790"/>
                <a:gd name="T69" fmla="*/ 210 h 334"/>
                <a:gd name="T70" fmla="*/ 788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8" y="153"/>
                  </a:lnTo>
                  <a:lnTo>
                    <a:pt x="783" y="138"/>
                  </a:lnTo>
                  <a:lnTo>
                    <a:pt x="775" y="124"/>
                  </a:lnTo>
                  <a:lnTo>
                    <a:pt x="765" y="110"/>
                  </a:lnTo>
                  <a:lnTo>
                    <a:pt x="752" y="97"/>
                  </a:lnTo>
                  <a:lnTo>
                    <a:pt x="736" y="83"/>
                  </a:lnTo>
                  <a:lnTo>
                    <a:pt x="718" y="71"/>
                  </a:lnTo>
                  <a:lnTo>
                    <a:pt x="697" y="60"/>
                  </a:lnTo>
                  <a:lnTo>
                    <a:pt x="674" y="50"/>
                  </a:lnTo>
                  <a:lnTo>
                    <a:pt x="648" y="40"/>
                  </a:lnTo>
                  <a:lnTo>
                    <a:pt x="621" y="30"/>
                  </a:lnTo>
                  <a:lnTo>
                    <a:pt x="592" y="23"/>
                  </a:lnTo>
                  <a:lnTo>
                    <a:pt x="561" y="17"/>
                  </a:lnTo>
                  <a:lnTo>
                    <a:pt x="529" y="10"/>
                  </a:lnTo>
                  <a:lnTo>
                    <a:pt x="497" y="6"/>
                  </a:lnTo>
                  <a:lnTo>
                    <a:pt x="463" y="3"/>
                  </a:lnTo>
                  <a:lnTo>
                    <a:pt x="429" y="1"/>
                  </a:lnTo>
                  <a:lnTo>
                    <a:pt x="394" y="0"/>
                  </a:lnTo>
                  <a:lnTo>
                    <a:pt x="360" y="1"/>
                  </a:lnTo>
                  <a:lnTo>
                    <a:pt x="326" y="3"/>
                  </a:lnTo>
                  <a:lnTo>
                    <a:pt x="293" y="6"/>
                  </a:lnTo>
                  <a:lnTo>
                    <a:pt x="260" y="10"/>
                  </a:lnTo>
                  <a:lnTo>
                    <a:pt x="228" y="17"/>
                  </a:lnTo>
                  <a:lnTo>
                    <a:pt x="197" y="23"/>
                  </a:lnTo>
                  <a:lnTo>
                    <a:pt x="169" y="30"/>
                  </a:lnTo>
                  <a:lnTo>
                    <a:pt x="142" y="40"/>
                  </a:lnTo>
                  <a:lnTo>
                    <a:pt x="116" y="50"/>
                  </a:lnTo>
                  <a:lnTo>
                    <a:pt x="93" y="60"/>
                  </a:lnTo>
                  <a:lnTo>
                    <a:pt x="72" y="71"/>
                  </a:lnTo>
                  <a:lnTo>
                    <a:pt x="54" y="83"/>
                  </a:lnTo>
                  <a:lnTo>
                    <a:pt x="38" y="97"/>
                  </a:lnTo>
                  <a:lnTo>
                    <a:pt x="24" y="110"/>
                  </a:lnTo>
                  <a:lnTo>
                    <a:pt x="14" y="124"/>
                  </a:lnTo>
                  <a:lnTo>
                    <a:pt x="7" y="138"/>
                  </a:lnTo>
                  <a:lnTo>
                    <a:pt x="2" y="153"/>
                  </a:lnTo>
                  <a:lnTo>
                    <a:pt x="0" y="167"/>
                  </a:lnTo>
                  <a:lnTo>
                    <a:pt x="2" y="181"/>
                  </a:lnTo>
                  <a:lnTo>
                    <a:pt x="7" y="196"/>
                  </a:lnTo>
                  <a:lnTo>
                    <a:pt x="14" y="210"/>
                  </a:lnTo>
                  <a:lnTo>
                    <a:pt x="24" y="224"/>
                  </a:lnTo>
                  <a:lnTo>
                    <a:pt x="38" y="237"/>
                  </a:lnTo>
                  <a:lnTo>
                    <a:pt x="54" y="250"/>
                  </a:lnTo>
                  <a:lnTo>
                    <a:pt x="72" y="262"/>
                  </a:lnTo>
                  <a:lnTo>
                    <a:pt x="93" y="274"/>
                  </a:lnTo>
                  <a:lnTo>
                    <a:pt x="116" y="284"/>
                  </a:lnTo>
                  <a:lnTo>
                    <a:pt x="142" y="294"/>
                  </a:lnTo>
                  <a:lnTo>
                    <a:pt x="169" y="303"/>
                  </a:lnTo>
                  <a:lnTo>
                    <a:pt x="197" y="311"/>
                  </a:lnTo>
                  <a:lnTo>
                    <a:pt x="228" y="317"/>
                  </a:lnTo>
                  <a:lnTo>
                    <a:pt x="260" y="323"/>
                  </a:lnTo>
                  <a:lnTo>
                    <a:pt x="293" y="327"/>
                  </a:lnTo>
                  <a:lnTo>
                    <a:pt x="326" y="331"/>
                  </a:lnTo>
                  <a:lnTo>
                    <a:pt x="360" y="332"/>
                  </a:lnTo>
                  <a:lnTo>
                    <a:pt x="394" y="333"/>
                  </a:lnTo>
                  <a:lnTo>
                    <a:pt x="429" y="332"/>
                  </a:lnTo>
                  <a:lnTo>
                    <a:pt x="463" y="331"/>
                  </a:lnTo>
                  <a:lnTo>
                    <a:pt x="497" y="327"/>
                  </a:lnTo>
                  <a:lnTo>
                    <a:pt x="529" y="323"/>
                  </a:lnTo>
                  <a:lnTo>
                    <a:pt x="561" y="317"/>
                  </a:lnTo>
                  <a:lnTo>
                    <a:pt x="592" y="311"/>
                  </a:lnTo>
                  <a:lnTo>
                    <a:pt x="621" y="303"/>
                  </a:lnTo>
                  <a:lnTo>
                    <a:pt x="648" y="294"/>
                  </a:lnTo>
                  <a:lnTo>
                    <a:pt x="674" y="284"/>
                  </a:lnTo>
                  <a:lnTo>
                    <a:pt x="697" y="274"/>
                  </a:lnTo>
                  <a:lnTo>
                    <a:pt x="718" y="262"/>
                  </a:lnTo>
                  <a:lnTo>
                    <a:pt x="736" y="250"/>
                  </a:lnTo>
                  <a:lnTo>
                    <a:pt x="752" y="237"/>
                  </a:lnTo>
                  <a:lnTo>
                    <a:pt x="765" y="224"/>
                  </a:lnTo>
                  <a:lnTo>
                    <a:pt x="775" y="210"/>
                  </a:lnTo>
                  <a:lnTo>
                    <a:pt x="783" y="196"/>
                  </a:lnTo>
                  <a:lnTo>
                    <a:pt x="788" y="181"/>
                  </a:lnTo>
                  <a:lnTo>
                    <a:pt x="789"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2" name="Freeform 7"/>
            <p:cNvSpPr>
              <a:spLocks/>
            </p:cNvSpPr>
            <p:nvPr/>
          </p:nvSpPr>
          <p:spPr bwMode="auto">
            <a:xfrm>
              <a:off x="7378700" y="4738688"/>
              <a:ext cx="1254125" cy="530225"/>
            </a:xfrm>
            <a:custGeom>
              <a:avLst/>
              <a:gdLst>
                <a:gd name="T0" fmla="*/ 2 w 790"/>
                <a:gd name="T1" fmla="*/ 181 h 334"/>
                <a:gd name="T2" fmla="*/ 13 w 790"/>
                <a:gd name="T3" fmla="*/ 210 h 334"/>
                <a:gd name="T4" fmla="*/ 38 w 790"/>
                <a:gd name="T5" fmla="*/ 237 h 334"/>
                <a:gd name="T6" fmla="*/ 72 w 790"/>
                <a:gd name="T7" fmla="*/ 262 h 334"/>
                <a:gd name="T8" fmla="*/ 116 w 790"/>
                <a:gd name="T9" fmla="*/ 284 h 334"/>
                <a:gd name="T10" fmla="*/ 169 w 790"/>
                <a:gd name="T11" fmla="*/ 303 h 334"/>
                <a:gd name="T12" fmla="*/ 228 w 790"/>
                <a:gd name="T13" fmla="*/ 317 h 334"/>
                <a:gd name="T14" fmla="*/ 293 w 790"/>
                <a:gd name="T15" fmla="*/ 327 h 334"/>
                <a:gd name="T16" fmla="*/ 360 w 790"/>
                <a:gd name="T17" fmla="*/ 332 h 334"/>
                <a:gd name="T18" fmla="*/ 429 w 790"/>
                <a:gd name="T19" fmla="*/ 332 h 334"/>
                <a:gd name="T20" fmla="*/ 497 w 790"/>
                <a:gd name="T21" fmla="*/ 327 h 334"/>
                <a:gd name="T22" fmla="*/ 561 w 790"/>
                <a:gd name="T23" fmla="*/ 317 h 334"/>
                <a:gd name="T24" fmla="*/ 621 w 790"/>
                <a:gd name="T25" fmla="*/ 303 h 334"/>
                <a:gd name="T26" fmla="*/ 673 w 790"/>
                <a:gd name="T27" fmla="*/ 284 h 334"/>
                <a:gd name="T28" fmla="*/ 717 w 790"/>
                <a:gd name="T29" fmla="*/ 262 h 334"/>
                <a:gd name="T30" fmla="*/ 752 w 790"/>
                <a:gd name="T31" fmla="*/ 237 h 334"/>
                <a:gd name="T32" fmla="*/ 775 w 790"/>
                <a:gd name="T33" fmla="*/ 210 h 334"/>
                <a:gd name="T34" fmla="*/ 787 w 790"/>
                <a:gd name="T35" fmla="*/ 181 h 334"/>
                <a:gd name="T36" fmla="*/ 787 w 790"/>
                <a:gd name="T37" fmla="*/ 152 h 334"/>
                <a:gd name="T38" fmla="*/ 775 w 790"/>
                <a:gd name="T39" fmla="*/ 124 h 334"/>
                <a:gd name="T40" fmla="*/ 751 w 790"/>
                <a:gd name="T41" fmla="*/ 97 h 334"/>
                <a:gd name="T42" fmla="*/ 717 w 790"/>
                <a:gd name="T43" fmla="*/ 71 h 334"/>
                <a:gd name="T44" fmla="*/ 673 w 790"/>
                <a:gd name="T45" fmla="*/ 49 h 334"/>
                <a:gd name="T46" fmla="*/ 620 w 790"/>
                <a:gd name="T47" fmla="*/ 30 h 334"/>
                <a:gd name="T48" fmla="*/ 561 w 790"/>
                <a:gd name="T49" fmla="*/ 16 h 334"/>
                <a:gd name="T50" fmla="*/ 496 w 790"/>
                <a:gd name="T51" fmla="*/ 6 h 334"/>
                <a:gd name="T52" fmla="*/ 429 w 790"/>
                <a:gd name="T53" fmla="*/ 1 h 334"/>
                <a:gd name="T54" fmla="*/ 360 w 790"/>
                <a:gd name="T55" fmla="*/ 1 h 334"/>
                <a:gd name="T56" fmla="*/ 293 w 790"/>
                <a:gd name="T57" fmla="*/ 7 h 334"/>
                <a:gd name="T58" fmla="*/ 228 w 790"/>
                <a:gd name="T59" fmla="*/ 16 h 334"/>
                <a:gd name="T60" fmla="*/ 169 w 790"/>
                <a:gd name="T61" fmla="*/ 30 h 334"/>
                <a:gd name="T62" fmla="*/ 116 w 790"/>
                <a:gd name="T63" fmla="*/ 50 h 334"/>
                <a:gd name="T64" fmla="*/ 72 w 790"/>
                <a:gd name="T65" fmla="*/ 71 h 334"/>
                <a:gd name="T66" fmla="*/ 38 w 790"/>
                <a:gd name="T67" fmla="*/ 97 h 334"/>
                <a:gd name="T68" fmla="*/ 13 w 790"/>
                <a:gd name="T69" fmla="*/ 124 h 334"/>
                <a:gd name="T70" fmla="*/ 2 w 790"/>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0" y="167"/>
                  </a:moveTo>
                  <a:lnTo>
                    <a:pt x="2" y="181"/>
                  </a:lnTo>
                  <a:lnTo>
                    <a:pt x="6" y="196"/>
                  </a:lnTo>
                  <a:lnTo>
                    <a:pt x="13" y="210"/>
                  </a:lnTo>
                  <a:lnTo>
                    <a:pt x="24" y="224"/>
                  </a:lnTo>
                  <a:lnTo>
                    <a:pt x="38" y="237"/>
                  </a:lnTo>
                  <a:lnTo>
                    <a:pt x="53" y="250"/>
                  </a:lnTo>
                  <a:lnTo>
                    <a:pt x="72" y="262"/>
                  </a:lnTo>
                  <a:lnTo>
                    <a:pt x="93" y="274"/>
                  </a:lnTo>
                  <a:lnTo>
                    <a:pt x="116" y="284"/>
                  </a:lnTo>
                  <a:lnTo>
                    <a:pt x="141" y="294"/>
                  </a:lnTo>
                  <a:lnTo>
                    <a:pt x="169" y="303"/>
                  </a:lnTo>
                  <a:lnTo>
                    <a:pt x="197" y="311"/>
                  </a:lnTo>
                  <a:lnTo>
                    <a:pt x="228" y="317"/>
                  </a:lnTo>
                  <a:lnTo>
                    <a:pt x="259" y="323"/>
                  </a:lnTo>
                  <a:lnTo>
                    <a:pt x="293" y="327"/>
                  </a:lnTo>
                  <a:lnTo>
                    <a:pt x="326" y="331"/>
                  </a:lnTo>
                  <a:lnTo>
                    <a:pt x="360" y="332"/>
                  </a:lnTo>
                  <a:lnTo>
                    <a:pt x="394" y="333"/>
                  </a:lnTo>
                  <a:lnTo>
                    <a:pt x="429" y="332"/>
                  </a:lnTo>
                  <a:lnTo>
                    <a:pt x="463" y="331"/>
                  </a:lnTo>
                  <a:lnTo>
                    <a:pt x="497" y="327"/>
                  </a:lnTo>
                  <a:lnTo>
                    <a:pt x="529" y="323"/>
                  </a:lnTo>
                  <a:lnTo>
                    <a:pt x="561" y="317"/>
                  </a:lnTo>
                  <a:lnTo>
                    <a:pt x="591" y="311"/>
                  </a:lnTo>
                  <a:lnTo>
                    <a:pt x="621" y="303"/>
                  </a:lnTo>
                  <a:lnTo>
                    <a:pt x="648" y="294"/>
                  </a:lnTo>
                  <a:lnTo>
                    <a:pt x="673" y="284"/>
                  </a:lnTo>
                  <a:lnTo>
                    <a:pt x="696" y="274"/>
                  </a:lnTo>
                  <a:lnTo>
                    <a:pt x="717" y="262"/>
                  </a:lnTo>
                  <a:lnTo>
                    <a:pt x="736" y="250"/>
                  </a:lnTo>
                  <a:lnTo>
                    <a:pt x="752" y="237"/>
                  </a:lnTo>
                  <a:lnTo>
                    <a:pt x="765" y="224"/>
                  </a:lnTo>
                  <a:lnTo>
                    <a:pt x="775" y="210"/>
                  </a:lnTo>
                  <a:lnTo>
                    <a:pt x="782" y="195"/>
                  </a:lnTo>
                  <a:lnTo>
                    <a:pt x="787" y="181"/>
                  </a:lnTo>
                  <a:lnTo>
                    <a:pt x="789" y="167"/>
                  </a:lnTo>
                  <a:lnTo>
                    <a:pt x="787" y="152"/>
                  </a:lnTo>
                  <a:lnTo>
                    <a:pt x="782" y="137"/>
                  </a:lnTo>
                  <a:lnTo>
                    <a:pt x="775" y="124"/>
                  </a:lnTo>
                  <a:lnTo>
                    <a:pt x="765" y="110"/>
                  </a:lnTo>
                  <a:lnTo>
                    <a:pt x="751" y="97"/>
                  </a:lnTo>
                  <a:lnTo>
                    <a:pt x="736" y="83"/>
                  </a:lnTo>
                  <a:lnTo>
                    <a:pt x="717" y="71"/>
                  </a:lnTo>
                  <a:lnTo>
                    <a:pt x="696" y="60"/>
                  </a:lnTo>
                  <a:lnTo>
                    <a:pt x="673" y="49"/>
                  </a:lnTo>
                  <a:lnTo>
                    <a:pt x="648" y="40"/>
                  </a:lnTo>
                  <a:lnTo>
                    <a:pt x="620" y="30"/>
                  </a:lnTo>
                  <a:lnTo>
                    <a:pt x="591" y="23"/>
                  </a:lnTo>
                  <a:lnTo>
                    <a:pt x="561" y="16"/>
                  </a:lnTo>
                  <a:lnTo>
                    <a:pt x="529" y="10"/>
                  </a:lnTo>
                  <a:lnTo>
                    <a:pt x="496" y="6"/>
                  </a:lnTo>
                  <a:lnTo>
                    <a:pt x="463" y="3"/>
                  </a:lnTo>
                  <a:lnTo>
                    <a:pt x="429" y="1"/>
                  </a:lnTo>
                  <a:lnTo>
                    <a:pt x="394" y="0"/>
                  </a:lnTo>
                  <a:lnTo>
                    <a:pt x="360" y="1"/>
                  </a:lnTo>
                  <a:lnTo>
                    <a:pt x="326" y="3"/>
                  </a:lnTo>
                  <a:lnTo>
                    <a:pt x="293" y="7"/>
                  </a:lnTo>
                  <a:lnTo>
                    <a:pt x="259" y="10"/>
                  </a:lnTo>
                  <a:lnTo>
                    <a:pt x="228" y="16"/>
                  </a:lnTo>
                  <a:lnTo>
                    <a:pt x="197" y="23"/>
                  </a:lnTo>
                  <a:lnTo>
                    <a:pt x="169" y="30"/>
                  </a:lnTo>
                  <a:lnTo>
                    <a:pt x="141" y="40"/>
                  </a:lnTo>
                  <a:lnTo>
                    <a:pt x="116" y="50"/>
                  </a:lnTo>
                  <a:lnTo>
                    <a:pt x="93" y="60"/>
                  </a:lnTo>
                  <a:lnTo>
                    <a:pt x="72" y="71"/>
                  </a:lnTo>
                  <a:lnTo>
                    <a:pt x="53" y="83"/>
                  </a:lnTo>
                  <a:lnTo>
                    <a:pt x="38" y="97"/>
                  </a:lnTo>
                  <a:lnTo>
                    <a:pt x="24" y="110"/>
                  </a:lnTo>
                  <a:lnTo>
                    <a:pt x="13" y="124"/>
                  </a:lnTo>
                  <a:lnTo>
                    <a:pt x="6" y="138"/>
                  </a:lnTo>
                  <a:lnTo>
                    <a:pt x="2" y="152"/>
                  </a:lnTo>
                  <a:lnTo>
                    <a:pt x="0"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3" name="Freeform 8"/>
            <p:cNvSpPr>
              <a:spLocks/>
            </p:cNvSpPr>
            <p:nvPr/>
          </p:nvSpPr>
          <p:spPr bwMode="auto">
            <a:xfrm>
              <a:off x="496888" y="4754563"/>
              <a:ext cx="1254125" cy="530225"/>
            </a:xfrm>
            <a:custGeom>
              <a:avLst/>
              <a:gdLst>
                <a:gd name="T0" fmla="*/ 787 w 790"/>
                <a:gd name="T1" fmla="*/ 152 h 334"/>
                <a:gd name="T2" fmla="*/ 776 w 790"/>
                <a:gd name="T3" fmla="*/ 124 h 334"/>
                <a:gd name="T4" fmla="*/ 752 w 790"/>
                <a:gd name="T5" fmla="*/ 96 h 334"/>
                <a:gd name="T6" fmla="*/ 717 w 790"/>
                <a:gd name="T7" fmla="*/ 71 h 334"/>
                <a:gd name="T8" fmla="*/ 673 w 790"/>
                <a:gd name="T9" fmla="*/ 49 h 334"/>
                <a:gd name="T10" fmla="*/ 620 w 790"/>
                <a:gd name="T11" fmla="*/ 30 h 334"/>
                <a:gd name="T12" fmla="*/ 561 w 790"/>
                <a:gd name="T13" fmla="*/ 16 h 334"/>
                <a:gd name="T14" fmla="*/ 497 w 790"/>
                <a:gd name="T15" fmla="*/ 6 h 334"/>
                <a:gd name="T16" fmla="*/ 429 w 790"/>
                <a:gd name="T17" fmla="*/ 1 h 334"/>
                <a:gd name="T18" fmla="*/ 360 w 790"/>
                <a:gd name="T19" fmla="*/ 1 h 334"/>
                <a:gd name="T20" fmla="*/ 293 w 790"/>
                <a:gd name="T21" fmla="*/ 6 h 334"/>
                <a:gd name="T22" fmla="*/ 228 w 790"/>
                <a:gd name="T23" fmla="*/ 16 h 334"/>
                <a:gd name="T24" fmla="*/ 169 w 790"/>
                <a:gd name="T25" fmla="*/ 30 h 334"/>
                <a:gd name="T26" fmla="*/ 116 w 790"/>
                <a:gd name="T27" fmla="*/ 49 h 334"/>
                <a:gd name="T28" fmla="*/ 72 w 790"/>
                <a:gd name="T29" fmla="*/ 71 h 334"/>
                <a:gd name="T30" fmla="*/ 38 w 790"/>
                <a:gd name="T31" fmla="*/ 96 h 334"/>
                <a:gd name="T32" fmla="*/ 14 w 790"/>
                <a:gd name="T33" fmla="*/ 124 h 334"/>
                <a:gd name="T34" fmla="*/ 2 w 790"/>
                <a:gd name="T35" fmla="*/ 152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0 w 790"/>
                <a:gd name="T61" fmla="*/ 303 h 334"/>
                <a:gd name="T62" fmla="*/ 673 w 790"/>
                <a:gd name="T63" fmla="*/ 284 h 334"/>
                <a:gd name="T64" fmla="*/ 717 w 790"/>
                <a:gd name="T65" fmla="*/ 262 h 334"/>
                <a:gd name="T66" fmla="*/ 752 w 790"/>
                <a:gd name="T67" fmla="*/ 237 h 334"/>
                <a:gd name="T68" fmla="*/ 776 w 790"/>
                <a:gd name="T69" fmla="*/ 210 h 334"/>
                <a:gd name="T70" fmla="*/ 787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7" y="152"/>
                  </a:lnTo>
                  <a:lnTo>
                    <a:pt x="783" y="137"/>
                  </a:lnTo>
                  <a:lnTo>
                    <a:pt x="776" y="124"/>
                  </a:lnTo>
                  <a:lnTo>
                    <a:pt x="765" y="110"/>
                  </a:lnTo>
                  <a:lnTo>
                    <a:pt x="752" y="96"/>
                  </a:lnTo>
                  <a:lnTo>
                    <a:pt x="736" y="83"/>
                  </a:lnTo>
                  <a:lnTo>
                    <a:pt x="717" y="71"/>
                  </a:lnTo>
                  <a:lnTo>
                    <a:pt x="696" y="60"/>
                  </a:lnTo>
                  <a:lnTo>
                    <a:pt x="673" y="49"/>
                  </a:lnTo>
                  <a:lnTo>
                    <a:pt x="648" y="39"/>
                  </a:lnTo>
                  <a:lnTo>
                    <a:pt x="620" y="30"/>
                  </a:lnTo>
                  <a:lnTo>
                    <a:pt x="592" y="23"/>
                  </a:lnTo>
                  <a:lnTo>
                    <a:pt x="561" y="16"/>
                  </a:lnTo>
                  <a:lnTo>
                    <a:pt x="530" y="10"/>
                  </a:lnTo>
                  <a:lnTo>
                    <a:pt x="497" y="6"/>
                  </a:lnTo>
                  <a:lnTo>
                    <a:pt x="463" y="3"/>
                  </a:lnTo>
                  <a:lnTo>
                    <a:pt x="429" y="1"/>
                  </a:lnTo>
                  <a:lnTo>
                    <a:pt x="395" y="0"/>
                  </a:lnTo>
                  <a:lnTo>
                    <a:pt x="360" y="1"/>
                  </a:lnTo>
                  <a:lnTo>
                    <a:pt x="326" y="3"/>
                  </a:lnTo>
                  <a:lnTo>
                    <a:pt x="293" y="6"/>
                  </a:lnTo>
                  <a:lnTo>
                    <a:pt x="260" y="10"/>
                  </a:lnTo>
                  <a:lnTo>
                    <a:pt x="228" y="16"/>
                  </a:lnTo>
                  <a:lnTo>
                    <a:pt x="198" y="23"/>
                  </a:lnTo>
                  <a:lnTo>
                    <a:pt x="169" y="30"/>
                  </a:lnTo>
                  <a:lnTo>
                    <a:pt x="142" y="39"/>
                  </a:lnTo>
                  <a:lnTo>
                    <a:pt x="116" y="49"/>
                  </a:lnTo>
                  <a:lnTo>
                    <a:pt x="93" y="60"/>
                  </a:lnTo>
                  <a:lnTo>
                    <a:pt x="72" y="71"/>
                  </a:lnTo>
                  <a:lnTo>
                    <a:pt x="53" y="83"/>
                  </a:lnTo>
                  <a:lnTo>
                    <a:pt x="38" y="96"/>
                  </a:lnTo>
                  <a:lnTo>
                    <a:pt x="24" y="110"/>
                  </a:lnTo>
                  <a:lnTo>
                    <a:pt x="14" y="124"/>
                  </a:lnTo>
                  <a:lnTo>
                    <a:pt x="7" y="137"/>
                  </a:lnTo>
                  <a:lnTo>
                    <a:pt x="2" y="152"/>
                  </a:lnTo>
                  <a:lnTo>
                    <a:pt x="0" y="167"/>
                  </a:lnTo>
                  <a:lnTo>
                    <a:pt x="2" y="181"/>
                  </a:lnTo>
                  <a:lnTo>
                    <a:pt x="7" y="195"/>
                  </a:lnTo>
                  <a:lnTo>
                    <a:pt x="14" y="210"/>
                  </a:lnTo>
                  <a:lnTo>
                    <a:pt x="24" y="224"/>
                  </a:lnTo>
                  <a:lnTo>
                    <a:pt x="38" y="237"/>
                  </a:lnTo>
                  <a:lnTo>
                    <a:pt x="53" y="250"/>
                  </a:lnTo>
                  <a:lnTo>
                    <a:pt x="72" y="262"/>
                  </a:lnTo>
                  <a:lnTo>
                    <a:pt x="93" y="273"/>
                  </a:lnTo>
                  <a:lnTo>
                    <a:pt x="116" y="284"/>
                  </a:lnTo>
                  <a:lnTo>
                    <a:pt x="142" y="294"/>
                  </a:lnTo>
                  <a:lnTo>
                    <a:pt x="169" y="303"/>
                  </a:lnTo>
                  <a:lnTo>
                    <a:pt x="198" y="311"/>
                  </a:lnTo>
                  <a:lnTo>
                    <a:pt x="228" y="317"/>
                  </a:lnTo>
                  <a:lnTo>
                    <a:pt x="260" y="323"/>
                  </a:lnTo>
                  <a:lnTo>
                    <a:pt x="293" y="327"/>
                  </a:lnTo>
                  <a:lnTo>
                    <a:pt x="326" y="330"/>
                  </a:lnTo>
                  <a:lnTo>
                    <a:pt x="360" y="332"/>
                  </a:lnTo>
                  <a:lnTo>
                    <a:pt x="395" y="333"/>
                  </a:lnTo>
                  <a:lnTo>
                    <a:pt x="429" y="332"/>
                  </a:lnTo>
                  <a:lnTo>
                    <a:pt x="463" y="330"/>
                  </a:lnTo>
                  <a:lnTo>
                    <a:pt x="497" y="327"/>
                  </a:lnTo>
                  <a:lnTo>
                    <a:pt x="530" y="323"/>
                  </a:lnTo>
                  <a:lnTo>
                    <a:pt x="561" y="317"/>
                  </a:lnTo>
                  <a:lnTo>
                    <a:pt x="592" y="311"/>
                  </a:lnTo>
                  <a:lnTo>
                    <a:pt x="620" y="303"/>
                  </a:lnTo>
                  <a:lnTo>
                    <a:pt x="648" y="294"/>
                  </a:lnTo>
                  <a:lnTo>
                    <a:pt x="673" y="284"/>
                  </a:lnTo>
                  <a:lnTo>
                    <a:pt x="696" y="273"/>
                  </a:lnTo>
                  <a:lnTo>
                    <a:pt x="717" y="262"/>
                  </a:lnTo>
                  <a:lnTo>
                    <a:pt x="736" y="250"/>
                  </a:lnTo>
                  <a:lnTo>
                    <a:pt x="752" y="237"/>
                  </a:lnTo>
                  <a:lnTo>
                    <a:pt x="765" y="224"/>
                  </a:lnTo>
                  <a:lnTo>
                    <a:pt x="776" y="210"/>
                  </a:lnTo>
                  <a:lnTo>
                    <a:pt x="783" y="195"/>
                  </a:lnTo>
                  <a:lnTo>
                    <a:pt x="787" y="181"/>
                  </a:lnTo>
                  <a:lnTo>
                    <a:pt x="789"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4" name="Freeform 9"/>
            <p:cNvSpPr>
              <a:spLocks/>
            </p:cNvSpPr>
            <p:nvPr/>
          </p:nvSpPr>
          <p:spPr bwMode="auto">
            <a:xfrm>
              <a:off x="2797175" y="4754563"/>
              <a:ext cx="1252538" cy="530225"/>
            </a:xfrm>
            <a:custGeom>
              <a:avLst/>
              <a:gdLst>
                <a:gd name="T0" fmla="*/ 2 w 789"/>
                <a:gd name="T1" fmla="*/ 181 h 334"/>
                <a:gd name="T2" fmla="*/ 13 w 789"/>
                <a:gd name="T3" fmla="*/ 210 h 334"/>
                <a:gd name="T4" fmla="*/ 37 w 789"/>
                <a:gd name="T5" fmla="*/ 237 h 334"/>
                <a:gd name="T6" fmla="*/ 71 w 789"/>
                <a:gd name="T7" fmla="*/ 262 h 334"/>
                <a:gd name="T8" fmla="*/ 116 w 789"/>
                <a:gd name="T9" fmla="*/ 284 h 334"/>
                <a:gd name="T10" fmla="*/ 168 w 789"/>
                <a:gd name="T11" fmla="*/ 303 h 334"/>
                <a:gd name="T12" fmla="*/ 227 w 789"/>
                <a:gd name="T13" fmla="*/ 317 h 334"/>
                <a:gd name="T14" fmla="*/ 293 w 789"/>
                <a:gd name="T15" fmla="*/ 327 h 334"/>
                <a:gd name="T16" fmla="*/ 360 w 789"/>
                <a:gd name="T17" fmla="*/ 332 h 334"/>
                <a:gd name="T18" fmla="*/ 428 w 789"/>
                <a:gd name="T19" fmla="*/ 332 h 334"/>
                <a:gd name="T20" fmla="*/ 497 w 789"/>
                <a:gd name="T21" fmla="*/ 327 h 334"/>
                <a:gd name="T22" fmla="*/ 561 w 789"/>
                <a:gd name="T23" fmla="*/ 317 h 334"/>
                <a:gd name="T24" fmla="*/ 620 w 789"/>
                <a:gd name="T25" fmla="*/ 302 h 334"/>
                <a:gd name="T26" fmla="*/ 673 w 789"/>
                <a:gd name="T27" fmla="*/ 284 h 334"/>
                <a:gd name="T28" fmla="*/ 717 w 789"/>
                <a:gd name="T29" fmla="*/ 261 h 334"/>
                <a:gd name="T30" fmla="*/ 751 w 789"/>
                <a:gd name="T31" fmla="*/ 237 h 334"/>
                <a:gd name="T32" fmla="*/ 775 w 789"/>
                <a:gd name="T33" fmla="*/ 209 h 334"/>
                <a:gd name="T34" fmla="*/ 787 w 789"/>
                <a:gd name="T35" fmla="*/ 180 h 334"/>
                <a:gd name="T36" fmla="*/ 787 w 789"/>
                <a:gd name="T37" fmla="*/ 152 h 334"/>
                <a:gd name="T38" fmla="*/ 775 w 789"/>
                <a:gd name="T39" fmla="*/ 124 h 334"/>
                <a:gd name="T40" fmla="*/ 751 w 789"/>
                <a:gd name="T41" fmla="*/ 96 h 334"/>
                <a:gd name="T42" fmla="*/ 717 w 789"/>
                <a:gd name="T43" fmla="*/ 71 h 334"/>
                <a:gd name="T44" fmla="*/ 673 w 789"/>
                <a:gd name="T45" fmla="*/ 49 h 334"/>
                <a:gd name="T46" fmla="*/ 620 w 789"/>
                <a:gd name="T47" fmla="*/ 30 h 334"/>
                <a:gd name="T48" fmla="*/ 561 w 789"/>
                <a:gd name="T49" fmla="*/ 16 h 334"/>
                <a:gd name="T50" fmla="*/ 496 w 789"/>
                <a:gd name="T51" fmla="*/ 6 h 334"/>
                <a:gd name="T52" fmla="*/ 428 w 789"/>
                <a:gd name="T53" fmla="*/ 1 h 334"/>
                <a:gd name="T54" fmla="*/ 360 w 789"/>
                <a:gd name="T55" fmla="*/ 1 h 334"/>
                <a:gd name="T56" fmla="*/ 292 w 789"/>
                <a:gd name="T57" fmla="*/ 6 h 334"/>
                <a:gd name="T58" fmla="*/ 227 w 789"/>
                <a:gd name="T59" fmla="*/ 16 h 334"/>
                <a:gd name="T60" fmla="*/ 168 w 789"/>
                <a:gd name="T61" fmla="*/ 30 h 334"/>
                <a:gd name="T62" fmla="*/ 116 w 789"/>
                <a:gd name="T63" fmla="*/ 49 h 334"/>
                <a:gd name="T64" fmla="*/ 71 w 789"/>
                <a:gd name="T65" fmla="*/ 71 h 334"/>
                <a:gd name="T66" fmla="*/ 37 w 789"/>
                <a:gd name="T67" fmla="*/ 97 h 334"/>
                <a:gd name="T68" fmla="*/ 13 w 789"/>
                <a:gd name="T69" fmla="*/ 124 h 334"/>
                <a:gd name="T70" fmla="*/ 2 w 789"/>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4"/>
                <a:gd name="T110" fmla="*/ 789 w 789"/>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4">
                  <a:moveTo>
                    <a:pt x="0" y="167"/>
                  </a:moveTo>
                  <a:lnTo>
                    <a:pt x="2" y="181"/>
                  </a:lnTo>
                  <a:lnTo>
                    <a:pt x="6" y="195"/>
                  </a:lnTo>
                  <a:lnTo>
                    <a:pt x="13" y="210"/>
                  </a:lnTo>
                  <a:lnTo>
                    <a:pt x="24" y="224"/>
                  </a:lnTo>
                  <a:lnTo>
                    <a:pt x="37" y="237"/>
                  </a:lnTo>
                  <a:lnTo>
                    <a:pt x="53" y="250"/>
                  </a:lnTo>
                  <a:lnTo>
                    <a:pt x="71" y="262"/>
                  </a:lnTo>
                  <a:lnTo>
                    <a:pt x="92" y="274"/>
                  </a:lnTo>
                  <a:lnTo>
                    <a:pt x="116" y="284"/>
                  </a:lnTo>
                  <a:lnTo>
                    <a:pt x="141" y="294"/>
                  </a:lnTo>
                  <a:lnTo>
                    <a:pt x="168" y="303"/>
                  </a:lnTo>
                  <a:lnTo>
                    <a:pt x="197" y="311"/>
                  </a:lnTo>
                  <a:lnTo>
                    <a:pt x="227" y="317"/>
                  </a:lnTo>
                  <a:lnTo>
                    <a:pt x="259" y="323"/>
                  </a:lnTo>
                  <a:lnTo>
                    <a:pt x="293" y="327"/>
                  </a:lnTo>
                  <a:lnTo>
                    <a:pt x="326" y="330"/>
                  </a:lnTo>
                  <a:lnTo>
                    <a:pt x="360" y="332"/>
                  </a:lnTo>
                  <a:lnTo>
                    <a:pt x="394" y="333"/>
                  </a:lnTo>
                  <a:lnTo>
                    <a:pt x="428" y="332"/>
                  </a:lnTo>
                  <a:lnTo>
                    <a:pt x="462" y="330"/>
                  </a:lnTo>
                  <a:lnTo>
                    <a:pt x="497" y="327"/>
                  </a:lnTo>
                  <a:lnTo>
                    <a:pt x="529" y="323"/>
                  </a:lnTo>
                  <a:lnTo>
                    <a:pt x="561" y="317"/>
                  </a:lnTo>
                  <a:lnTo>
                    <a:pt x="591" y="311"/>
                  </a:lnTo>
                  <a:lnTo>
                    <a:pt x="620" y="302"/>
                  </a:lnTo>
                  <a:lnTo>
                    <a:pt x="648" y="294"/>
                  </a:lnTo>
                  <a:lnTo>
                    <a:pt x="673" y="284"/>
                  </a:lnTo>
                  <a:lnTo>
                    <a:pt x="696" y="273"/>
                  </a:lnTo>
                  <a:lnTo>
                    <a:pt x="717" y="261"/>
                  </a:lnTo>
                  <a:lnTo>
                    <a:pt x="736" y="250"/>
                  </a:lnTo>
                  <a:lnTo>
                    <a:pt x="751" y="237"/>
                  </a:lnTo>
                  <a:lnTo>
                    <a:pt x="764" y="223"/>
                  </a:lnTo>
                  <a:lnTo>
                    <a:pt x="775" y="209"/>
                  </a:lnTo>
                  <a:lnTo>
                    <a:pt x="782" y="195"/>
                  </a:lnTo>
                  <a:lnTo>
                    <a:pt x="787" y="180"/>
                  </a:lnTo>
                  <a:lnTo>
                    <a:pt x="788" y="167"/>
                  </a:lnTo>
                  <a:lnTo>
                    <a:pt x="787" y="152"/>
                  </a:lnTo>
                  <a:lnTo>
                    <a:pt x="782" y="137"/>
                  </a:lnTo>
                  <a:lnTo>
                    <a:pt x="775" y="124"/>
                  </a:lnTo>
                  <a:lnTo>
                    <a:pt x="764" y="110"/>
                  </a:lnTo>
                  <a:lnTo>
                    <a:pt x="751" y="96"/>
                  </a:lnTo>
                  <a:lnTo>
                    <a:pt x="736" y="83"/>
                  </a:lnTo>
                  <a:lnTo>
                    <a:pt x="717" y="71"/>
                  </a:lnTo>
                  <a:lnTo>
                    <a:pt x="696" y="60"/>
                  </a:lnTo>
                  <a:lnTo>
                    <a:pt x="673" y="49"/>
                  </a:lnTo>
                  <a:lnTo>
                    <a:pt x="647" y="39"/>
                  </a:lnTo>
                  <a:lnTo>
                    <a:pt x="620" y="30"/>
                  </a:lnTo>
                  <a:lnTo>
                    <a:pt x="591" y="23"/>
                  </a:lnTo>
                  <a:lnTo>
                    <a:pt x="561" y="16"/>
                  </a:lnTo>
                  <a:lnTo>
                    <a:pt x="529" y="10"/>
                  </a:lnTo>
                  <a:lnTo>
                    <a:pt x="496" y="6"/>
                  </a:lnTo>
                  <a:lnTo>
                    <a:pt x="462" y="3"/>
                  </a:lnTo>
                  <a:lnTo>
                    <a:pt x="428" y="1"/>
                  </a:lnTo>
                  <a:lnTo>
                    <a:pt x="394" y="0"/>
                  </a:lnTo>
                  <a:lnTo>
                    <a:pt x="360" y="1"/>
                  </a:lnTo>
                  <a:lnTo>
                    <a:pt x="326" y="3"/>
                  </a:lnTo>
                  <a:lnTo>
                    <a:pt x="292" y="6"/>
                  </a:lnTo>
                  <a:lnTo>
                    <a:pt x="259" y="10"/>
                  </a:lnTo>
                  <a:lnTo>
                    <a:pt x="227" y="16"/>
                  </a:lnTo>
                  <a:lnTo>
                    <a:pt x="197" y="23"/>
                  </a:lnTo>
                  <a:lnTo>
                    <a:pt x="168" y="30"/>
                  </a:lnTo>
                  <a:lnTo>
                    <a:pt x="140" y="39"/>
                  </a:lnTo>
                  <a:lnTo>
                    <a:pt x="116" y="49"/>
                  </a:lnTo>
                  <a:lnTo>
                    <a:pt x="92" y="60"/>
                  </a:lnTo>
                  <a:lnTo>
                    <a:pt x="71" y="71"/>
                  </a:lnTo>
                  <a:lnTo>
                    <a:pt x="53" y="83"/>
                  </a:lnTo>
                  <a:lnTo>
                    <a:pt x="37" y="97"/>
                  </a:lnTo>
                  <a:lnTo>
                    <a:pt x="24" y="110"/>
                  </a:lnTo>
                  <a:lnTo>
                    <a:pt x="13" y="124"/>
                  </a:lnTo>
                  <a:lnTo>
                    <a:pt x="6" y="137"/>
                  </a:lnTo>
                  <a:lnTo>
                    <a:pt x="2" y="152"/>
                  </a:lnTo>
                  <a:lnTo>
                    <a:pt x="0" y="167"/>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5" name="Freeform 10"/>
            <p:cNvSpPr>
              <a:spLocks/>
            </p:cNvSpPr>
            <p:nvPr/>
          </p:nvSpPr>
          <p:spPr bwMode="auto">
            <a:xfrm>
              <a:off x="4344988" y="4630738"/>
              <a:ext cx="1252537" cy="528638"/>
            </a:xfrm>
            <a:custGeom>
              <a:avLst/>
              <a:gdLst>
                <a:gd name="T0" fmla="*/ 2 w 789"/>
                <a:gd name="T1" fmla="*/ 181 h 333"/>
                <a:gd name="T2" fmla="*/ 14 w 789"/>
                <a:gd name="T3" fmla="*/ 209 h 333"/>
                <a:gd name="T4" fmla="*/ 38 w 789"/>
                <a:gd name="T5" fmla="*/ 237 h 333"/>
                <a:gd name="T6" fmla="*/ 72 w 789"/>
                <a:gd name="T7" fmla="*/ 262 h 333"/>
                <a:gd name="T8" fmla="*/ 116 w 789"/>
                <a:gd name="T9" fmla="*/ 284 h 333"/>
                <a:gd name="T10" fmla="*/ 169 w 789"/>
                <a:gd name="T11" fmla="*/ 302 h 333"/>
                <a:gd name="T12" fmla="*/ 228 w 789"/>
                <a:gd name="T13" fmla="*/ 317 h 333"/>
                <a:gd name="T14" fmla="*/ 292 w 789"/>
                <a:gd name="T15" fmla="*/ 327 h 333"/>
                <a:gd name="T16" fmla="*/ 360 w 789"/>
                <a:gd name="T17" fmla="*/ 332 h 333"/>
                <a:gd name="T18" fmla="*/ 429 w 789"/>
                <a:gd name="T19" fmla="*/ 332 h 333"/>
                <a:gd name="T20" fmla="*/ 496 w 789"/>
                <a:gd name="T21" fmla="*/ 327 h 333"/>
                <a:gd name="T22" fmla="*/ 560 w 789"/>
                <a:gd name="T23" fmla="*/ 317 h 333"/>
                <a:gd name="T24" fmla="*/ 620 w 789"/>
                <a:gd name="T25" fmla="*/ 302 h 333"/>
                <a:gd name="T26" fmla="*/ 673 w 789"/>
                <a:gd name="T27" fmla="*/ 284 h 333"/>
                <a:gd name="T28" fmla="*/ 716 w 789"/>
                <a:gd name="T29" fmla="*/ 262 h 333"/>
                <a:gd name="T30" fmla="*/ 751 w 789"/>
                <a:gd name="T31" fmla="*/ 236 h 333"/>
                <a:gd name="T32" fmla="*/ 775 w 789"/>
                <a:gd name="T33" fmla="*/ 209 h 333"/>
                <a:gd name="T34" fmla="*/ 786 w 789"/>
                <a:gd name="T35" fmla="*/ 181 h 333"/>
                <a:gd name="T36" fmla="*/ 786 w 789"/>
                <a:gd name="T37" fmla="*/ 151 h 333"/>
                <a:gd name="T38" fmla="*/ 775 w 789"/>
                <a:gd name="T39" fmla="*/ 123 h 333"/>
                <a:gd name="T40" fmla="*/ 751 w 789"/>
                <a:gd name="T41" fmla="*/ 96 h 333"/>
                <a:gd name="T42" fmla="*/ 716 w 789"/>
                <a:gd name="T43" fmla="*/ 71 h 333"/>
                <a:gd name="T44" fmla="*/ 672 w 789"/>
                <a:gd name="T45" fmla="*/ 48 h 333"/>
                <a:gd name="T46" fmla="*/ 620 w 789"/>
                <a:gd name="T47" fmla="*/ 30 h 333"/>
                <a:gd name="T48" fmla="*/ 560 w 789"/>
                <a:gd name="T49" fmla="*/ 15 h 333"/>
                <a:gd name="T50" fmla="*/ 496 w 789"/>
                <a:gd name="T51" fmla="*/ 6 h 333"/>
                <a:gd name="T52" fmla="*/ 428 w 789"/>
                <a:gd name="T53" fmla="*/ 1 h 333"/>
                <a:gd name="T54" fmla="*/ 360 w 789"/>
                <a:gd name="T55" fmla="*/ 1 h 333"/>
                <a:gd name="T56" fmla="*/ 292 w 789"/>
                <a:gd name="T57" fmla="*/ 6 h 333"/>
                <a:gd name="T58" fmla="*/ 228 w 789"/>
                <a:gd name="T59" fmla="*/ 16 h 333"/>
                <a:gd name="T60" fmla="*/ 169 w 789"/>
                <a:gd name="T61" fmla="*/ 30 h 333"/>
                <a:gd name="T62" fmla="*/ 116 w 789"/>
                <a:gd name="T63" fmla="*/ 49 h 333"/>
                <a:gd name="T64" fmla="*/ 72 w 789"/>
                <a:gd name="T65" fmla="*/ 71 h 333"/>
                <a:gd name="T66" fmla="*/ 38 w 789"/>
                <a:gd name="T67" fmla="*/ 96 h 333"/>
                <a:gd name="T68" fmla="*/ 14 w 789"/>
                <a:gd name="T69" fmla="*/ 123 h 333"/>
                <a:gd name="T70" fmla="*/ 2 w 789"/>
                <a:gd name="T71" fmla="*/ 152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0" y="166"/>
                  </a:moveTo>
                  <a:lnTo>
                    <a:pt x="2" y="181"/>
                  </a:lnTo>
                  <a:lnTo>
                    <a:pt x="6" y="195"/>
                  </a:lnTo>
                  <a:lnTo>
                    <a:pt x="14" y="209"/>
                  </a:lnTo>
                  <a:lnTo>
                    <a:pt x="24" y="223"/>
                  </a:lnTo>
                  <a:lnTo>
                    <a:pt x="38" y="237"/>
                  </a:lnTo>
                  <a:lnTo>
                    <a:pt x="53" y="249"/>
                  </a:lnTo>
                  <a:lnTo>
                    <a:pt x="72" y="262"/>
                  </a:lnTo>
                  <a:lnTo>
                    <a:pt x="93" y="273"/>
                  </a:lnTo>
                  <a:lnTo>
                    <a:pt x="116" y="284"/>
                  </a:lnTo>
                  <a:lnTo>
                    <a:pt x="141" y="294"/>
                  </a:lnTo>
                  <a:lnTo>
                    <a:pt x="169" y="302"/>
                  </a:lnTo>
                  <a:lnTo>
                    <a:pt x="197" y="310"/>
                  </a:lnTo>
                  <a:lnTo>
                    <a:pt x="228" y="317"/>
                  </a:lnTo>
                  <a:lnTo>
                    <a:pt x="259" y="322"/>
                  </a:lnTo>
                  <a:lnTo>
                    <a:pt x="292" y="327"/>
                  </a:lnTo>
                  <a:lnTo>
                    <a:pt x="325" y="330"/>
                  </a:lnTo>
                  <a:lnTo>
                    <a:pt x="360" y="332"/>
                  </a:lnTo>
                  <a:lnTo>
                    <a:pt x="394" y="332"/>
                  </a:lnTo>
                  <a:lnTo>
                    <a:pt x="429" y="332"/>
                  </a:lnTo>
                  <a:lnTo>
                    <a:pt x="463" y="330"/>
                  </a:lnTo>
                  <a:lnTo>
                    <a:pt x="496" y="327"/>
                  </a:lnTo>
                  <a:lnTo>
                    <a:pt x="529" y="322"/>
                  </a:lnTo>
                  <a:lnTo>
                    <a:pt x="560" y="317"/>
                  </a:lnTo>
                  <a:lnTo>
                    <a:pt x="591" y="310"/>
                  </a:lnTo>
                  <a:lnTo>
                    <a:pt x="620" y="302"/>
                  </a:lnTo>
                  <a:lnTo>
                    <a:pt x="647" y="293"/>
                  </a:lnTo>
                  <a:lnTo>
                    <a:pt x="673" y="284"/>
                  </a:lnTo>
                  <a:lnTo>
                    <a:pt x="696" y="273"/>
                  </a:lnTo>
                  <a:lnTo>
                    <a:pt x="716" y="262"/>
                  </a:lnTo>
                  <a:lnTo>
                    <a:pt x="735" y="249"/>
                  </a:lnTo>
                  <a:lnTo>
                    <a:pt x="751" y="236"/>
                  </a:lnTo>
                  <a:lnTo>
                    <a:pt x="765" y="223"/>
                  </a:lnTo>
                  <a:lnTo>
                    <a:pt x="775" y="209"/>
                  </a:lnTo>
                  <a:lnTo>
                    <a:pt x="782" y="195"/>
                  </a:lnTo>
                  <a:lnTo>
                    <a:pt x="786" y="181"/>
                  </a:lnTo>
                  <a:lnTo>
                    <a:pt x="788" y="166"/>
                  </a:lnTo>
                  <a:lnTo>
                    <a:pt x="786" y="151"/>
                  </a:lnTo>
                  <a:lnTo>
                    <a:pt x="782" y="137"/>
                  </a:lnTo>
                  <a:lnTo>
                    <a:pt x="775" y="123"/>
                  </a:lnTo>
                  <a:lnTo>
                    <a:pt x="765" y="109"/>
                  </a:lnTo>
                  <a:lnTo>
                    <a:pt x="751" y="96"/>
                  </a:lnTo>
                  <a:lnTo>
                    <a:pt x="735" y="83"/>
                  </a:lnTo>
                  <a:lnTo>
                    <a:pt x="716" y="71"/>
                  </a:lnTo>
                  <a:lnTo>
                    <a:pt x="695" y="59"/>
                  </a:lnTo>
                  <a:lnTo>
                    <a:pt x="672" y="48"/>
                  </a:lnTo>
                  <a:lnTo>
                    <a:pt x="647" y="39"/>
                  </a:lnTo>
                  <a:lnTo>
                    <a:pt x="620" y="30"/>
                  </a:lnTo>
                  <a:lnTo>
                    <a:pt x="591" y="22"/>
                  </a:lnTo>
                  <a:lnTo>
                    <a:pt x="560" y="15"/>
                  </a:lnTo>
                  <a:lnTo>
                    <a:pt x="529" y="10"/>
                  </a:lnTo>
                  <a:lnTo>
                    <a:pt x="496" y="6"/>
                  </a:lnTo>
                  <a:lnTo>
                    <a:pt x="462" y="2"/>
                  </a:lnTo>
                  <a:lnTo>
                    <a:pt x="428" y="1"/>
                  </a:lnTo>
                  <a:lnTo>
                    <a:pt x="394" y="0"/>
                  </a:lnTo>
                  <a:lnTo>
                    <a:pt x="360" y="1"/>
                  </a:lnTo>
                  <a:lnTo>
                    <a:pt x="325" y="3"/>
                  </a:lnTo>
                  <a:lnTo>
                    <a:pt x="292" y="6"/>
                  </a:lnTo>
                  <a:lnTo>
                    <a:pt x="259" y="10"/>
                  </a:lnTo>
                  <a:lnTo>
                    <a:pt x="228" y="16"/>
                  </a:lnTo>
                  <a:lnTo>
                    <a:pt x="197" y="22"/>
                  </a:lnTo>
                  <a:lnTo>
                    <a:pt x="169" y="30"/>
                  </a:lnTo>
                  <a:lnTo>
                    <a:pt x="141" y="39"/>
                  </a:lnTo>
                  <a:lnTo>
                    <a:pt x="116" y="49"/>
                  </a:lnTo>
                  <a:lnTo>
                    <a:pt x="93" y="60"/>
                  </a:lnTo>
                  <a:lnTo>
                    <a:pt x="72" y="71"/>
                  </a:lnTo>
                  <a:lnTo>
                    <a:pt x="53" y="83"/>
                  </a:lnTo>
                  <a:lnTo>
                    <a:pt x="38" y="96"/>
                  </a:lnTo>
                  <a:lnTo>
                    <a:pt x="24" y="109"/>
                  </a:lnTo>
                  <a:lnTo>
                    <a:pt x="14" y="123"/>
                  </a:lnTo>
                  <a:lnTo>
                    <a:pt x="6" y="138"/>
                  </a:lnTo>
                  <a:lnTo>
                    <a:pt x="2" y="152"/>
                  </a:lnTo>
                  <a:lnTo>
                    <a:pt x="0" y="166"/>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6" name="Freeform 11"/>
            <p:cNvSpPr>
              <a:spLocks/>
            </p:cNvSpPr>
            <p:nvPr/>
          </p:nvSpPr>
          <p:spPr bwMode="auto">
            <a:xfrm>
              <a:off x="6627813" y="5624512"/>
              <a:ext cx="1449387" cy="544513"/>
            </a:xfrm>
            <a:custGeom>
              <a:avLst/>
              <a:gdLst>
                <a:gd name="T0" fmla="*/ 912 w 913"/>
                <a:gd name="T1" fmla="*/ 342 h 343"/>
                <a:gd name="T2" fmla="*/ 912 w 913"/>
                <a:gd name="T3" fmla="*/ 0 h 343"/>
                <a:gd name="T4" fmla="*/ 0 w 913"/>
                <a:gd name="T5" fmla="*/ 0 h 343"/>
                <a:gd name="T6" fmla="*/ 0 w 913"/>
                <a:gd name="T7" fmla="*/ 342 h 343"/>
                <a:gd name="T8" fmla="*/ 912 w 913"/>
                <a:gd name="T9" fmla="*/ 342 h 343"/>
                <a:gd name="T10" fmla="*/ 0 60000 65536"/>
                <a:gd name="T11" fmla="*/ 0 60000 65536"/>
                <a:gd name="T12" fmla="*/ 0 60000 65536"/>
                <a:gd name="T13" fmla="*/ 0 60000 65536"/>
                <a:gd name="T14" fmla="*/ 0 60000 65536"/>
                <a:gd name="T15" fmla="*/ 0 w 913"/>
                <a:gd name="T16" fmla="*/ 0 h 343"/>
                <a:gd name="T17" fmla="*/ 913 w 913"/>
                <a:gd name="T18" fmla="*/ 343 h 343"/>
              </a:gdLst>
              <a:ahLst/>
              <a:cxnLst>
                <a:cxn ang="T10">
                  <a:pos x="T0" y="T1"/>
                </a:cxn>
                <a:cxn ang="T11">
                  <a:pos x="T2" y="T3"/>
                </a:cxn>
                <a:cxn ang="T12">
                  <a:pos x="T4" y="T5"/>
                </a:cxn>
                <a:cxn ang="T13">
                  <a:pos x="T6" y="T7"/>
                </a:cxn>
                <a:cxn ang="T14">
                  <a:pos x="T8" y="T9"/>
                </a:cxn>
              </a:cxnLst>
              <a:rect l="T15" t="T16" r="T17" b="T18"/>
              <a:pathLst>
                <a:path w="913" h="343">
                  <a:moveTo>
                    <a:pt x="912" y="342"/>
                  </a:moveTo>
                  <a:lnTo>
                    <a:pt x="912" y="0"/>
                  </a:lnTo>
                  <a:lnTo>
                    <a:pt x="0" y="0"/>
                  </a:lnTo>
                  <a:lnTo>
                    <a:pt x="0" y="342"/>
                  </a:lnTo>
                  <a:lnTo>
                    <a:pt x="912" y="342"/>
                  </a:lnTo>
                </a:path>
              </a:pathLst>
            </a:custGeom>
            <a:noFill/>
            <a:ln w="50800" cap="rnd">
              <a:solidFill>
                <a:srgbClr val="000000"/>
              </a:solidFill>
              <a:round/>
              <a:headEnd type="none" w="sm" len="sm"/>
              <a:tailEnd type="none" w="sm" len="sm"/>
            </a:ln>
          </p:spPr>
          <p:txBody>
            <a:bodyPr/>
            <a:lstStyle/>
            <a:p>
              <a:pPr>
                <a:defRPr/>
              </a:pPr>
              <a:endParaRPr lang="en-US" sz="1400">
                <a:latin typeface="+mj-lt"/>
              </a:endParaRPr>
            </a:p>
          </p:txBody>
        </p:sp>
        <p:sp>
          <p:nvSpPr>
            <p:cNvPr id="14347" name="Freeform 12"/>
            <p:cNvSpPr>
              <a:spLocks/>
            </p:cNvSpPr>
            <p:nvPr/>
          </p:nvSpPr>
          <p:spPr bwMode="auto">
            <a:xfrm>
              <a:off x="1624013" y="5608637"/>
              <a:ext cx="1252537" cy="544513"/>
            </a:xfrm>
            <a:custGeom>
              <a:avLst/>
              <a:gdLst>
                <a:gd name="T0" fmla="*/ 788 w 789"/>
                <a:gd name="T1" fmla="*/ 342 h 343"/>
                <a:gd name="T2" fmla="*/ 788 w 789"/>
                <a:gd name="T3" fmla="*/ 0 h 343"/>
                <a:gd name="T4" fmla="*/ 0 w 789"/>
                <a:gd name="T5" fmla="*/ 0 h 343"/>
                <a:gd name="T6" fmla="*/ 0 w 789"/>
                <a:gd name="T7" fmla="*/ 342 h 343"/>
                <a:gd name="T8" fmla="*/ 788 w 789"/>
                <a:gd name="T9" fmla="*/ 342 h 343"/>
                <a:gd name="T10" fmla="*/ 0 60000 65536"/>
                <a:gd name="T11" fmla="*/ 0 60000 65536"/>
                <a:gd name="T12" fmla="*/ 0 60000 65536"/>
                <a:gd name="T13" fmla="*/ 0 60000 65536"/>
                <a:gd name="T14" fmla="*/ 0 60000 65536"/>
                <a:gd name="T15" fmla="*/ 0 w 789"/>
                <a:gd name="T16" fmla="*/ 0 h 343"/>
                <a:gd name="T17" fmla="*/ 789 w 789"/>
                <a:gd name="T18" fmla="*/ 343 h 343"/>
              </a:gdLst>
              <a:ahLst/>
              <a:cxnLst>
                <a:cxn ang="T10">
                  <a:pos x="T0" y="T1"/>
                </a:cxn>
                <a:cxn ang="T11">
                  <a:pos x="T2" y="T3"/>
                </a:cxn>
                <a:cxn ang="T12">
                  <a:pos x="T4" y="T5"/>
                </a:cxn>
                <a:cxn ang="T13">
                  <a:pos x="T6" y="T7"/>
                </a:cxn>
                <a:cxn ang="T14">
                  <a:pos x="T8" y="T9"/>
                </a:cxn>
              </a:cxnLst>
              <a:rect l="T15" t="T16" r="T17" b="T18"/>
              <a:pathLst>
                <a:path w="789" h="343">
                  <a:moveTo>
                    <a:pt x="788" y="342"/>
                  </a:moveTo>
                  <a:lnTo>
                    <a:pt x="788" y="0"/>
                  </a:lnTo>
                  <a:lnTo>
                    <a:pt x="0" y="0"/>
                  </a:lnTo>
                  <a:lnTo>
                    <a:pt x="0" y="342"/>
                  </a:lnTo>
                  <a:lnTo>
                    <a:pt x="788" y="342"/>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8" name="Freeform 13"/>
            <p:cNvSpPr>
              <a:spLocks/>
            </p:cNvSpPr>
            <p:nvPr/>
          </p:nvSpPr>
          <p:spPr bwMode="auto">
            <a:xfrm>
              <a:off x="1624013" y="4367213"/>
              <a:ext cx="1252537" cy="528638"/>
            </a:xfrm>
            <a:custGeom>
              <a:avLst/>
              <a:gdLst>
                <a:gd name="T0" fmla="*/ 787 w 789"/>
                <a:gd name="T1" fmla="*/ 151 h 333"/>
                <a:gd name="T2" fmla="*/ 775 w 789"/>
                <a:gd name="T3" fmla="*/ 123 h 333"/>
                <a:gd name="T4" fmla="*/ 751 w 789"/>
                <a:gd name="T5" fmla="*/ 96 h 333"/>
                <a:gd name="T6" fmla="*/ 717 w 789"/>
                <a:gd name="T7" fmla="*/ 70 h 333"/>
                <a:gd name="T8" fmla="*/ 673 w 789"/>
                <a:gd name="T9" fmla="*/ 49 h 333"/>
                <a:gd name="T10" fmla="*/ 620 w 789"/>
                <a:gd name="T11" fmla="*/ 30 h 333"/>
                <a:gd name="T12" fmla="*/ 561 w 789"/>
                <a:gd name="T13" fmla="*/ 16 h 333"/>
                <a:gd name="T14" fmla="*/ 496 w 789"/>
                <a:gd name="T15" fmla="*/ 6 h 333"/>
                <a:gd name="T16" fmla="*/ 429 w 789"/>
                <a:gd name="T17" fmla="*/ 0 h 333"/>
                <a:gd name="T18" fmla="*/ 360 w 789"/>
                <a:gd name="T19" fmla="*/ 0 h 333"/>
                <a:gd name="T20" fmla="*/ 292 w 789"/>
                <a:gd name="T21" fmla="*/ 6 h 333"/>
                <a:gd name="T22" fmla="*/ 228 w 789"/>
                <a:gd name="T23" fmla="*/ 16 h 333"/>
                <a:gd name="T24" fmla="*/ 168 w 789"/>
                <a:gd name="T25" fmla="*/ 30 h 333"/>
                <a:gd name="T26" fmla="*/ 115 w 789"/>
                <a:gd name="T27" fmla="*/ 49 h 333"/>
                <a:gd name="T28" fmla="*/ 71 w 789"/>
                <a:gd name="T29" fmla="*/ 70 h 333"/>
                <a:gd name="T30" fmla="*/ 37 w 789"/>
                <a:gd name="T31" fmla="*/ 96 h 333"/>
                <a:gd name="T32" fmla="*/ 14 w 789"/>
                <a:gd name="T33" fmla="*/ 123 h 333"/>
                <a:gd name="T34" fmla="*/ 1 w 789"/>
                <a:gd name="T35" fmla="*/ 151 h 333"/>
                <a:gd name="T36" fmla="*/ 1 w 789"/>
                <a:gd name="T37" fmla="*/ 180 h 333"/>
                <a:gd name="T38" fmla="*/ 14 w 789"/>
                <a:gd name="T39" fmla="*/ 209 h 333"/>
                <a:gd name="T40" fmla="*/ 37 w 789"/>
                <a:gd name="T41" fmla="*/ 236 h 333"/>
                <a:gd name="T42" fmla="*/ 71 w 789"/>
                <a:gd name="T43" fmla="*/ 261 h 333"/>
                <a:gd name="T44" fmla="*/ 115 w 789"/>
                <a:gd name="T45" fmla="*/ 284 h 333"/>
                <a:gd name="T46" fmla="*/ 168 w 789"/>
                <a:gd name="T47" fmla="*/ 302 h 333"/>
                <a:gd name="T48" fmla="*/ 228 w 789"/>
                <a:gd name="T49" fmla="*/ 317 h 333"/>
                <a:gd name="T50" fmla="*/ 292 w 789"/>
                <a:gd name="T51" fmla="*/ 327 h 333"/>
                <a:gd name="T52" fmla="*/ 360 w 789"/>
                <a:gd name="T53" fmla="*/ 331 h 333"/>
                <a:gd name="T54" fmla="*/ 429 w 789"/>
                <a:gd name="T55" fmla="*/ 331 h 333"/>
                <a:gd name="T56" fmla="*/ 496 w 789"/>
                <a:gd name="T57" fmla="*/ 327 h 333"/>
                <a:gd name="T58" fmla="*/ 561 w 789"/>
                <a:gd name="T59" fmla="*/ 317 h 333"/>
                <a:gd name="T60" fmla="*/ 620 w 789"/>
                <a:gd name="T61" fmla="*/ 302 h 333"/>
                <a:gd name="T62" fmla="*/ 673 w 789"/>
                <a:gd name="T63" fmla="*/ 284 h 333"/>
                <a:gd name="T64" fmla="*/ 717 w 789"/>
                <a:gd name="T65" fmla="*/ 261 h 333"/>
                <a:gd name="T66" fmla="*/ 751 w 789"/>
                <a:gd name="T67" fmla="*/ 236 h 333"/>
                <a:gd name="T68" fmla="*/ 775 w 789"/>
                <a:gd name="T69" fmla="*/ 209 h 333"/>
                <a:gd name="T70" fmla="*/ 787 w 789"/>
                <a:gd name="T71" fmla="*/ 180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788" y="166"/>
                  </a:moveTo>
                  <a:lnTo>
                    <a:pt x="787" y="151"/>
                  </a:lnTo>
                  <a:lnTo>
                    <a:pt x="782" y="137"/>
                  </a:lnTo>
                  <a:lnTo>
                    <a:pt x="775" y="123"/>
                  </a:lnTo>
                  <a:lnTo>
                    <a:pt x="765" y="109"/>
                  </a:lnTo>
                  <a:lnTo>
                    <a:pt x="751" y="96"/>
                  </a:lnTo>
                  <a:lnTo>
                    <a:pt x="735" y="83"/>
                  </a:lnTo>
                  <a:lnTo>
                    <a:pt x="717" y="70"/>
                  </a:lnTo>
                  <a:lnTo>
                    <a:pt x="696" y="59"/>
                  </a:lnTo>
                  <a:lnTo>
                    <a:pt x="673" y="49"/>
                  </a:lnTo>
                  <a:lnTo>
                    <a:pt x="647" y="39"/>
                  </a:lnTo>
                  <a:lnTo>
                    <a:pt x="620" y="30"/>
                  </a:lnTo>
                  <a:lnTo>
                    <a:pt x="591" y="22"/>
                  </a:lnTo>
                  <a:lnTo>
                    <a:pt x="561" y="16"/>
                  </a:lnTo>
                  <a:lnTo>
                    <a:pt x="529" y="10"/>
                  </a:lnTo>
                  <a:lnTo>
                    <a:pt x="496" y="6"/>
                  </a:lnTo>
                  <a:lnTo>
                    <a:pt x="463" y="3"/>
                  </a:lnTo>
                  <a:lnTo>
                    <a:pt x="429" y="0"/>
                  </a:lnTo>
                  <a:lnTo>
                    <a:pt x="394" y="0"/>
                  </a:lnTo>
                  <a:lnTo>
                    <a:pt x="360" y="0"/>
                  </a:lnTo>
                  <a:lnTo>
                    <a:pt x="325" y="3"/>
                  </a:lnTo>
                  <a:lnTo>
                    <a:pt x="292" y="6"/>
                  </a:lnTo>
                  <a:lnTo>
                    <a:pt x="260" y="10"/>
                  </a:lnTo>
                  <a:lnTo>
                    <a:pt x="228" y="16"/>
                  </a:lnTo>
                  <a:lnTo>
                    <a:pt x="197" y="22"/>
                  </a:lnTo>
                  <a:lnTo>
                    <a:pt x="168" y="30"/>
                  </a:lnTo>
                  <a:lnTo>
                    <a:pt x="141" y="39"/>
                  </a:lnTo>
                  <a:lnTo>
                    <a:pt x="115" y="49"/>
                  </a:lnTo>
                  <a:lnTo>
                    <a:pt x="92" y="59"/>
                  </a:lnTo>
                  <a:lnTo>
                    <a:pt x="71" y="70"/>
                  </a:lnTo>
                  <a:lnTo>
                    <a:pt x="53" y="83"/>
                  </a:lnTo>
                  <a:lnTo>
                    <a:pt x="37" y="96"/>
                  </a:lnTo>
                  <a:lnTo>
                    <a:pt x="24" y="109"/>
                  </a:lnTo>
                  <a:lnTo>
                    <a:pt x="14" y="123"/>
                  </a:lnTo>
                  <a:lnTo>
                    <a:pt x="6" y="137"/>
                  </a:lnTo>
                  <a:lnTo>
                    <a:pt x="1" y="151"/>
                  </a:lnTo>
                  <a:lnTo>
                    <a:pt x="0" y="166"/>
                  </a:lnTo>
                  <a:lnTo>
                    <a:pt x="1" y="180"/>
                  </a:lnTo>
                  <a:lnTo>
                    <a:pt x="6" y="195"/>
                  </a:lnTo>
                  <a:lnTo>
                    <a:pt x="14" y="209"/>
                  </a:lnTo>
                  <a:lnTo>
                    <a:pt x="24" y="223"/>
                  </a:lnTo>
                  <a:lnTo>
                    <a:pt x="37" y="236"/>
                  </a:lnTo>
                  <a:lnTo>
                    <a:pt x="53" y="249"/>
                  </a:lnTo>
                  <a:lnTo>
                    <a:pt x="71" y="261"/>
                  </a:lnTo>
                  <a:lnTo>
                    <a:pt x="92" y="273"/>
                  </a:lnTo>
                  <a:lnTo>
                    <a:pt x="115" y="284"/>
                  </a:lnTo>
                  <a:lnTo>
                    <a:pt x="141" y="294"/>
                  </a:lnTo>
                  <a:lnTo>
                    <a:pt x="168" y="302"/>
                  </a:lnTo>
                  <a:lnTo>
                    <a:pt x="197" y="310"/>
                  </a:lnTo>
                  <a:lnTo>
                    <a:pt x="228" y="317"/>
                  </a:lnTo>
                  <a:lnTo>
                    <a:pt x="260" y="322"/>
                  </a:lnTo>
                  <a:lnTo>
                    <a:pt x="292" y="327"/>
                  </a:lnTo>
                  <a:lnTo>
                    <a:pt x="325" y="330"/>
                  </a:lnTo>
                  <a:lnTo>
                    <a:pt x="360" y="331"/>
                  </a:lnTo>
                  <a:lnTo>
                    <a:pt x="394" y="332"/>
                  </a:lnTo>
                  <a:lnTo>
                    <a:pt x="429" y="331"/>
                  </a:lnTo>
                  <a:lnTo>
                    <a:pt x="463" y="330"/>
                  </a:lnTo>
                  <a:lnTo>
                    <a:pt x="496" y="327"/>
                  </a:lnTo>
                  <a:lnTo>
                    <a:pt x="529" y="322"/>
                  </a:lnTo>
                  <a:lnTo>
                    <a:pt x="561" y="317"/>
                  </a:lnTo>
                  <a:lnTo>
                    <a:pt x="591" y="310"/>
                  </a:lnTo>
                  <a:lnTo>
                    <a:pt x="620" y="302"/>
                  </a:lnTo>
                  <a:lnTo>
                    <a:pt x="647" y="294"/>
                  </a:lnTo>
                  <a:lnTo>
                    <a:pt x="673" y="284"/>
                  </a:lnTo>
                  <a:lnTo>
                    <a:pt x="696" y="273"/>
                  </a:lnTo>
                  <a:lnTo>
                    <a:pt x="717" y="261"/>
                  </a:lnTo>
                  <a:lnTo>
                    <a:pt x="735" y="249"/>
                  </a:lnTo>
                  <a:lnTo>
                    <a:pt x="751" y="236"/>
                  </a:lnTo>
                  <a:lnTo>
                    <a:pt x="765" y="223"/>
                  </a:lnTo>
                  <a:lnTo>
                    <a:pt x="775" y="209"/>
                  </a:lnTo>
                  <a:lnTo>
                    <a:pt x="782" y="195"/>
                  </a:lnTo>
                  <a:lnTo>
                    <a:pt x="787" y="180"/>
                  </a:lnTo>
                  <a:lnTo>
                    <a:pt x="788" y="166"/>
                  </a:lnTo>
                </a:path>
              </a:pathLst>
            </a:custGeom>
            <a:noFill/>
            <a:ln w="12700" cap="rnd">
              <a:solidFill>
                <a:srgbClr val="000000"/>
              </a:solidFill>
              <a:round/>
              <a:headEnd type="none" w="sm" len="sm"/>
              <a:tailEnd type="none" w="sm" len="sm"/>
            </a:ln>
          </p:spPr>
          <p:txBody>
            <a:bodyPr/>
            <a:lstStyle/>
            <a:p>
              <a:pPr>
                <a:defRPr/>
              </a:pPr>
              <a:endParaRPr lang="en-US" sz="1400">
                <a:latin typeface="+mj-lt"/>
              </a:endParaRPr>
            </a:p>
          </p:txBody>
        </p:sp>
        <p:sp>
          <p:nvSpPr>
            <p:cNvPr id="14349" name="Rectangle 14"/>
            <p:cNvSpPr>
              <a:spLocks noChangeArrowheads="1"/>
            </p:cNvSpPr>
            <p:nvPr/>
          </p:nvSpPr>
          <p:spPr bwMode="auto">
            <a:xfrm>
              <a:off x="3233738" y="4860926"/>
              <a:ext cx="449262"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lot</a:t>
              </a:r>
            </a:p>
          </p:txBody>
        </p:sp>
        <p:sp>
          <p:nvSpPr>
            <p:cNvPr id="14350" name="Freeform 15"/>
            <p:cNvSpPr>
              <a:spLocks/>
            </p:cNvSpPr>
            <p:nvPr/>
          </p:nvSpPr>
          <p:spPr bwMode="auto">
            <a:xfrm>
              <a:off x="4360863" y="5546725"/>
              <a:ext cx="1252537" cy="622300"/>
            </a:xfrm>
            <a:custGeom>
              <a:avLst/>
              <a:gdLst>
                <a:gd name="T0" fmla="*/ 0 w 789"/>
                <a:gd name="T1" fmla="*/ 196 h 392"/>
                <a:gd name="T2" fmla="*/ 394 w 789"/>
                <a:gd name="T3" fmla="*/ 0 h 392"/>
                <a:gd name="T4" fmla="*/ 788 w 789"/>
                <a:gd name="T5" fmla="*/ 196 h 392"/>
                <a:gd name="T6" fmla="*/ 394 w 789"/>
                <a:gd name="T7" fmla="*/ 391 h 392"/>
                <a:gd name="T8" fmla="*/ 0 w 789"/>
                <a:gd name="T9" fmla="*/ 196 h 392"/>
                <a:gd name="T10" fmla="*/ 0 60000 65536"/>
                <a:gd name="T11" fmla="*/ 0 60000 65536"/>
                <a:gd name="T12" fmla="*/ 0 60000 65536"/>
                <a:gd name="T13" fmla="*/ 0 60000 65536"/>
                <a:gd name="T14" fmla="*/ 0 60000 65536"/>
                <a:gd name="T15" fmla="*/ 0 w 789"/>
                <a:gd name="T16" fmla="*/ 0 h 392"/>
                <a:gd name="T17" fmla="*/ 789 w 789"/>
                <a:gd name="T18" fmla="*/ 392 h 392"/>
              </a:gdLst>
              <a:ahLst/>
              <a:cxnLst>
                <a:cxn ang="T10">
                  <a:pos x="T0" y="T1"/>
                </a:cxn>
                <a:cxn ang="T11">
                  <a:pos x="T2" y="T3"/>
                </a:cxn>
                <a:cxn ang="T12">
                  <a:pos x="T4" y="T5"/>
                </a:cxn>
                <a:cxn ang="T13">
                  <a:pos x="T6" y="T7"/>
                </a:cxn>
                <a:cxn ang="T14">
                  <a:pos x="T8" y="T9"/>
                </a:cxn>
              </a:cxnLst>
              <a:rect l="T15" t="T16" r="T17" b="T18"/>
              <a:pathLst>
                <a:path w="789" h="392">
                  <a:moveTo>
                    <a:pt x="0" y="196"/>
                  </a:moveTo>
                  <a:lnTo>
                    <a:pt x="394" y="0"/>
                  </a:lnTo>
                  <a:lnTo>
                    <a:pt x="788" y="196"/>
                  </a:lnTo>
                  <a:lnTo>
                    <a:pt x="394" y="391"/>
                  </a:lnTo>
                  <a:lnTo>
                    <a:pt x="0" y="196"/>
                  </a:lnTo>
                </a:path>
              </a:pathLst>
            </a:custGeom>
            <a:noFill/>
            <a:ln w="50800" cap="rnd">
              <a:solidFill>
                <a:srgbClr val="000000"/>
              </a:solidFill>
              <a:round/>
              <a:headEnd type="none" w="sm" len="sm"/>
              <a:tailEnd type="none" w="sm" len="sm"/>
            </a:ln>
          </p:spPr>
          <p:txBody>
            <a:bodyPr/>
            <a:lstStyle/>
            <a:p>
              <a:pPr>
                <a:defRPr/>
              </a:pPr>
              <a:endParaRPr lang="en-US" sz="1400">
                <a:latin typeface="+mj-lt"/>
              </a:endParaRPr>
            </a:p>
          </p:txBody>
        </p:sp>
        <p:sp>
          <p:nvSpPr>
            <p:cNvPr id="14351" name="Rectangle 16"/>
            <p:cNvSpPr>
              <a:spLocks noChangeArrowheads="1"/>
            </p:cNvSpPr>
            <p:nvPr/>
          </p:nvSpPr>
          <p:spPr bwMode="auto">
            <a:xfrm>
              <a:off x="1966913" y="4441826"/>
              <a:ext cx="741362"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name</a:t>
              </a:r>
            </a:p>
          </p:txBody>
        </p:sp>
        <p:sp>
          <p:nvSpPr>
            <p:cNvPr id="14352" name="Rectangle 17"/>
            <p:cNvSpPr>
              <a:spLocks noChangeArrowheads="1"/>
            </p:cNvSpPr>
            <p:nvPr/>
          </p:nvSpPr>
          <p:spPr bwMode="auto">
            <a:xfrm>
              <a:off x="7797800" y="4814888"/>
              <a:ext cx="546100"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age</a:t>
              </a:r>
            </a:p>
          </p:txBody>
        </p:sp>
        <p:sp>
          <p:nvSpPr>
            <p:cNvPr id="14353" name="Rectangle 18"/>
            <p:cNvSpPr>
              <a:spLocks noChangeArrowheads="1"/>
            </p:cNvSpPr>
            <p:nvPr/>
          </p:nvSpPr>
          <p:spPr bwMode="auto">
            <a:xfrm>
              <a:off x="6140450" y="4799013"/>
              <a:ext cx="865188"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pname</a:t>
              </a:r>
            </a:p>
          </p:txBody>
        </p:sp>
        <p:sp>
          <p:nvSpPr>
            <p:cNvPr id="14354" name="Rectangle 19"/>
            <p:cNvSpPr>
              <a:spLocks noChangeArrowheads="1"/>
            </p:cNvSpPr>
            <p:nvPr/>
          </p:nvSpPr>
          <p:spPr bwMode="auto">
            <a:xfrm>
              <a:off x="6735763" y="5699125"/>
              <a:ext cx="138112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Dependents</a:t>
              </a:r>
            </a:p>
          </p:txBody>
        </p:sp>
        <p:sp>
          <p:nvSpPr>
            <p:cNvPr id="14355" name="Rectangle 20"/>
            <p:cNvSpPr>
              <a:spLocks noChangeArrowheads="1"/>
            </p:cNvSpPr>
            <p:nvPr/>
          </p:nvSpPr>
          <p:spPr bwMode="auto">
            <a:xfrm>
              <a:off x="1612900" y="5716587"/>
              <a:ext cx="126682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Employees</a:t>
              </a:r>
            </a:p>
          </p:txBody>
        </p:sp>
        <p:sp>
          <p:nvSpPr>
            <p:cNvPr id="14356" name="Rectangle 21"/>
            <p:cNvSpPr>
              <a:spLocks noChangeArrowheads="1"/>
            </p:cNvSpPr>
            <p:nvPr/>
          </p:nvSpPr>
          <p:spPr bwMode="auto">
            <a:xfrm>
              <a:off x="871538" y="4846638"/>
              <a:ext cx="522287" cy="304800"/>
            </a:xfrm>
            <a:prstGeom prst="rect">
              <a:avLst/>
            </a:prstGeom>
            <a:noFill/>
            <a:ln w="9525">
              <a:noFill/>
              <a:miter lim="800000"/>
              <a:headEnd/>
              <a:tailEnd/>
            </a:ln>
          </p:spPr>
          <p:txBody>
            <a:bodyPr wrap="none" lIns="90488" tIns="44450" rIns="90488" bIns="44450">
              <a:spAutoFit/>
            </a:bodyPr>
            <a:lstStyle/>
            <a:p>
              <a:pPr>
                <a:defRPr/>
              </a:pPr>
              <a:r>
                <a:rPr lang="en-US" sz="1400" b="1" u="sng">
                  <a:solidFill>
                    <a:srgbClr val="000000"/>
                  </a:solidFill>
                  <a:latin typeface="+mj-lt"/>
                </a:rPr>
                <a:t>ssn</a:t>
              </a:r>
            </a:p>
          </p:txBody>
        </p:sp>
        <p:sp>
          <p:nvSpPr>
            <p:cNvPr id="14357" name="Rectangle 22"/>
            <p:cNvSpPr>
              <a:spLocks noChangeArrowheads="1"/>
            </p:cNvSpPr>
            <p:nvPr/>
          </p:nvSpPr>
          <p:spPr bwMode="auto">
            <a:xfrm>
              <a:off x="4587875" y="5699125"/>
              <a:ext cx="782638"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Policy</a:t>
              </a:r>
            </a:p>
          </p:txBody>
        </p:sp>
        <p:sp>
          <p:nvSpPr>
            <p:cNvPr id="14358" name="Rectangle 23"/>
            <p:cNvSpPr>
              <a:spLocks noChangeArrowheads="1"/>
            </p:cNvSpPr>
            <p:nvPr/>
          </p:nvSpPr>
          <p:spPr bwMode="auto">
            <a:xfrm>
              <a:off x="4702175" y="4737101"/>
              <a:ext cx="600075" cy="304800"/>
            </a:xfrm>
            <a:prstGeom prst="rect">
              <a:avLst/>
            </a:prstGeom>
            <a:noFill/>
            <a:ln w="9525">
              <a:noFill/>
              <a:miter lim="800000"/>
              <a:headEnd/>
              <a:tailEnd/>
            </a:ln>
          </p:spPr>
          <p:txBody>
            <a:bodyPr wrap="none" lIns="90488" tIns="44450" rIns="90488" bIns="44450">
              <a:spAutoFit/>
            </a:bodyPr>
            <a:lstStyle/>
            <a:p>
              <a:pPr>
                <a:defRPr/>
              </a:pPr>
              <a:r>
                <a:rPr lang="en-US" sz="1400" b="1">
                  <a:solidFill>
                    <a:srgbClr val="000000"/>
                  </a:solidFill>
                  <a:latin typeface="+mj-lt"/>
                </a:rPr>
                <a:t>cost</a:t>
              </a:r>
            </a:p>
          </p:txBody>
        </p:sp>
        <p:sp>
          <p:nvSpPr>
            <p:cNvPr id="14359" name="Line 24"/>
            <p:cNvSpPr>
              <a:spLocks noChangeShapeType="1"/>
            </p:cNvSpPr>
            <p:nvPr/>
          </p:nvSpPr>
          <p:spPr bwMode="auto">
            <a:xfrm flipH="1">
              <a:off x="6237288" y="5108576"/>
              <a:ext cx="609600" cy="0"/>
            </a:xfrm>
            <a:prstGeom prst="line">
              <a:avLst/>
            </a:prstGeom>
            <a:noFill/>
            <a:ln w="12700">
              <a:solidFill>
                <a:schemeClr val="tx2"/>
              </a:solidFill>
              <a:prstDash val="dash"/>
              <a:round/>
              <a:headEnd type="none" w="sm" len="sm"/>
              <a:tailEnd type="none" w="sm" len="sm"/>
            </a:ln>
          </p:spPr>
          <p:txBody>
            <a:bodyPr/>
            <a:lstStyle/>
            <a:p>
              <a:pPr>
                <a:defRPr/>
              </a:pPr>
              <a:endParaRPr lang="en-US" sz="1400">
                <a:latin typeface="+mj-lt"/>
              </a:endParaRPr>
            </a:p>
          </p:txBody>
        </p:sp>
        <p:sp>
          <p:nvSpPr>
            <p:cNvPr id="14360" name="Line 25"/>
            <p:cNvSpPr>
              <a:spLocks noChangeShapeType="1"/>
            </p:cNvSpPr>
            <p:nvPr/>
          </p:nvSpPr>
          <p:spPr bwMode="auto">
            <a:xfrm>
              <a:off x="2265363" y="4919663"/>
              <a:ext cx="0" cy="668338"/>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1" name="Line 26"/>
            <p:cNvSpPr>
              <a:spLocks noChangeShapeType="1"/>
            </p:cNvSpPr>
            <p:nvPr/>
          </p:nvSpPr>
          <p:spPr bwMode="auto">
            <a:xfrm>
              <a:off x="1108075" y="5299075"/>
              <a:ext cx="809625" cy="3095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2" name="Line 27"/>
            <p:cNvSpPr>
              <a:spLocks noChangeShapeType="1"/>
            </p:cNvSpPr>
            <p:nvPr/>
          </p:nvSpPr>
          <p:spPr bwMode="auto">
            <a:xfrm flipH="1">
              <a:off x="2600325" y="5280025"/>
              <a:ext cx="814388" cy="32861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3" name="Line 28"/>
            <p:cNvSpPr>
              <a:spLocks noChangeShapeType="1"/>
            </p:cNvSpPr>
            <p:nvPr/>
          </p:nvSpPr>
          <p:spPr bwMode="auto">
            <a:xfrm flipV="1">
              <a:off x="4973638" y="5138738"/>
              <a:ext cx="0" cy="414338"/>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4" name="Line 29"/>
            <p:cNvSpPr>
              <a:spLocks noChangeShapeType="1"/>
            </p:cNvSpPr>
            <p:nvPr/>
          </p:nvSpPr>
          <p:spPr bwMode="auto">
            <a:xfrm>
              <a:off x="6483350" y="5280025"/>
              <a:ext cx="369888" cy="3476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5" name="Line 30"/>
            <p:cNvSpPr>
              <a:spLocks noChangeShapeType="1"/>
            </p:cNvSpPr>
            <p:nvPr/>
          </p:nvSpPr>
          <p:spPr bwMode="auto">
            <a:xfrm flipH="1">
              <a:off x="7473950" y="5280025"/>
              <a:ext cx="514350" cy="347662"/>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6" name="Line 31"/>
            <p:cNvSpPr>
              <a:spLocks noChangeShapeType="1"/>
            </p:cNvSpPr>
            <p:nvPr/>
          </p:nvSpPr>
          <p:spPr bwMode="auto">
            <a:xfrm flipH="1">
              <a:off x="2881313" y="5854700"/>
              <a:ext cx="1416050" cy="0"/>
            </a:xfrm>
            <a:prstGeom prst="line">
              <a:avLst/>
            </a:prstGeom>
            <a:noFill/>
            <a:ln w="12700">
              <a:solidFill>
                <a:schemeClr val="tx2"/>
              </a:solidFill>
              <a:round/>
              <a:headEnd type="none" w="sm" len="sm"/>
              <a:tailEnd type="none" w="sm" len="sm"/>
            </a:ln>
          </p:spPr>
          <p:txBody>
            <a:bodyPr/>
            <a:lstStyle/>
            <a:p>
              <a:pPr>
                <a:defRPr/>
              </a:pPr>
              <a:endParaRPr lang="en-US" sz="1400">
                <a:latin typeface="+mj-lt"/>
              </a:endParaRPr>
            </a:p>
          </p:txBody>
        </p:sp>
        <p:sp>
          <p:nvSpPr>
            <p:cNvPr id="14367" name="Line 32"/>
            <p:cNvSpPr>
              <a:spLocks noChangeShapeType="1"/>
            </p:cNvSpPr>
            <p:nvPr/>
          </p:nvSpPr>
          <p:spPr bwMode="auto">
            <a:xfrm>
              <a:off x="5640388" y="5854700"/>
              <a:ext cx="931862" cy="0"/>
            </a:xfrm>
            <a:prstGeom prst="line">
              <a:avLst/>
            </a:prstGeom>
            <a:noFill/>
            <a:ln w="50800">
              <a:solidFill>
                <a:schemeClr val="tx2"/>
              </a:solidFill>
              <a:round/>
              <a:headEnd type="stealth" w="med" len="med"/>
              <a:tailEnd type="none" w="sm" len="sm"/>
            </a:ln>
          </p:spPr>
          <p:txBody>
            <a:bodyPr/>
            <a:lstStyle/>
            <a:p>
              <a:pPr>
                <a:defRPr/>
              </a:pPr>
              <a:endParaRPr lang="en-US" sz="1400">
                <a:latin typeface="+mj-lt"/>
              </a:endParaRPr>
            </a:p>
          </p:txBody>
        </p:sp>
      </p:grpSp>
      <p:sp>
        <p:nvSpPr>
          <p:cNvPr id="14341"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633082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ISA (`is a’) Hierarchies</a:t>
            </a:r>
          </a:p>
        </p:txBody>
      </p:sp>
      <p:sp>
        <p:nvSpPr>
          <p:cNvPr id="15363" name="Content Placeholder 3"/>
          <p:cNvSpPr>
            <a:spLocks noGrp="1"/>
          </p:cNvSpPr>
          <p:nvPr>
            <p:ph idx="1"/>
          </p:nvPr>
        </p:nvSpPr>
        <p:spPr>
          <a:xfrm>
            <a:off x="457200" y="1219200"/>
            <a:ext cx="8305800" cy="762000"/>
          </a:xfrm>
          <a:solidFill>
            <a:schemeClr val="bg1">
              <a:lumMod val="95000"/>
            </a:schemeClr>
          </a:solidFill>
          <a:ln>
            <a:solidFill>
              <a:schemeClr val="bg1">
                <a:lumMod val="85000"/>
              </a:schemeClr>
            </a:solidFill>
          </a:ln>
        </p:spPr>
        <p:txBody>
          <a:bodyPr/>
          <a:lstStyle/>
          <a:p>
            <a:pPr>
              <a:buFont typeface="Times New Roman" charset="0"/>
              <a:buChar char="•"/>
              <a:defRPr/>
            </a:pPr>
            <a:r>
              <a:rPr lang="en-US" sz="1600" dirty="0" smtClean="0"/>
              <a:t>As in C++, or other PLs, attributes are inherited.</a:t>
            </a:r>
          </a:p>
          <a:p>
            <a:pPr>
              <a:buFont typeface="Times New Roman" charset="0"/>
              <a:buChar char="•"/>
              <a:defRPr/>
            </a:pPr>
            <a:r>
              <a:rPr lang="en-US" sz="1600" dirty="0" smtClean="0"/>
              <a:t>If we declare A ISA B, every A entity is also considered to be a B entity. </a:t>
            </a:r>
          </a:p>
        </p:txBody>
      </p:sp>
      <p:grpSp>
        <p:nvGrpSpPr>
          <p:cNvPr id="15364" name="Group 32"/>
          <p:cNvGrpSpPr>
            <a:grpSpLocks/>
          </p:cNvGrpSpPr>
          <p:nvPr/>
        </p:nvGrpSpPr>
        <p:grpSpPr bwMode="auto">
          <a:xfrm>
            <a:off x="1219200" y="2133600"/>
            <a:ext cx="6248400" cy="2209800"/>
            <a:chOff x="3884613" y="115888"/>
            <a:chExt cx="5138737" cy="3093143"/>
          </a:xfrm>
        </p:grpSpPr>
        <p:sp>
          <p:nvSpPr>
            <p:cNvPr id="15367" name="Rectangle 5"/>
            <p:cNvSpPr>
              <a:spLocks noChangeArrowheads="1"/>
            </p:cNvSpPr>
            <p:nvPr/>
          </p:nvSpPr>
          <p:spPr bwMode="auto">
            <a:xfrm>
              <a:off x="7499350" y="2781300"/>
              <a:ext cx="119449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Contract_Emps</a:t>
              </a:r>
            </a:p>
          </p:txBody>
        </p:sp>
        <p:sp>
          <p:nvSpPr>
            <p:cNvPr id="15368" name="Freeform 6"/>
            <p:cNvSpPr>
              <a:spLocks/>
            </p:cNvSpPr>
            <p:nvPr/>
          </p:nvSpPr>
          <p:spPr bwMode="auto">
            <a:xfrm>
              <a:off x="5781675" y="400050"/>
              <a:ext cx="1055688" cy="390525"/>
            </a:xfrm>
            <a:custGeom>
              <a:avLst/>
              <a:gdLst>
                <a:gd name="T0" fmla="*/ 1050925 w 665"/>
                <a:gd name="T1" fmla="*/ 176213 h 246"/>
                <a:gd name="T2" fmla="*/ 1036638 w 665"/>
                <a:gd name="T3" fmla="*/ 142875 h 246"/>
                <a:gd name="T4" fmla="*/ 1004888 w 665"/>
                <a:gd name="T5" fmla="*/ 111125 h 246"/>
                <a:gd name="T6" fmla="*/ 958850 w 665"/>
                <a:gd name="T7" fmla="*/ 82550 h 246"/>
                <a:gd name="T8" fmla="*/ 900113 w 665"/>
                <a:gd name="T9" fmla="*/ 55563 h 246"/>
                <a:gd name="T10" fmla="*/ 828675 w 665"/>
                <a:gd name="T11" fmla="*/ 36513 h 246"/>
                <a:gd name="T12" fmla="*/ 750888 w 665"/>
                <a:gd name="T13" fmla="*/ 17463 h 246"/>
                <a:gd name="T14" fmla="*/ 663575 w 665"/>
                <a:gd name="T15" fmla="*/ 6350 h 246"/>
                <a:gd name="T16" fmla="*/ 573088 w 665"/>
                <a:gd name="T17" fmla="*/ 1588 h 246"/>
                <a:gd name="T18" fmla="*/ 481013 w 665"/>
                <a:gd name="T19" fmla="*/ 1588 h 246"/>
                <a:gd name="T20" fmla="*/ 390525 w 665"/>
                <a:gd name="T21" fmla="*/ 6350 h 246"/>
                <a:gd name="T22" fmla="*/ 304800 w 665"/>
                <a:gd name="T23" fmla="*/ 17463 h 246"/>
                <a:gd name="T24" fmla="*/ 223838 w 665"/>
                <a:gd name="T25" fmla="*/ 36513 h 246"/>
                <a:gd name="T26" fmla="*/ 155575 w 665"/>
                <a:gd name="T27" fmla="*/ 55563 h 246"/>
                <a:gd name="T28" fmla="*/ 95250 w 665"/>
                <a:gd name="T29" fmla="*/ 82550 h 246"/>
                <a:gd name="T30" fmla="*/ 49213 w 665"/>
                <a:gd name="T31" fmla="*/ 111125 h 246"/>
                <a:gd name="T32" fmla="*/ 17463 w 665"/>
                <a:gd name="T33" fmla="*/ 142875 h 246"/>
                <a:gd name="T34" fmla="*/ 1588 w 665"/>
                <a:gd name="T35" fmla="*/ 176213 h 246"/>
                <a:gd name="T36" fmla="*/ 1588 w 665"/>
                <a:gd name="T37" fmla="*/ 211138 h 246"/>
                <a:gd name="T38" fmla="*/ 17463 w 665"/>
                <a:gd name="T39" fmla="*/ 244475 h 246"/>
                <a:gd name="T40" fmla="*/ 49213 w 665"/>
                <a:gd name="T41" fmla="*/ 276225 h 246"/>
                <a:gd name="T42" fmla="*/ 95250 w 665"/>
                <a:gd name="T43" fmla="*/ 306388 h 246"/>
                <a:gd name="T44" fmla="*/ 155575 w 665"/>
                <a:gd name="T45" fmla="*/ 331788 h 246"/>
                <a:gd name="T46" fmla="*/ 223838 w 665"/>
                <a:gd name="T47" fmla="*/ 354013 h 246"/>
                <a:gd name="T48" fmla="*/ 304800 w 665"/>
                <a:gd name="T49" fmla="*/ 369888 h 246"/>
                <a:gd name="T50" fmla="*/ 390525 w 665"/>
                <a:gd name="T51" fmla="*/ 381000 h 246"/>
                <a:gd name="T52" fmla="*/ 481013 w 665"/>
                <a:gd name="T53" fmla="*/ 388938 h 246"/>
                <a:gd name="T54" fmla="*/ 573088 w 665"/>
                <a:gd name="T55" fmla="*/ 388938 h 246"/>
                <a:gd name="T56" fmla="*/ 663575 w 665"/>
                <a:gd name="T57" fmla="*/ 381000 h 246"/>
                <a:gd name="T58" fmla="*/ 750888 w 665"/>
                <a:gd name="T59" fmla="*/ 369888 h 246"/>
                <a:gd name="T60" fmla="*/ 828675 w 665"/>
                <a:gd name="T61" fmla="*/ 354013 h 246"/>
                <a:gd name="T62" fmla="*/ 900113 w 665"/>
                <a:gd name="T63" fmla="*/ 331788 h 246"/>
                <a:gd name="T64" fmla="*/ 958850 w 665"/>
                <a:gd name="T65" fmla="*/ 306388 h 246"/>
                <a:gd name="T66" fmla="*/ 1004888 w 665"/>
                <a:gd name="T67" fmla="*/ 276225 h 246"/>
                <a:gd name="T68" fmla="*/ 1036638 w 665"/>
                <a:gd name="T69" fmla="*/ 244475 h 246"/>
                <a:gd name="T70" fmla="*/ 1050925 w 665"/>
                <a:gd name="T71" fmla="*/ 211138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46"/>
                <a:gd name="T110" fmla="*/ 665 w 665"/>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46">
                  <a:moveTo>
                    <a:pt x="664" y="123"/>
                  </a:moveTo>
                  <a:lnTo>
                    <a:pt x="662" y="111"/>
                  </a:lnTo>
                  <a:lnTo>
                    <a:pt x="658" y="101"/>
                  </a:lnTo>
                  <a:lnTo>
                    <a:pt x="653" y="90"/>
                  </a:lnTo>
                  <a:lnTo>
                    <a:pt x="644" y="80"/>
                  </a:lnTo>
                  <a:lnTo>
                    <a:pt x="633" y="70"/>
                  </a:lnTo>
                  <a:lnTo>
                    <a:pt x="620" y="62"/>
                  </a:lnTo>
                  <a:lnTo>
                    <a:pt x="604" y="52"/>
                  </a:lnTo>
                  <a:lnTo>
                    <a:pt x="587" y="43"/>
                  </a:lnTo>
                  <a:lnTo>
                    <a:pt x="567" y="35"/>
                  </a:lnTo>
                  <a:lnTo>
                    <a:pt x="546" y="28"/>
                  </a:lnTo>
                  <a:lnTo>
                    <a:pt x="522" y="23"/>
                  </a:lnTo>
                  <a:lnTo>
                    <a:pt x="498" y="17"/>
                  </a:lnTo>
                  <a:lnTo>
                    <a:pt x="473" y="11"/>
                  </a:lnTo>
                  <a:lnTo>
                    <a:pt x="446" y="8"/>
                  </a:lnTo>
                  <a:lnTo>
                    <a:pt x="418" y="4"/>
                  </a:lnTo>
                  <a:lnTo>
                    <a:pt x="389" y="2"/>
                  </a:lnTo>
                  <a:lnTo>
                    <a:pt x="361" y="1"/>
                  </a:lnTo>
                  <a:lnTo>
                    <a:pt x="332" y="0"/>
                  </a:lnTo>
                  <a:lnTo>
                    <a:pt x="303" y="1"/>
                  </a:lnTo>
                  <a:lnTo>
                    <a:pt x="275" y="2"/>
                  </a:lnTo>
                  <a:lnTo>
                    <a:pt x="246" y="4"/>
                  </a:lnTo>
                  <a:lnTo>
                    <a:pt x="218" y="8"/>
                  </a:lnTo>
                  <a:lnTo>
                    <a:pt x="192" y="11"/>
                  </a:lnTo>
                  <a:lnTo>
                    <a:pt x="166" y="17"/>
                  </a:lnTo>
                  <a:lnTo>
                    <a:pt x="141" y="23"/>
                  </a:lnTo>
                  <a:lnTo>
                    <a:pt x="119" y="28"/>
                  </a:lnTo>
                  <a:lnTo>
                    <a:pt x="98" y="35"/>
                  </a:lnTo>
                  <a:lnTo>
                    <a:pt x="78" y="43"/>
                  </a:lnTo>
                  <a:lnTo>
                    <a:pt x="60" y="52"/>
                  </a:lnTo>
                  <a:lnTo>
                    <a:pt x="45" y="62"/>
                  </a:lnTo>
                  <a:lnTo>
                    <a:pt x="31" y="70"/>
                  </a:lnTo>
                  <a:lnTo>
                    <a:pt x="21" y="80"/>
                  </a:lnTo>
                  <a:lnTo>
                    <a:pt x="11" y="90"/>
                  </a:lnTo>
                  <a:lnTo>
                    <a:pt x="5" y="101"/>
                  </a:lnTo>
                  <a:lnTo>
                    <a:pt x="1" y="111"/>
                  </a:lnTo>
                  <a:lnTo>
                    <a:pt x="0" y="123"/>
                  </a:lnTo>
                  <a:lnTo>
                    <a:pt x="1" y="133"/>
                  </a:lnTo>
                  <a:lnTo>
                    <a:pt x="5" y="143"/>
                  </a:lnTo>
                  <a:lnTo>
                    <a:pt x="11" y="154"/>
                  </a:lnTo>
                  <a:lnTo>
                    <a:pt x="21" y="164"/>
                  </a:lnTo>
                  <a:lnTo>
                    <a:pt x="31" y="174"/>
                  </a:lnTo>
                  <a:lnTo>
                    <a:pt x="45" y="184"/>
                  </a:lnTo>
                  <a:lnTo>
                    <a:pt x="60" y="193"/>
                  </a:lnTo>
                  <a:lnTo>
                    <a:pt x="78" y="201"/>
                  </a:lnTo>
                  <a:lnTo>
                    <a:pt x="98" y="209"/>
                  </a:lnTo>
                  <a:lnTo>
                    <a:pt x="119" y="216"/>
                  </a:lnTo>
                  <a:lnTo>
                    <a:pt x="141" y="223"/>
                  </a:lnTo>
                  <a:lnTo>
                    <a:pt x="166" y="228"/>
                  </a:lnTo>
                  <a:lnTo>
                    <a:pt x="192" y="233"/>
                  </a:lnTo>
                  <a:lnTo>
                    <a:pt x="218" y="238"/>
                  </a:lnTo>
                  <a:lnTo>
                    <a:pt x="246" y="240"/>
                  </a:lnTo>
                  <a:lnTo>
                    <a:pt x="275" y="242"/>
                  </a:lnTo>
                  <a:lnTo>
                    <a:pt x="303" y="245"/>
                  </a:lnTo>
                  <a:lnTo>
                    <a:pt x="332" y="245"/>
                  </a:lnTo>
                  <a:lnTo>
                    <a:pt x="361" y="245"/>
                  </a:lnTo>
                  <a:lnTo>
                    <a:pt x="389" y="242"/>
                  </a:lnTo>
                  <a:lnTo>
                    <a:pt x="418" y="240"/>
                  </a:lnTo>
                  <a:lnTo>
                    <a:pt x="446" y="238"/>
                  </a:lnTo>
                  <a:lnTo>
                    <a:pt x="473" y="233"/>
                  </a:lnTo>
                  <a:lnTo>
                    <a:pt x="498" y="228"/>
                  </a:lnTo>
                  <a:lnTo>
                    <a:pt x="522" y="223"/>
                  </a:lnTo>
                  <a:lnTo>
                    <a:pt x="546" y="216"/>
                  </a:lnTo>
                  <a:lnTo>
                    <a:pt x="567" y="209"/>
                  </a:lnTo>
                  <a:lnTo>
                    <a:pt x="587" y="201"/>
                  </a:lnTo>
                  <a:lnTo>
                    <a:pt x="604" y="193"/>
                  </a:lnTo>
                  <a:lnTo>
                    <a:pt x="620" y="184"/>
                  </a:lnTo>
                  <a:lnTo>
                    <a:pt x="633" y="174"/>
                  </a:lnTo>
                  <a:lnTo>
                    <a:pt x="644" y="164"/>
                  </a:lnTo>
                  <a:lnTo>
                    <a:pt x="653" y="154"/>
                  </a:lnTo>
                  <a:lnTo>
                    <a:pt x="658" y="143"/>
                  </a:lnTo>
                  <a:lnTo>
                    <a:pt x="662" y="133"/>
                  </a:lnTo>
                  <a:lnTo>
                    <a:pt x="664" y="12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69" name="Freeform 7"/>
            <p:cNvSpPr>
              <a:spLocks/>
            </p:cNvSpPr>
            <p:nvPr/>
          </p:nvSpPr>
          <p:spPr bwMode="auto">
            <a:xfrm>
              <a:off x="7718425" y="400050"/>
              <a:ext cx="1054100" cy="390525"/>
            </a:xfrm>
            <a:custGeom>
              <a:avLst/>
              <a:gdLst>
                <a:gd name="T0" fmla="*/ 1588 w 664"/>
                <a:gd name="T1" fmla="*/ 211138 h 246"/>
                <a:gd name="T2" fmla="*/ 15875 w 664"/>
                <a:gd name="T3" fmla="*/ 244475 h 246"/>
                <a:gd name="T4" fmla="*/ 47625 w 664"/>
                <a:gd name="T5" fmla="*/ 276225 h 246"/>
                <a:gd name="T6" fmla="*/ 93662 w 664"/>
                <a:gd name="T7" fmla="*/ 306388 h 246"/>
                <a:gd name="T8" fmla="*/ 152400 w 664"/>
                <a:gd name="T9" fmla="*/ 331788 h 246"/>
                <a:gd name="T10" fmla="*/ 223838 w 664"/>
                <a:gd name="T11" fmla="*/ 354013 h 246"/>
                <a:gd name="T12" fmla="*/ 301625 w 664"/>
                <a:gd name="T13" fmla="*/ 369888 h 246"/>
                <a:gd name="T14" fmla="*/ 388937 w 664"/>
                <a:gd name="T15" fmla="*/ 381000 h 246"/>
                <a:gd name="T16" fmla="*/ 479425 w 664"/>
                <a:gd name="T17" fmla="*/ 388938 h 246"/>
                <a:gd name="T18" fmla="*/ 569912 w 664"/>
                <a:gd name="T19" fmla="*/ 388938 h 246"/>
                <a:gd name="T20" fmla="*/ 661987 w 664"/>
                <a:gd name="T21" fmla="*/ 381000 h 246"/>
                <a:gd name="T22" fmla="*/ 749300 w 664"/>
                <a:gd name="T23" fmla="*/ 369888 h 246"/>
                <a:gd name="T24" fmla="*/ 827088 w 664"/>
                <a:gd name="T25" fmla="*/ 350838 h 246"/>
                <a:gd name="T26" fmla="*/ 898525 w 664"/>
                <a:gd name="T27" fmla="*/ 331788 h 246"/>
                <a:gd name="T28" fmla="*/ 957263 w 664"/>
                <a:gd name="T29" fmla="*/ 304800 h 246"/>
                <a:gd name="T30" fmla="*/ 1001713 w 664"/>
                <a:gd name="T31" fmla="*/ 276225 h 246"/>
                <a:gd name="T32" fmla="*/ 1035050 w 664"/>
                <a:gd name="T33" fmla="*/ 244475 h 246"/>
                <a:gd name="T34" fmla="*/ 1049338 w 664"/>
                <a:gd name="T35" fmla="*/ 211138 h 246"/>
                <a:gd name="T36" fmla="*/ 1049338 w 664"/>
                <a:gd name="T37" fmla="*/ 176213 h 246"/>
                <a:gd name="T38" fmla="*/ 1035050 w 664"/>
                <a:gd name="T39" fmla="*/ 142875 h 246"/>
                <a:gd name="T40" fmla="*/ 1001713 w 664"/>
                <a:gd name="T41" fmla="*/ 111125 h 246"/>
                <a:gd name="T42" fmla="*/ 957263 w 664"/>
                <a:gd name="T43" fmla="*/ 82550 h 246"/>
                <a:gd name="T44" fmla="*/ 898525 w 664"/>
                <a:gd name="T45" fmla="*/ 55563 h 246"/>
                <a:gd name="T46" fmla="*/ 827088 w 664"/>
                <a:gd name="T47" fmla="*/ 36513 h 246"/>
                <a:gd name="T48" fmla="*/ 749300 w 664"/>
                <a:gd name="T49" fmla="*/ 17463 h 246"/>
                <a:gd name="T50" fmla="*/ 660400 w 664"/>
                <a:gd name="T51" fmla="*/ 6350 h 246"/>
                <a:gd name="T52" fmla="*/ 569912 w 664"/>
                <a:gd name="T53" fmla="*/ 1588 h 246"/>
                <a:gd name="T54" fmla="*/ 479425 w 664"/>
                <a:gd name="T55" fmla="*/ 1588 h 246"/>
                <a:gd name="T56" fmla="*/ 388937 w 664"/>
                <a:gd name="T57" fmla="*/ 6350 h 246"/>
                <a:gd name="T58" fmla="*/ 301625 w 664"/>
                <a:gd name="T59" fmla="*/ 17463 h 246"/>
                <a:gd name="T60" fmla="*/ 223838 w 664"/>
                <a:gd name="T61" fmla="*/ 36513 h 246"/>
                <a:gd name="T62" fmla="*/ 152400 w 664"/>
                <a:gd name="T63" fmla="*/ 55563 h 246"/>
                <a:gd name="T64" fmla="*/ 93662 w 664"/>
                <a:gd name="T65" fmla="*/ 82550 h 246"/>
                <a:gd name="T66" fmla="*/ 47625 w 664"/>
                <a:gd name="T67" fmla="*/ 112713 h 246"/>
                <a:gd name="T68" fmla="*/ 15875 w 664"/>
                <a:gd name="T69" fmla="*/ 142875 h 246"/>
                <a:gd name="T70" fmla="*/ 1588 w 664"/>
                <a:gd name="T71" fmla="*/ 176213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4"/>
                <a:gd name="T109" fmla="*/ 0 h 246"/>
                <a:gd name="T110" fmla="*/ 664 w 664"/>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4" h="246">
                  <a:moveTo>
                    <a:pt x="0" y="123"/>
                  </a:moveTo>
                  <a:lnTo>
                    <a:pt x="1" y="133"/>
                  </a:lnTo>
                  <a:lnTo>
                    <a:pt x="5" y="143"/>
                  </a:lnTo>
                  <a:lnTo>
                    <a:pt x="10" y="154"/>
                  </a:lnTo>
                  <a:lnTo>
                    <a:pt x="19" y="164"/>
                  </a:lnTo>
                  <a:lnTo>
                    <a:pt x="30" y="174"/>
                  </a:lnTo>
                  <a:lnTo>
                    <a:pt x="43" y="184"/>
                  </a:lnTo>
                  <a:lnTo>
                    <a:pt x="59" y="193"/>
                  </a:lnTo>
                  <a:lnTo>
                    <a:pt x="76" y="201"/>
                  </a:lnTo>
                  <a:lnTo>
                    <a:pt x="96" y="209"/>
                  </a:lnTo>
                  <a:lnTo>
                    <a:pt x="118" y="216"/>
                  </a:lnTo>
                  <a:lnTo>
                    <a:pt x="141" y="223"/>
                  </a:lnTo>
                  <a:lnTo>
                    <a:pt x="165" y="228"/>
                  </a:lnTo>
                  <a:lnTo>
                    <a:pt x="190" y="233"/>
                  </a:lnTo>
                  <a:lnTo>
                    <a:pt x="217" y="238"/>
                  </a:lnTo>
                  <a:lnTo>
                    <a:pt x="245" y="240"/>
                  </a:lnTo>
                  <a:lnTo>
                    <a:pt x="273" y="242"/>
                  </a:lnTo>
                  <a:lnTo>
                    <a:pt x="302" y="245"/>
                  </a:lnTo>
                  <a:lnTo>
                    <a:pt x="331" y="245"/>
                  </a:lnTo>
                  <a:lnTo>
                    <a:pt x="359" y="245"/>
                  </a:lnTo>
                  <a:lnTo>
                    <a:pt x="388" y="242"/>
                  </a:lnTo>
                  <a:lnTo>
                    <a:pt x="417" y="240"/>
                  </a:lnTo>
                  <a:lnTo>
                    <a:pt x="444" y="238"/>
                  </a:lnTo>
                  <a:lnTo>
                    <a:pt x="472" y="233"/>
                  </a:lnTo>
                  <a:lnTo>
                    <a:pt x="497" y="228"/>
                  </a:lnTo>
                  <a:lnTo>
                    <a:pt x="521" y="221"/>
                  </a:lnTo>
                  <a:lnTo>
                    <a:pt x="544" y="216"/>
                  </a:lnTo>
                  <a:lnTo>
                    <a:pt x="566" y="209"/>
                  </a:lnTo>
                  <a:lnTo>
                    <a:pt x="584" y="201"/>
                  </a:lnTo>
                  <a:lnTo>
                    <a:pt x="603" y="192"/>
                  </a:lnTo>
                  <a:lnTo>
                    <a:pt x="617" y="184"/>
                  </a:lnTo>
                  <a:lnTo>
                    <a:pt x="631" y="174"/>
                  </a:lnTo>
                  <a:lnTo>
                    <a:pt x="643" y="164"/>
                  </a:lnTo>
                  <a:lnTo>
                    <a:pt x="652" y="154"/>
                  </a:lnTo>
                  <a:lnTo>
                    <a:pt x="657" y="143"/>
                  </a:lnTo>
                  <a:lnTo>
                    <a:pt x="661" y="133"/>
                  </a:lnTo>
                  <a:lnTo>
                    <a:pt x="663" y="123"/>
                  </a:lnTo>
                  <a:lnTo>
                    <a:pt x="661" y="111"/>
                  </a:lnTo>
                  <a:lnTo>
                    <a:pt x="657" y="101"/>
                  </a:lnTo>
                  <a:lnTo>
                    <a:pt x="652" y="90"/>
                  </a:lnTo>
                  <a:lnTo>
                    <a:pt x="643" y="80"/>
                  </a:lnTo>
                  <a:lnTo>
                    <a:pt x="631" y="70"/>
                  </a:lnTo>
                  <a:lnTo>
                    <a:pt x="617" y="62"/>
                  </a:lnTo>
                  <a:lnTo>
                    <a:pt x="603" y="52"/>
                  </a:lnTo>
                  <a:lnTo>
                    <a:pt x="584" y="43"/>
                  </a:lnTo>
                  <a:lnTo>
                    <a:pt x="566" y="35"/>
                  </a:lnTo>
                  <a:lnTo>
                    <a:pt x="543" y="28"/>
                  </a:lnTo>
                  <a:lnTo>
                    <a:pt x="521" y="23"/>
                  </a:lnTo>
                  <a:lnTo>
                    <a:pt x="497" y="17"/>
                  </a:lnTo>
                  <a:lnTo>
                    <a:pt x="472" y="11"/>
                  </a:lnTo>
                  <a:lnTo>
                    <a:pt x="444" y="8"/>
                  </a:lnTo>
                  <a:lnTo>
                    <a:pt x="416" y="4"/>
                  </a:lnTo>
                  <a:lnTo>
                    <a:pt x="388" y="2"/>
                  </a:lnTo>
                  <a:lnTo>
                    <a:pt x="359" y="1"/>
                  </a:lnTo>
                  <a:lnTo>
                    <a:pt x="331" y="0"/>
                  </a:lnTo>
                  <a:lnTo>
                    <a:pt x="302" y="1"/>
                  </a:lnTo>
                  <a:lnTo>
                    <a:pt x="273" y="2"/>
                  </a:lnTo>
                  <a:lnTo>
                    <a:pt x="245" y="4"/>
                  </a:lnTo>
                  <a:lnTo>
                    <a:pt x="217" y="8"/>
                  </a:lnTo>
                  <a:lnTo>
                    <a:pt x="190" y="11"/>
                  </a:lnTo>
                  <a:lnTo>
                    <a:pt x="165" y="17"/>
                  </a:lnTo>
                  <a:lnTo>
                    <a:pt x="141" y="23"/>
                  </a:lnTo>
                  <a:lnTo>
                    <a:pt x="118" y="28"/>
                  </a:lnTo>
                  <a:lnTo>
                    <a:pt x="96" y="35"/>
                  </a:lnTo>
                  <a:lnTo>
                    <a:pt x="76" y="43"/>
                  </a:lnTo>
                  <a:lnTo>
                    <a:pt x="59" y="52"/>
                  </a:lnTo>
                  <a:lnTo>
                    <a:pt x="43" y="62"/>
                  </a:lnTo>
                  <a:lnTo>
                    <a:pt x="30" y="71"/>
                  </a:lnTo>
                  <a:lnTo>
                    <a:pt x="19" y="80"/>
                  </a:lnTo>
                  <a:lnTo>
                    <a:pt x="10" y="90"/>
                  </a:lnTo>
                  <a:lnTo>
                    <a:pt x="5" y="101"/>
                  </a:lnTo>
                  <a:lnTo>
                    <a:pt x="1" y="111"/>
                  </a:lnTo>
                  <a:lnTo>
                    <a:pt x="0" y="123"/>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0" name="Freeform 8"/>
            <p:cNvSpPr>
              <a:spLocks/>
            </p:cNvSpPr>
            <p:nvPr/>
          </p:nvSpPr>
          <p:spPr bwMode="auto">
            <a:xfrm>
              <a:off x="6732588" y="115888"/>
              <a:ext cx="1054100" cy="390525"/>
            </a:xfrm>
            <a:custGeom>
              <a:avLst/>
              <a:gdLst>
                <a:gd name="T0" fmla="*/ 1049338 w 664"/>
                <a:gd name="T1" fmla="*/ 176213 h 246"/>
                <a:gd name="T2" fmla="*/ 1033463 w 664"/>
                <a:gd name="T3" fmla="*/ 142875 h 246"/>
                <a:gd name="T4" fmla="*/ 1003300 w 664"/>
                <a:gd name="T5" fmla="*/ 111125 h 246"/>
                <a:gd name="T6" fmla="*/ 957263 w 664"/>
                <a:gd name="T7" fmla="*/ 80963 h 246"/>
                <a:gd name="T8" fmla="*/ 898525 w 664"/>
                <a:gd name="T9" fmla="*/ 55563 h 246"/>
                <a:gd name="T10" fmla="*/ 827088 w 664"/>
                <a:gd name="T11" fmla="*/ 33338 h 246"/>
                <a:gd name="T12" fmla="*/ 747712 w 664"/>
                <a:gd name="T13" fmla="*/ 17463 h 246"/>
                <a:gd name="T14" fmla="*/ 660400 w 664"/>
                <a:gd name="T15" fmla="*/ 6350 h 246"/>
                <a:gd name="T16" fmla="*/ 573087 w 664"/>
                <a:gd name="T17" fmla="*/ 0 h 246"/>
                <a:gd name="T18" fmla="*/ 481013 w 664"/>
                <a:gd name="T19" fmla="*/ 0 h 246"/>
                <a:gd name="T20" fmla="*/ 390525 w 664"/>
                <a:gd name="T21" fmla="*/ 6350 h 246"/>
                <a:gd name="T22" fmla="*/ 303212 w 664"/>
                <a:gd name="T23" fmla="*/ 17463 h 246"/>
                <a:gd name="T24" fmla="*/ 223838 w 664"/>
                <a:gd name="T25" fmla="*/ 33338 h 246"/>
                <a:gd name="T26" fmla="*/ 152400 w 664"/>
                <a:gd name="T27" fmla="*/ 55563 h 246"/>
                <a:gd name="T28" fmla="*/ 93662 w 664"/>
                <a:gd name="T29" fmla="*/ 80963 h 246"/>
                <a:gd name="T30" fmla="*/ 49212 w 664"/>
                <a:gd name="T31" fmla="*/ 111125 h 246"/>
                <a:gd name="T32" fmla="*/ 17462 w 664"/>
                <a:gd name="T33" fmla="*/ 142875 h 246"/>
                <a:gd name="T34" fmla="*/ 1588 w 664"/>
                <a:gd name="T35" fmla="*/ 176213 h 246"/>
                <a:gd name="T36" fmla="*/ 1588 w 664"/>
                <a:gd name="T37" fmla="*/ 211138 h 246"/>
                <a:gd name="T38" fmla="*/ 17462 w 664"/>
                <a:gd name="T39" fmla="*/ 244475 h 246"/>
                <a:gd name="T40" fmla="*/ 49212 w 664"/>
                <a:gd name="T41" fmla="*/ 274638 h 246"/>
                <a:gd name="T42" fmla="*/ 93662 w 664"/>
                <a:gd name="T43" fmla="*/ 304800 h 246"/>
                <a:gd name="T44" fmla="*/ 152400 w 664"/>
                <a:gd name="T45" fmla="*/ 331788 h 246"/>
                <a:gd name="T46" fmla="*/ 223838 w 664"/>
                <a:gd name="T47" fmla="*/ 350838 h 246"/>
                <a:gd name="T48" fmla="*/ 303212 w 664"/>
                <a:gd name="T49" fmla="*/ 369888 h 246"/>
                <a:gd name="T50" fmla="*/ 390525 w 664"/>
                <a:gd name="T51" fmla="*/ 381000 h 246"/>
                <a:gd name="T52" fmla="*/ 481013 w 664"/>
                <a:gd name="T53" fmla="*/ 385763 h 246"/>
                <a:gd name="T54" fmla="*/ 573087 w 664"/>
                <a:gd name="T55" fmla="*/ 385763 h 246"/>
                <a:gd name="T56" fmla="*/ 660400 w 664"/>
                <a:gd name="T57" fmla="*/ 381000 h 246"/>
                <a:gd name="T58" fmla="*/ 747712 w 664"/>
                <a:gd name="T59" fmla="*/ 369888 h 246"/>
                <a:gd name="T60" fmla="*/ 827088 w 664"/>
                <a:gd name="T61" fmla="*/ 350838 h 246"/>
                <a:gd name="T62" fmla="*/ 898525 w 664"/>
                <a:gd name="T63" fmla="*/ 331788 h 246"/>
                <a:gd name="T64" fmla="*/ 957263 w 664"/>
                <a:gd name="T65" fmla="*/ 304800 h 246"/>
                <a:gd name="T66" fmla="*/ 1003300 w 664"/>
                <a:gd name="T67" fmla="*/ 274638 h 246"/>
                <a:gd name="T68" fmla="*/ 1033463 w 664"/>
                <a:gd name="T69" fmla="*/ 244475 h 246"/>
                <a:gd name="T70" fmla="*/ 1049338 w 664"/>
                <a:gd name="T71" fmla="*/ 211138 h 2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4"/>
                <a:gd name="T109" fmla="*/ 0 h 246"/>
                <a:gd name="T110" fmla="*/ 664 w 664"/>
                <a:gd name="T111" fmla="*/ 246 h 2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4" h="246">
                  <a:moveTo>
                    <a:pt x="663" y="121"/>
                  </a:moveTo>
                  <a:lnTo>
                    <a:pt x="661" y="111"/>
                  </a:lnTo>
                  <a:lnTo>
                    <a:pt x="657" y="101"/>
                  </a:lnTo>
                  <a:lnTo>
                    <a:pt x="651" y="90"/>
                  </a:lnTo>
                  <a:lnTo>
                    <a:pt x="643" y="80"/>
                  </a:lnTo>
                  <a:lnTo>
                    <a:pt x="632" y="70"/>
                  </a:lnTo>
                  <a:lnTo>
                    <a:pt x="618" y="60"/>
                  </a:lnTo>
                  <a:lnTo>
                    <a:pt x="603" y="51"/>
                  </a:lnTo>
                  <a:lnTo>
                    <a:pt x="586" y="43"/>
                  </a:lnTo>
                  <a:lnTo>
                    <a:pt x="566" y="35"/>
                  </a:lnTo>
                  <a:lnTo>
                    <a:pt x="545" y="28"/>
                  </a:lnTo>
                  <a:lnTo>
                    <a:pt x="521" y="21"/>
                  </a:lnTo>
                  <a:lnTo>
                    <a:pt x="497" y="16"/>
                  </a:lnTo>
                  <a:lnTo>
                    <a:pt x="471" y="11"/>
                  </a:lnTo>
                  <a:lnTo>
                    <a:pt x="444" y="6"/>
                  </a:lnTo>
                  <a:lnTo>
                    <a:pt x="416" y="4"/>
                  </a:lnTo>
                  <a:lnTo>
                    <a:pt x="389" y="2"/>
                  </a:lnTo>
                  <a:lnTo>
                    <a:pt x="361" y="0"/>
                  </a:lnTo>
                  <a:lnTo>
                    <a:pt x="330" y="0"/>
                  </a:lnTo>
                  <a:lnTo>
                    <a:pt x="303" y="0"/>
                  </a:lnTo>
                  <a:lnTo>
                    <a:pt x="273" y="2"/>
                  </a:lnTo>
                  <a:lnTo>
                    <a:pt x="246" y="4"/>
                  </a:lnTo>
                  <a:lnTo>
                    <a:pt x="218" y="6"/>
                  </a:lnTo>
                  <a:lnTo>
                    <a:pt x="191" y="11"/>
                  </a:lnTo>
                  <a:lnTo>
                    <a:pt x="165" y="16"/>
                  </a:lnTo>
                  <a:lnTo>
                    <a:pt x="141" y="21"/>
                  </a:lnTo>
                  <a:lnTo>
                    <a:pt x="119" y="28"/>
                  </a:lnTo>
                  <a:lnTo>
                    <a:pt x="96" y="35"/>
                  </a:lnTo>
                  <a:lnTo>
                    <a:pt x="78" y="43"/>
                  </a:lnTo>
                  <a:lnTo>
                    <a:pt x="59" y="51"/>
                  </a:lnTo>
                  <a:lnTo>
                    <a:pt x="44" y="60"/>
                  </a:lnTo>
                  <a:lnTo>
                    <a:pt x="31" y="70"/>
                  </a:lnTo>
                  <a:lnTo>
                    <a:pt x="19" y="80"/>
                  </a:lnTo>
                  <a:lnTo>
                    <a:pt x="11" y="90"/>
                  </a:lnTo>
                  <a:lnTo>
                    <a:pt x="5" y="101"/>
                  </a:lnTo>
                  <a:lnTo>
                    <a:pt x="1" y="111"/>
                  </a:lnTo>
                  <a:lnTo>
                    <a:pt x="0" y="121"/>
                  </a:lnTo>
                  <a:lnTo>
                    <a:pt x="1" y="133"/>
                  </a:lnTo>
                  <a:lnTo>
                    <a:pt x="5" y="143"/>
                  </a:lnTo>
                  <a:lnTo>
                    <a:pt x="11" y="154"/>
                  </a:lnTo>
                  <a:lnTo>
                    <a:pt x="19" y="164"/>
                  </a:lnTo>
                  <a:lnTo>
                    <a:pt x="31" y="173"/>
                  </a:lnTo>
                  <a:lnTo>
                    <a:pt x="44" y="182"/>
                  </a:lnTo>
                  <a:lnTo>
                    <a:pt x="59" y="192"/>
                  </a:lnTo>
                  <a:lnTo>
                    <a:pt x="78" y="201"/>
                  </a:lnTo>
                  <a:lnTo>
                    <a:pt x="96" y="209"/>
                  </a:lnTo>
                  <a:lnTo>
                    <a:pt x="119" y="216"/>
                  </a:lnTo>
                  <a:lnTo>
                    <a:pt x="141" y="221"/>
                  </a:lnTo>
                  <a:lnTo>
                    <a:pt x="165" y="227"/>
                  </a:lnTo>
                  <a:lnTo>
                    <a:pt x="191" y="233"/>
                  </a:lnTo>
                  <a:lnTo>
                    <a:pt x="218" y="236"/>
                  </a:lnTo>
                  <a:lnTo>
                    <a:pt x="246" y="240"/>
                  </a:lnTo>
                  <a:lnTo>
                    <a:pt x="273" y="242"/>
                  </a:lnTo>
                  <a:lnTo>
                    <a:pt x="303" y="243"/>
                  </a:lnTo>
                  <a:lnTo>
                    <a:pt x="330" y="245"/>
                  </a:lnTo>
                  <a:lnTo>
                    <a:pt x="361" y="243"/>
                  </a:lnTo>
                  <a:lnTo>
                    <a:pt x="389" y="242"/>
                  </a:lnTo>
                  <a:lnTo>
                    <a:pt x="416" y="240"/>
                  </a:lnTo>
                  <a:lnTo>
                    <a:pt x="444" y="236"/>
                  </a:lnTo>
                  <a:lnTo>
                    <a:pt x="471" y="233"/>
                  </a:lnTo>
                  <a:lnTo>
                    <a:pt x="497" y="227"/>
                  </a:lnTo>
                  <a:lnTo>
                    <a:pt x="521" y="221"/>
                  </a:lnTo>
                  <a:lnTo>
                    <a:pt x="545" y="216"/>
                  </a:lnTo>
                  <a:lnTo>
                    <a:pt x="566" y="209"/>
                  </a:lnTo>
                  <a:lnTo>
                    <a:pt x="586" y="201"/>
                  </a:lnTo>
                  <a:lnTo>
                    <a:pt x="603" y="192"/>
                  </a:lnTo>
                  <a:lnTo>
                    <a:pt x="618" y="182"/>
                  </a:lnTo>
                  <a:lnTo>
                    <a:pt x="632" y="173"/>
                  </a:lnTo>
                  <a:lnTo>
                    <a:pt x="643" y="164"/>
                  </a:lnTo>
                  <a:lnTo>
                    <a:pt x="651" y="154"/>
                  </a:lnTo>
                  <a:lnTo>
                    <a:pt x="657" y="143"/>
                  </a:lnTo>
                  <a:lnTo>
                    <a:pt x="661" y="133"/>
                  </a:lnTo>
                  <a:lnTo>
                    <a:pt x="663" y="12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1" name="Freeform 9"/>
            <p:cNvSpPr>
              <a:spLocks/>
            </p:cNvSpPr>
            <p:nvPr/>
          </p:nvSpPr>
          <p:spPr bwMode="auto">
            <a:xfrm>
              <a:off x="6732588" y="1027113"/>
              <a:ext cx="1196975" cy="425450"/>
            </a:xfrm>
            <a:custGeom>
              <a:avLst/>
              <a:gdLst>
                <a:gd name="T0" fmla="*/ 1195388 w 754"/>
                <a:gd name="T1" fmla="*/ 423863 h 268"/>
                <a:gd name="T2" fmla="*/ 1195388 w 754"/>
                <a:gd name="T3" fmla="*/ 0 h 268"/>
                <a:gd name="T4" fmla="*/ 0 w 754"/>
                <a:gd name="T5" fmla="*/ 0 h 268"/>
                <a:gd name="T6" fmla="*/ 0 w 754"/>
                <a:gd name="T7" fmla="*/ 423863 h 268"/>
                <a:gd name="T8" fmla="*/ 1195388 w 754"/>
                <a:gd name="T9" fmla="*/ 423863 h 268"/>
                <a:gd name="T10" fmla="*/ 0 60000 65536"/>
                <a:gd name="T11" fmla="*/ 0 60000 65536"/>
                <a:gd name="T12" fmla="*/ 0 60000 65536"/>
                <a:gd name="T13" fmla="*/ 0 60000 65536"/>
                <a:gd name="T14" fmla="*/ 0 60000 65536"/>
                <a:gd name="T15" fmla="*/ 0 w 754"/>
                <a:gd name="T16" fmla="*/ 0 h 268"/>
                <a:gd name="T17" fmla="*/ 754 w 754"/>
                <a:gd name="T18" fmla="*/ 268 h 268"/>
              </a:gdLst>
              <a:ahLst/>
              <a:cxnLst>
                <a:cxn ang="T10">
                  <a:pos x="T0" y="T1"/>
                </a:cxn>
                <a:cxn ang="T11">
                  <a:pos x="T2" y="T3"/>
                </a:cxn>
                <a:cxn ang="T12">
                  <a:pos x="T4" y="T5"/>
                </a:cxn>
                <a:cxn ang="T13">
                  <a:pos x="T6" y="T7"/>
                </a:cxn>
                <a:cxn ang="T14">
                  <a:pos x="T8" y="T9"/>
                </a:cxn>
              </a:cxnLst>
              <a:rect l="T15" t="T16" r="T17" b="T18"/>
              <a:pathLst>
                <a:path w="754" h="268">
                  <a:moveTo>
                    <a:pt x="753" y="267"/>
                  </a:moveTo>
                  <a:lnTo>
                    <a:pt x="753" y="0"/>
                  </a:lnTo>
                  <a:lnTo>
                    <a:pt x="0" y="0"/>
                  </a:lnTo>
                  <a:lnTo>
                    <a:pt x="0" y="267"/>
                  </a:lnTo>
                  <a:lnTo>
                    <a:pt x="753" y="267"/>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72" name="Rectangle 10"/>
            <p:cNvSpPr>
              <a:spLocks noChangeArrowheads="1"/>
            </p:cNvSpPr>
            <p:nvPr/>
          </p:nvSpPr>
          <p:spPr bwMode="auto">
            <a:xfrm>
              <a:off x="6951663" y="176214"/>
              <a:ext cx="52747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name</a:t>
              </a:r>
            </a:p>
          </p:txBody>
        </p:sp>
        <p:sp>
          <p:nvSpPr>
            <p:cNvPr id="15373" name="Rectangle 11"/>
            <p:cNvSpPr>
              <a:spLocks noChangeArrowheads="1"/>
            </p:cNvSpPr>
            <p:nvPr/>
          </p:nvSpPr>
          <p:spPr bwMode="auto">
            <a:xfrm>
              <a:off x="6030913" y="396875"/>
              <a:ext cx="378960" cy="386456"/>
            </a:xfrm>
            <a:prstGeom prst="rect">
              <a:avLst/>
            </a:prstGeom>
            <a:noFill/>
            <a:ln w="9525">
              <a:noFill/>
              <a:miter lim="800000"/>
              <a:headEnd/>
              <a:tailEnd/>
            </a:ln>
          </p:spPr>
          <p:txBody>
            <a:bodyPr wrap="none" lIns="90488" tIns="44450" rIns="90488" bIns="44450">
              <a:spAutoFit/>
            </a:bodyPr>
            <a:lstStyle/>
            <a:p>
              <a:r>
                <a:rPr lang="en-US" sz="1200" b="1" u="sng">
                  <a:solidFill>
                    <a:srgbClr val="000000"/>
                  </a:solidFill>
                  <a:latin typeface="Verdana" pitchFamily="34" charset="0"/>
                </a:rPr>
                <a:t>ssn</a:t>
              </a:r>
            </a:p>
          </p:txBody>
        </p:sp>
        <p:sp>
          <p:nvSpPr>
            <p:cNvPr id="15374" name="Rectangle 12"/>
            <p:cNvSpPr>
              <a:spLocks noChangeArrowheads="1"/>
            </p:cNvSpPr>
            <p:nvPr/>
          </p:nvSpPr>
          <p:spPr bwMode="auto">
            <a:xfrm>
              <a:off x="6796088" y="1087438"/>
              <a:ext cx="889787"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Employees</a:t>
              </a:r>
            </a:p>
          </p:txBody>
        </p:sp>
        <p:sp>
          <p:nvSpPr>
            <p:cNvPr id="15375" name="Rectangle 13"/>
            <p:cNvSpPr>
              <a:spLocks noChangeArrowheads="1"/>
            </p:cNvSpPr>
            <p:nvPr/>
          </p:nvSpPr>
          <p:spPr bwMode="auto">
            <a:xfrm>
              <a:off x="8016875" y="407988"/>
              <a:ext cx="329030"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lot</a:t>
              </a:r>
            </a:p>
          </p:txBody>
        </p:sp>
        <p:sp>
          <p:nvSpPr>
            <p:cNvPr id="15376" name="Line 14"/>
            <p:cNvSpPr>
              <a:spLocks noChangeShapeType="1"/>
            </p:cNvSpPr>
            <p:nvPr/>
          </p:nvSpPr>
          <p:spPr bwMode="auto">
            <a:xfrm>
              <a:off x="6300788" y="781050"/>
              <a:ext cx="644525" cy="244475"/>
            </a:xfrm>
            <a:prstGeom prst="line">
              <a:avLst/>
            </a:prstGeom>
            <a:noFill/>
            <a:ln w="12700">
              <a:solidFill>
                <a:schemeClr val="tx2"/>
              </a:solidFill>
              <a:round/>
              <a:headEnd type="none" w="sm" len="sm"/>
              <a:tailEnd type="none" w="sm" len="sm"/>
            </a:ln>
          </p:spPr>
          <p:txBody>
            <a:bodyPr/>
            <a:lstStyle/>
            <a:p>
              <a:endParaRPr lang="en-US"/>
            </a:p>
          </p:txBody>
        </p:sp>
        <p:sp>
          <p:nvSpPr>
            <p:cNvPr id="15377" name="Line 15"/>
            <p:cNvSpPr>
              <a:spLocks noChangeShapeType="1"/>
            </p:cNvSpPr>
            <p:nvPr/>
          </p:nvSpPr>
          <p:spPr bwMode="auto">
            <a:xfrm>
              <a:off x="7346950" y="523875"/>
              <a:ext cx="0" cy="501650"/>
            </a:xfrm>
            <a:prstGeom prst="line">
              <a:avLst/>
            </a:prstGeom>
            <a:noFill/>
            <a:ln w="12700">
              <a:solidFill>
                <a:schemeClr val="tx2"/>
              </a:solidFill>
              <a:round/>
              <a:headEnd type="none" w="sm" len="sm"/>
              <a:tailEnd type="none" w="sm" len="sm"/>
            </a:ln>
          </p:spPr>
          <p:txBody>
            <a:bodyPr/>
            <a:lstStyle/>
            <a:p>
              <a:endParaRPr lang="en-US"/>
            </a:p>
          </p:txBody>
        </p:sp>
        <p:sp>
          <p:nvSpPr>
            <p:cNvPr id="15378" name="Line 16"/>
            <p:cNvSpPr>
              <a:spLocks noChangeShapeType="1"/>
            </p:cNvSpPr>
            <p:nvPr/>
          </p:nvSpPr>
          <p:spPr bwMode="auto">
            <a:xfrm flipH="1">
              <a:off x="7567613" y="814388"/>
              <a:ext cx="703262" cy="211137"/>
            </a:xfrm>
            <a:prstGeom prst="line">
              <a:avLst/>
            </a:prstGeom>
            <a:noFill/>
            <a:ln w="12700">
              <a:solidFill>
                <a:schemeClr val="tx2"/>
              </a:solidFill>
              <a:round/>
              <a:headEnd type="none" w="sm" len="sm"/>
              <a:tailEnd type="none" w="sm" len="sm"/>
            </a:ln>
          </p:spPr>
          <p:txBody>
            <a:bodyPr/>
            <a:lstStyle/>
            <a:p>
              <a:endParaRPr lang="en-US"/>
            </a:p>
          </p:txBody>
        </p:sp>
        <p:sp>
          <p:nvSpPr>
            <p:cNvPr id="15379" name="Freeform 17"/>
            <p:cNvSpPr>
              <a:spLocks/>
            </p:cNvSpPr>
            <p:nvPr/>
          </p:nvSpPr>
          <p:spPr bwMode="auto">
            <a:xfrm>
              <a:off x="3886200" y="1600200"/>
              <a:ext cx="1417638" cy="468313"/>
            </a:xfrm>
            <a:custGeom>
              <a:avLst/>
              <a:gdLst>
                <a:gd name="T0" fmla="*/ 0 w 893"/>
                <a:gd name="T1" fmla="*/ 252413 h 295"/>
                <a:gd name="T2" fmla="*/ 22225 w 893"/>
                <a:gd name="T3" fmla="*/ 292100 h 295"/>
                <a:gd name="T4" fmla="*/ 65088 w 893"/>
                <a:gd name="T5" fmla="*/ 330200 h 295"/>
                <a:gd name="T6" fmla="*/ 127000 w 893"/>
                <a:gd name="T7" fmla="*/ 363538 h 295"/>
                <a:gd name="T8" fmla="*/ 204788 w 893"/>
                <a:gd name="T9" fmla="*/ 398463 h 295"/>
                <a:gd name="T10" fmla="*/ 300038 w 893"/>
                <a:gd name="T11" fmla="*/ 420688 h 295"/>
                <a:gd name="T12" fmla="*/ 407988 w 893"/>
                <a:gd name="T13" fmla="*/ 444500 h 295"/>
                <a:gd name="T14" fmla="*/ 522288 w 893"/>
                <a:gd name="T15" fmla="*/ 457200 h 295"/>
                <a:gd name="T16" fmla="*/ 646113 w 893"/>
                <a:gd name="T17" fmla="*/ 463550 h 295"/>
                <a:gd name="T18" fmla="*/ 768350 w 893"/>
                <a:gd name="T19" fmla="*/ 463550 h 295"/>
                <a:gd name="T20" fmla="*/ 892175 w 893"/>
                <a:gd name="T21" fmla="*/ 457200 h 295"/>
                <a:gd name="T22" fmla="*/ 1006475 w 893"/>
                <a:gd name="T23" fmla="*/ 441325 h 295"/>
                <a:gd name="T24" fmla="*/ 1114425 w 893"/>
                <a:gd name="T25" fmla="*/ 420688 h 295"/>
                <a:gd name="T26" fmla="*/ 1208088 w 893"/>
                <a:gd name="T27" fmla="*/ 396875 h 295"/>
                <a:gd name="T28" fmla="*/ 1287463 w 893"/>
                <a:gd name="T29" fmla="*/ 363538 h 295"/>
                <a:gd name="T30" fmla="*/ 1349375 w 893"/>
                <a:gd name="T31" fmla="*/ 330200 h 295"/>
                <a:gd name="T32" fmla="*/ 1392238 w 893"/>
                <a:gd name="T33" fmla="*/ 292100 h 295"/>
                <a:gd name="T34" fmla="*/ 1412875 w 893"/>
                <a:gd name="T35" fmla="*/ 252413 h 295"/>
                <a:gd name="T36" fmla="*/ 1412875 w 893"/>
                <a:gd name="T37" fmla="*/ 212725 h 295"/>
                <a:gd name="T38" fmla="*/ 1392238 w 893"/>
                <a:gd name="T39" fmla="*/ 173038 h 295"/>
                <a:gd name="T40" fmla="*/ 1349375 w 893"/>
                <a:gd name="T41" fmla="*/ 133350 h 295"/>
                <a:gd name="T42" fmla="*/ 1287463 w 893"/>
                <a:gd name="T43" fmla="*/ 96838 h 295"/>
                <a:gd name="T44" fmla="*/ 1208088 w 893"/>
                <a:gd name="T45" fmla="*/ 66675 h 295"/>
                <a:gd name="T46" fmla="*/ 1112838 w 893"/>
                <a:gd name="T47" fmla="*/ 39688 h 295"/>
                <a:gd name="T48" fmla="*/ 1006475 w 893"/>
                <a:gd name="T49" fmla="*/ 20638 h 295"/>
                <a:gd name="T50" fmla="*/ 889000 w 893"/>
                <a:gd name="T51" fmla="*/ 6350 h 295"/>
                <a:gd name="T52" fmla="*/ 768350 w 893"/>
                <a:gd name="T53" fmla="*/ 0 h 295"/>
                <a:gd name="T54" fmla="*/ 646113 w 893"/>
                <a:gd name="T55" fmla="*/ 0 h 295"/>
                <a:gd name="T56" fmla="*/ 522288 w 893"/>
                <a:gd name="T57" fmla="*/ 6350 h 295"/>
                <a:gd name="T58" fmla="*/ 407988 w 893"/>
                <a:gd name="T59" fmla="*/ 20638 h 295"/>
                <a:gd name="T60" fmla="*/ 300038 w 893"/>
                <a:gd name="T61" fmla="*/ 39688 h 295"/>
                <a:gd name="T62" fmla="*/ 204788 w 893"/>
                <a:gd name="T63" fmla="*/ 66675 h 295"/>
                <a:gd name="T64" fmla="*/ 127000 w 893"/>
                <a:gd name="T65" fmla="*/ 96838 h 295"/>
                <a:gd name="T66" fmla="*/ 65088 w 893"/>
                <a:gd name="T67" fmla="*/ 133350 h 295"/>
                <a:gd name="T68" fmla="*/ 22225 w 893"/>
                <a:gd name="T69" fmla="*/ 173038 h 295"/>
                <a:gd name="T70" fmla="*/ 0 w 893"/>
                <a:gd name="T71" fmla="*/ 212725 h 2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3"/>
                <a:gd name="T109" fmla="*/ 0 h 295"/>
                <a:gd name="T110" fmla="*/ 893 w 893"/>
                <a:gd name="T111" fmla="*/ 295 h 2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3" h="295">
                  <a:moveTo>
                    <a:pt x="0" y="146"/>
                  </a:moveTo>
                  <a:lnTo>
                    <a:pt x="0" y="159"/>
                  </a:lnTo>
                  <a:lnTo>
                    <a:pt x="4" y="172"/>
                  </a:lnTo>
                  <a:lnTo>
                    <a:pt x="14" y="184"/>
                  </a:lnTo>
                  <a:lnTo>
                    <a:pt x="26" y="197"/>
                  </a:lnTo>
                  <a:lnTo>
                    <a:pt x="41" y="208"/>
                  </a:lnTo>
                  <a:lnTo>
                    <a:pt x="58" y="219"/>
                  </a:lnTo>
                  <a:lnTo>
                    <a:pt x="80" y="229"/>
                  </a:lnTo>
                  <a:lnTo>
                    <a:pt x="102" y="241"/>
                  </a:lnTo>
                  <a:lnTo>
                    <a:pt x="129" y="251"/>
                  </a:lnTo>
                  <a:lnTo>
                    <a:pt x="159" y="259"/>
                  </a:lnTo>
                  <a:lnTo>
                    <a:pt x="189" y="265"/>
                  </a:lnTo>
                  <a:lnTo>
                    <a:pt x="222" y="272"/>
                  </a:lnTo>
                  <a:lnTo>
                    <a:pt x="257" y="280"/>
                  </a:lnTo>
                  <a:lnTo>
                    <a:pt x="292" y="283"/>
                  </a:lnTo>
                  <a:lnTo>
                    <a:pt x="329" y="288"/>
                  </a:lnTo>
                  <a:lnTo>
                    <a:pt x="369" y="290"/>
                  </a:lnTo>
                  <a:lnTo>
                    <a:pt x="407" y="292"/>
                  </a:lnTo>
                  <a:lnTo>
                    <a:pt x="445" y="294"/>
                  </a:lnTo>
                  <a:lnTo>
                    <a:pt x="484" y="292"/>
                  </a:lnTo>
                  <a:lnTo>
                    <a:pt x="522" y="290"/>
                  </a:lnTo>
                  <a:lnTo>
                    <a:pt x="562" y="288"/>
                  </a:lnTo>
                  <a:lnTo>
                    <a:pt x="599" y="283"/>
                  </a:lnTo>
                  <a:lnTo>
                    <a:pt x="634" y="278"/>
                  </a:lnTo>
                  <a:lnTo>
                    <a:pt x="669" y="272"/>
                  </a:lnTo>
                  <a:lnTo>
                    <a:pt x="702" y="265"/>
                  </a:lnTo>
                  <a:lnTo>
                    <a:pt x="732" y="259"/>
                  </a:lnTo>
                  <a:lnTo>
                    <a:pt x="761" y="250"/>
                  </a:lnTo>
                  <a:lnTo>
                    <a:pt x="788" y="241"/>
                  </a:lnTo>
                  <a:lnTo>
                    <a:pt x="811" y="229"/>
                  </a:lnTo>
                  <a:lnTo>
                    <a:pt x="833" y="219"/>
                  </a:lnTo>
                  <a:lnTo>
                    <a:pt x="850" y="208"/>
                  </a:lnTo>
                  <a:lnTo>
                    <a:pt x="866" y="197"/>
                  </a:lnTo>
                  <a:lnTo>
                    <a:pt x="877" y="184"/>
                  </a:lnTo>
                  <a:lnTo>
                    <a:pt x="884" y="171"/>
                  </a:lnTo>
                  <a:lnTo>
                    <a:pt x="890" y="159"/>
                  </a:lnTo>
                  <a:lnTo>
                    <a:pt x="892" y="146"/>
                  </a:lnTo>
                  <a:lnTo>
                    <a:pt x="890" y="134"/>
                  </a:lnTo>
                  <a:lnTo>
                    <a:pt x="884" y="121"/>
                  </a:lnTo>
                  <a:lnTo>
                    <a:pt x="877" y="109"/>
                  </a:lnTo>
                  <a:lnTo>
                    <a:pt x="865" y="96"/>
                  </a:lnTo>
                  <a:lnTo>
                    <a:pt x="850" y="84"/>
                  </a:lnTo>
                  <a:lnTo>
                    <a:pt x="833" y="73"/>
                  </a:lnTo>
                  <a:lnTo>
                    <a:pt x="811" y="61"/>
                  </a:lnTo>
                  <a:lnTo>
                    <a:pt x="788" y="51"/>
                  </a:lnTo>
                  <a:lnTo>
                    <a:pt x="761" y="42"/>
                  </a:lnTo>
                  <a:lnTo>
                    <a:pt x="732" y="32"/>
                  </a:lnTo>
                  <a:lnTo>
                    <a:pt x="701" y="25"/>
                  </a:lnTo>
                  <a:lnTo>
                    <a:pt x="669" y="19"/>
                  </a:lnTo>
                  <a:lnTo>
                    <a:pt x="634" y="13"/>
                  </a:lnTo>
                  <a:lnTo>
                    <a:pt x="599" y="7"/>
                  </a:lnTo>
                  <a:lnTo>
                    <a:pt x="560" y="4"/>
                  </a:lnTo>
                  <a:lnTo>
                    <a:pt x="522" y="1"/>
                  </a:lnTo>
                  <a:lnTo>
                    <a:pt x="484" y="0"/>
                  </a:lnTo>
                  <a:lnTo>
                    <a:pt x="445" y="0"/>
                  </a:lnTo>
                  <a:lnTo>
                    <a:pt x="407" y="0"/>
                  </a:lnTo>
                  <a:lnTo>
                    <a:pt x="369" y="1"/>
                  </a:lnTo>
                  <a:lnTo>
                    <a:pt x="329" y="4"/>
                  </a:lnTo>
                  <a:lnTo>
                    <a:pt x="292" y="7"/>
                  </a:lnTo>
                  <a:lnTo>
                    <a:pt x="257" y="13"/>
                  </a:lnTo>
                  <a:lnTo>
                    <a:pt x="222" y="19"/>
                  </a:lnTo>
                  <a:lnTo>
                    <a:pt x="189" y="25"/>
                  </a:lnTo>
                  <a:lnTo>
                    <a:pt x="159" y="33"/>
                  </a:lnTo>
                  <a:lnTo>
                    <a:pt x="129" y="42"/>
                  </a:lnTo>
                  <a:lnTo>
                    <a:pt x="102" y="51"/>
                  </a:lnTo>
                  <a:lnTo>
                    <a:pt x="80" y="61"/>
                  </a:lnTo>
                  <a:lnTo>
                    <a:pt x="58" y="73"/>
                  </a:lnTo>
                  <a:lnTo>
                    <a:pt x="41" y="84"/>
                  </a:lnTo>
                  <a:lnTo>
                    <a:pt x="26" y="96"/>
                  </a:lnTo>
                  <a:lnTo>
                    <a:pt x="14" y="109"/>
                  </a:lnTo>
                  <a:lnTo>
                    <a:pt x="4" y="121"/>
                  </a:lnTo>
                  <a:lnTo>
                    <a:pt x="0" y="134"/>
                  </a:lnTo>
                  <a:lnTo>
                    <a:pt x="0" y="14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0" name="Rectangle 18"/>
            <p:cNvSpPr>
              <a:spLocks noChangeArrowheads="1"/>
            </p:cNvSpPr>
            <p:nvPr/>
          </p:nvSpPr>
          <p:spPr bwMode="auto">
            <a:xfrm>
              <a:off x="3884613" y="1682749"/>
              <a:ext cx="1117674"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hourly_wages</a:t>
              </a:r>
            </a:p>
          </p:txBody>
        </p:sp>
        <p:sp>
          <p:nvSpPr>
            <p:cNvPr id="15381" name="Line 19"/>
            <p:cNvSpPr>
              <a:spLocks noChangeShapeType="1"/>
            </p:cNvSpPr>
            <p:nvPr/>
          </p:nvSpPr>
          <p:spPr bwMode="auto">
            <a:xfrm>
              <a:off x="4713288" y="2078038"/>
              <a:ext cx="1143000" cy="635000"/>
            </a:xfrm>
            <a:prstGeom prst="line">
              <a:avLst/>
            </a:prstGeom>
            <a:noFill/>
            <a:ln w="12700">
              <a:solidFill>
                <a:schemeClr val="tx2"/>
              </a:solidFill>
              <a:round/>
              <a:headEnd type="none" w="sm" len="sm"/>
              <a:tailEnd type="none" w="sm" len="sm"/>
            </a:ln>
          </p:spPr>
          <p:txBody>
            <a:bodyPr/>
            <a:lstStyle/>
            <a:p>
              <a:endParaRPr lang="en-US"/>
            </a:p>
          </p:txBody>
        </p:sp>
        <p:sp>
          <p:nvSpPr>
            <p:cNvPr id="15382" name="Freeform 20"/>
            <p:cNvSpPr>
              <a:spLocks/>
            </p:cNvSpPr>
            <p:nvPr/>
          </p:nvSpPr>
          <p:spPr bwMode="auto">
            <a:xfrm>
              <a:off x="7848600" y="2057400"/>
              <a:ext cx="1085850" cy="431800"/>
            </a:xfrm>
            <a:custGeom>
              <a:avLst/>
              <a:gdLst>
                <a:gd name="T0" fmla="*/ 1588 w 684"/>
                <a:gd name="T1" fmla="*/ 233362 h 272"/>
                <a:gd name="T2" fmla="*/ 15875 w 684"/>
                <a:gd name="T3" fmla="*/ 269875 h 272"/>
                <a:gd name="T4" fmla="*/ 49212 w 684"/>
                <a:gd name="T5" fmla="*/ 304800 h 272"/>
                <a:gd name="T6" fmla="*/ 96837 w 684"/>
                <a:gd name="T7" fmla="*/ 338137 h 272"/>
                <a:gd name="T8" fmla="*/ 155575 w 684"/>
                <a:gd name="T9" fmla="*/ 366712 h 272"/>
                <a:gd name="T10" fmla="*/ 228600 w 684"/>
                <a:gd name="T11" fmla="*/ 392112 h 272"/>
                <a:gd name="T12" fmla="*/ 311150 w 684"/>
                <a:gd name="T13" fmla="*/ 409575 h 272"/>
                <a:gd name="T14" fmla="*/ 398462 w 684"/>
                <a:gd name="T15" fmla="*/ 423863 h 272"/>
                <a:gd name="T16" fmla="*/ 492125 w 684"/>
                <a:gd name="T17" fmla="*/ 430213 h 272"/>
                <a:gd name="T18" fmla="*/ 585787 w 684"/>
                <a:gd name="T19" fmla="*/ 430213 h 272"/>
                <a:gd name="T20" fmla="*/ 679450 w 684"/>
                <a:gd name="T21" fmla="*/ 420688 h 272"/>
                <a:gd name="T22" fmla="*/ 769937 w 684"/>
                <a:gd name="T23" fmla="*/ 409575 h 272"/>
                <a:gd name="T24" fmla="*/ 850900 w 684"/>
                <a:gd name="T25" fmla="*/ 392112 h 272"/>
                <a:gd name="T26" fmla="*/ 923925 w 684"/>
                <a:gd name="T27" fmla="*/ 366712 h 272"/>
                <a:gd name="T28" fmla="*/ 985838 w 684"/>
                <a:gd name="T29" fmla="*/ 338137 h 272"/>
                <a:gd name="T30" fmla="*/ 1031875 w 684"/>
                <a:gd name="T31" fmla="*/ 304800 h 272"/>
                <a:gd name="T32" fmla="*/ 1065213 w 684"/>
                <a:gd name="T33" fmla="*/ 269875 h 272"/>
                <a:gd name="T34" fmla="*/ 1081088 w 684"/>
                <a:gd name="T35" fmla="*/ 233362 h 272"/>
                <a:gd name="T36" fmla="*/ 1081088 w 684"/>
                <a:gd name="T37" fmla="*/ 195262 h 272"/>
                <a:gd name="T38" fmla="*/ 1065213 w 684"/>
                <a:gd name="T39" fmla="*/ 158750 h 272"/>
                <a:gd name="T40" fmla="*/ 1031875 w 684"/>
                <a:gd name="T41" fmla="*/ 125412 h 272"/>
                <a:gd name="T42" fmla="*/ 985838 w 684"/>
                <a:gd name="T43" fmla="*/ 92075 h 272"/>
                <a:gd name="T44" fmla="*/ 923925 w 684"/>
                <a:gd name="T45" fmla="*/ 61912 h 272"/>
                <a:gd name="T46" fmla="*/ 850900 w 684"/>
                <a:gd name="T47" fmla="*/ 39687 h 272"/>
                <a:gd name="T48" fmla="*/ 769937 w 684"/>
                <a:gd name="T49" fmla="*/ 19050 h 272"/>
                <a:gd name="T50" fmla="*/ 679450 w 684"/>
                <a:gd name="T51" fmla="*/ 6350 h 272"/>
                <a:gd name="T52" fmla="*/ 585787 w 684"/>
                <a:gd name="T53" fmla="*/ 1588 h 272"/>
                <a:gd name="T54" fmla="*/ 492125 w 684"/>
                <a:gd name="T55" fmla="*/ 1588 h 272"/>
                <a:gd name="T56" fmla="*/ 398462 w 684"/>
                <a:gd name="T57" fmla="*/ 6350 h 272"/>
                <a:gd name="T58" fmla="*/ 311150 w 684"/>
                <a:gd name="T59" fmla="*/ 19050 h 272"/>
                <a:gd name="T60" fmla="*/ 228600 w 684"/>
                <a:gd name="T61" fmla="*/ 39687 h 272"/>
                <a:gd name="T62" fmla="*/ 155575 w 684"/>
                <a:gd name="T63" fmla="*/ 63500 h 272"/>
                <a:gd name="T64" fmla="*/ 95250 w 684"/>
                <a:gd name="T65" fmla="*/ 92075 h 272"/>
                <a:gd name="T66" fmla="*/ 49212 w 684"/>
                <a:gd name="T67" fmla="*/ 125412 h 272"/>
                <a:gd name="T68" fmla="*/ 15875 w 684"/>
                <a:gd name="T69" fmla="*/ 158750 h 272"/>
                <a:gd name="T70" fmla="*/ 1588 w 684"/>
                <a:gd name="T71" fmla="*/ 195262 h 2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4"/>
                <a:gd name="T109" fmla="*/ 0 h 272"/>
                <a:gd name="T110" fmla="*/ 684 w 684"/>
                <a:gd name="T111" fmla="*/ 272 h 2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4" h="272">
                  <a:moveTo>
                    <a:pt x="0" y="136"/>
                  </a:moveTo>
                  <a:lnTo>
                    <a:pt x="1" y="147"/>
                  </a:lnTo>
                  <a:lnTo>
                    <a:pt x="3" y="158"/>
                  </a:lnTo>
                  <a:lnTo>
                    <a:pt x="10" y="170"/>
                  </a:lnTo>
                  <a:lnTo>
                    <a:pt x="19" y="181"/>
                  </a:lnTo>
                  <a:lnTo>
                    <a:pt x="31" y="192"/>
                  </a:lnTo>
                  <a:lnTo>
                    <a:pt x="44" y="204"/>
                  </a:lnTo>
                  <a:lnTo>
                    <a:pt x="61" y="213"/>
                  </a:lnTo>
                  <a:lnTo>
                    <a:pt x="77" y="222"/>
                  </a:lnTo>
                  <a:lnTo>
                    <a:pt x="98" y="231"/>
                  </a:lnTo>
                  <a:lnTo>
                    <a:pt x="120" y="239"/>
                  </a:lnTo>
                  <a:lnTo>
                    <a:pt x="144" y="247"/>
                  </a:lnTo>
                  <a:lnTo>
                    <a:pt x="169" y="252"/>
                  </a:lnTo>
                  <a:lnTo>
                    <a:pt x="196" y="258"/>
                  </a:lnTo>
                  <a:lnTo>
                    <a:pt x="224" y="263"/>
                  </a:lnTo>
                  <a:lnTo>
                    <a:pt x="251" y="267"/>
                  </a:lnTo>
                  <a:lnTo>
                    <a:pt x="281" y="269"/>
                  </a:lnTo>
                  <a:lnTo>
                    <a:pt x="310" y="271"/>
                  </a:lnTo>
                  <a:lnTo>
                    <a:pt x="339" y="271"/>
                  </a:lnTo>
                  <a:lnTo>
                    <a:pt x="369" y="271"/>
                  </a:lnTo>
                  <a:lnTo>
                    <a:pt x="399" y="269"/>
                  </a:lnTo>
                  <a:lnTo>
                    <a:pt x="428" y="265"/>
                  </a:lnTo>
                  <a:lnTo>
                    <a:pt x="457" y="263"/>
                  </a:lnTo>
                  <a:lnTo>
                    <a:pt x="485" y="258"/>
                  </a:lnTo>
                  <a:lnTo>
                    <a:pt x="512" y="252"/>
                  </a:lnTo>
                  <a:lnTo>
                    <a:pt x="536" y="247"/>
                  </a:lnTo>
                  <a:lnTo>
                    <a:pt x="559" y="239"/>
                  </a:lnTo>
                  <a:lnTo>
                    <a:pt x="582" y="231"/>
                  </a:lnTo>
                  <a:lnTo>
                    <a:pt x="601" y="222"/>
                  </a:lnTo>
                  <a:lnTo>
                    <a:pt x="621" y="213"/>
                  </a:lnTo>
                  <a:lnTo>
                    <a:pt x="636" y="204"/>
                  </a:lnTo>
                  <a:lnTo>
                    <a:pt x="650" y="192"/>
                  </a:lnTo>
                  <a:lnTo>
                    <a:pt x="662" y="181"/>
                  </a:lnTo>
                  <a:lnTo>
                    <a:pt x="671" y="170"/>
                  </a:lnTo>
                  <a:lnTo>
                    <a:pt x="677" y="158"/>
                  </a:lnTo>
                  <a:lnTo>
                    <a:pt x="681" y="147"/>
                  </a:lnTo>
                  <a:lnTo>
                    <a:pt x="683" y="136"/>
                  </a:lnTo>
                  <a:lnTo>
                    <a:pt x="681" y="123"/>
                  </a:lnTo>
                  <a:lnTo>
                    <a:pt x="677" y="112"/>
                  </a:lnTo>
                  <a:lnTo>
                    <a:pt x="671" y="100"/>
                  </a:lnTo>
                  <a:lnTo>
                    <a:pt x="662" y="88"/>
                  </a:lnTo>
                  <a:lnTo>
                    <a:pt x="650" y="79"/>
                  </a:lnTo>
                  <a:lnTo>
                    <a:pt x="636" y="69"/>
                  </a:lnTo>
                  <a:lnTo>
                    <a:pt x="621" y="58"/>
                  </a:lnTo>
                  <a:lnTo>
                    <a:pt x="601" y="48"/>
                  </a:lnTo>
                  <a:lnTo>
                    <a:pt x="582" y="39"/>
                  </a:lnTo>
                  <a:lnTo>
                    <a:pt x="559" y="31"/>
                  </a:lnTo>
                  <a:lnTo>
                    <a:pt x="536" y="25"/>
                  </a:lnTo>
                  <a:lnTo>
                    <a:pt x="511" y="19"/>
                  </a:lnTo>
                  <a:lnTo>
                    <a:pt x="485" y="12"/>
                  </a:lnTo>
                  <a:lnTo>
                    <a:pt x="457" y="9"/>
                  </a:lnTo>
                  <a:lnTo>
                    <a:pt x="428" y="4"/>
                  </a:lnTo>
                  <a:lnTo>
                    <a:pt x="399" y="2"/>
                  </a:lnTo>
                  <a:lnTo>
                    <a:pt x="369" y="1"/>
                  </a:lnTo>
                  <a:lnTo>
                    <a:pt x="339" y="0"/>
                  </a:lnTo>
                  <a:lnTo>
                    <a:pt x="310" y="1"/>
                  </a:lnTo>
                  <a:lnTo>
                    <a:pt x="281" y="2"/>
                  </a:lnTo>
                  <a:lnTo>
                    <a:pt x="251" y="4"/>
                  </a:lnTo>
                  <a:lnTo>
                    <a:pt x="224" y="9"/>
                  </a:lnTo>
                  <a:lnTo>
                    <a:pt x="196" y="12"/>
                  </a:lnTo>
                  <a:lnTo>
                    <a:pt x="169" y="19"/>
                  </a:lnTo>
                  <a:lnTo>
                    <a:pt x="144" y="25"/>
                  </a:lnTo>
                  <a:lnTo>
                    <a:pt x="120" y="31"/>
                  </a:lnTo>
                  <a:lnTo>
                    <a:pt x="98" y="40"/>
                  </a:lnTo>
                  <a:lnTo>
                    <a:pt x="77" y="48"/>
                  </a:lnTo>
                  <a:lnTo>
                    <a:pt x="60" y="58"/>
                  </a:lnTo>
                  <a:lnTo>
                    <a:pt x="44" y="69"/>
                  </a:lnTo>
                  <a:lnTo>
                    <a:pt x="31" y="79"/>
                  </a:lnTo>
                  <a:lnTo>
                    <a:pt x="19" y="88"/>
                  </a:lnTo>
                  <a:lnTo>
                    <a:pt x="10" y="100"/>
                  </a:lnTo>
                  <a:lnTo>
                    <a:pt x="3" y="113"/>
                  </a:lnTo>
                  <a:lnTo>
                    <a:pt x="1" y="123"/>
                  </a:lnTo>
                  <a:lnTo>
                    <a:pt x="0" y="136"/>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3" name="Freeform 21"/>
            <p:cNvSpPr>
              <a:spLocks/>
            </p:cNvSpPr>
            <p:nvPr/>
          </p:nvSpPr>
          <p:spPr bwMode="auto">
            <a:xfrm>
              <a:off x="5334000" y="1600200"/>
              <a:ext cx="1525588" cy="481013"/>
            </a:xfrm>
            <a:custGeom>
              <a:avLst/>
              <a:gdLst>
                <a:gd name="T0" fmla="*/ 1588 w 961"/>
                <a:gd name="T1" fmla="*/ 260350 h 303"/>
                <a:gd name="T2" fmla="*/ 26988 w 961"/>
                <a:gd name="T3" fmla="*/ 300038 h 303"/>
                <a:gd name="T4" fmla="*/ 73025 w 961"/>
                <a:gd name="T5" fmla="*/ 341313 h 303"/>
                <a:gd name="T6" fmla="*/ 134938 w 961"/>
                <a:gd name="T7" fmla="*/ 376238 h 303"/>
                <a:gd name="T8" fmla="*/ 220663 w 961"/>
                <a:gd name="T9" fmla="*/ 409575 h 303"/>
                <a:gd name="T10" fmla="*/ 325438 w 961"/>
                <a:gd name="T11" fmla="*/ 434975 h 303"/>
                <a:gd name="T12" fmla="*/ 439738 w 961"/>
                <a:gd name="T13" fmla="*/ 455613 h 303"/>
                <a:gd name="T14" fmla="*/ 563563 w 961"/>
                <a:gd name="T15" fmla="*/ 469900 h 303"/>
                <a:gd name="T16" fmla="*/ 695325 w 961"/>
                <a:gd name="T17" fmla="*/ 479425 h 303"/>
                <a:gd name="T18" fmla="*/ 825500 w 961"/>
                <a:gd name="T19" fmla="*/ 479425 h 303"/>
                <a:gd name="T20" fmla="*/ 958850 w 961"/>
                <a:gd name="T21" fmla="*/ 468313 h 303"/>
                <a:gd name="T22" fmla="*/ 1082675 w 961"/>
                <a:gd name="T23" fmla="*/ 455613 h 303"/>
                <a:gd name="T24" fmla="*/ 1196975 w 961"/>
                <a:gd name="T25" fmla="*/ 434975 h 303"/>
                <a:gd name="T26" fmla="*/ 1301750 w 961"/>
                <a:gd name="T27" fmla="*/ 409575 h 303"/>
                <a:gd name="T28" fmla="*/ 1385888 w 961"/>
                <a:gd name="T29" fmla="*/ 376238 h 303"/>
                <a:gd name="T30" fmla="*/ 1454150 w 961"/>
                <a:gd name="T31" fmla="*/ 341313 h 303"/>
                <a:gd name="T32" fmla="*/ 1495425 w 961"/>
                <a:gd name="T33" fmla="*/ 300038 h 303"/>
                <a:gd name="T34" fmla="*/ 1520825 w 961"/>
                <a:gd name="T35" fmla="*/ 260350 h 303"/>
                <a:gd name="T36" fmla="*/ 1520825 w 961"/>
                <a:gd name="T37" fmla="*/ 217488 h 303"/>
                <a:gd name="T38" fmla="*/ 1495425 w 961"/>
                <a:gd name="T39" fmla="*/ 177800 h 303"/>
                <a:gd name="T40" fmla="*/ 1454150 w 961"/>
                <a:gd name="T41" fmla="*/ 138113 h 303"/>
                <a:gd name="T42" fmla="*/ 1382713 w 961"/>
                <a:gd name="T43" fmla="*/ 103188 h 303"/>
                <a:gd name="T44" fmla="*/ 1301750 w 961"/>
                <a:gd name="T45" fmla="*/ 68263 h 303"/>
                <a:gd name="T46" fmla="*/ 1196975 w 961"/>
                <a:gd name="T47" fmla="*/ 44450 h 303"/>
                <a:gd name="T48" fmla="*/ 1082675 w 961"/>
                <a:gd name="T49" fmla="*/ 22225 h 303"/>
                <a:gd name="T50" fmla="*/ 958850 w 961"/>
                <a:gd name="T51" fmla="*/ 9525 h 303"/>
                <a:gd name="T52" fmla="*/ 825500 w 961"/>
                <a:gd name="T53" fmla="*/ 1588 h 303"/>
                <a:gd name="T54" fmla="*/ 695325 w 961"/>
                <a:gd name="T55" fmla="*/ 1588 h 303"/>
                <a:gd name="T56" fmla="*/ 563563 w 961"/>
                <a:gd name="T57" fmla="*/ 9525 h 303"/>
                <a:gd name="T58" fmla="*/ 439738 w 961"/>
                <a:gd name="T59" fmla="*/ 22225 h 303"/>
                <a:gd name="T60" fmla="*/ 325438 w 961"/>
                <a:gd name="T61" fmla="*/ 44450 h 303"/>
                <a:gd name="T62" fmla="*/ 220663 w 961"/>
                <a:gd name="T63" fmla="*/ 69850 h 303"/>
                <a:gd name="T64" fmla="*/ 134938 w 961"/>
                <a:gd name="T65" fmla="*/ 103188 h 303"/>
                <a:gd name="T66" fmla="*/ 73025 w 961"/>
                <a:gd name="T67" fmla="*/ 138113 h 303"/>
                <a:gd name="T68" fmla="*/ 26988 w 961"/>
                <a:gd name="T69" fmla="*/ 177800 h 303"/>
                <a:gd name="T70" fmla="*/ 1588 w 961"/>
                <a:gd name="T71" fmla="*/ 217488 h 3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61"/>
                <a:gd name="T109" fmla="*/ 0 h 303"/>
                <a:gd name="T110" fmla="*/ 961 w 961"/>
                <a:gd name="T111" fmla="*/ 303 h 30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61" h="303">
                  <a:moveTo>
                    <a:pt x="0" y="152"/>
                  </a:moveTo>
                  <a:lnTo>
                    <a:pt x="1" y="164"/>
                  </a:lnTo>
                  <a:lnTo>
                    <a:pt x="7" y="177"/>
                  </a:lnTo>
                  <a:lnTo>
                    <a:pt x="17" y="189"/>
                  </a:lnTo>
                  <a:lnTo>
                    <a:pt x="28" y="203"/>
                  </a:lnTo>
                  <a:lnTo>
                    <a:pt x="46" y="215"/>
                  </a:lnTo>
                  <a:lnTo>
                    <a:pt x="63" y="226"/>
                  </a:lnTo>
                  <a:lnTo>
                    <a:pt x="85" y="237"/>
                  </a:lnTo>
                  <a:lnTo>
                    <a:pt x="113" y="247"/>
                  </a:lnTo>
                  <a:lnTo>
                    <a:pt x="139" y="258"/>
                  </a:lnTo>
                  <a:lnTo>
                    <a:pt x="172" y="266"/>
                  </a:lnTo>
                  <a:lnTo>
                    <a:pt x="205" y="274"/>
                  </a:lnTo>
                  <a:lnTo>
                    <a:pt x="241" y="281"/>
                  </a:lnTo>
                  <a:lnTo>
                    <a:pt x="277" y="287"/>
                  </a:lnTo>
                  <a:lnTo>
                    <a:pt x="315" y="292"/>
                  </a:lnTo>
                  <a:lnTo>
                    <a:pt x="355" y="296"/>
                  </a:lnTo>
                  <a:lnTo>
                    <a:pt x="396" y="299"/>
                  </a:lnTo>
                  <a:lnTo>
                    <a:pt x="438" y="302"/>
                  </a:lnTo>
                  <a:lnTo>
                    <a:pt x="481" y="302"/>
                  </a:lnTo>
                  <a:lnTo>
                    <a:pt x="520" y="302"/>
                  </a:lnTo>
                  <a:lnTo>
                    <a:pt x="563" y="299"/>
                  </a:lnTo>
                  <a:lnTo>
                    <a:pt x="604" y="295"/>
                  </a:lnTo>
                  <a:lnTo>
                    <a:pt x="643" y="292"/>
                  </a:lnTo>
                  <a:lnTo>
                    <a:pt x="682" y="287"/>
                  </a:lnTo>
                  <a:lnTo>
                    <a:pt x="720" y="281"/>
                  </a:lnTo>
                  <a:lnTo>
                    <a:pt x="754" y="274"/>
                  </a:lnTo>
                  <a:lnTo>
                    <a:pt x="787" y="266"/>
                  </a:lnTo>
                  <a:lnTo>
                    <a:pt x="820" y="258"/>
                  </a:lnTo>
                  <a:lnTo>
                    <a:pt x="848" y="247"/>
                  </a:lnTo>
                  <a:lnTo>
                    <a:pt x="873" y="237"/>
                  </a:lnTo>
                  <a:lnTo>
                    <a:pt x="894" y="226"/>
                  </a:lnTo>
                  <a:lnTo>
                    <a:pt x="916" y="215"/>
                  </a:lnTo>
                  <a:lnTo>
                    <a:pt x="930" y="203"/>
                  </a:lnTo>
                  <a:lnTo>
                    <a:pt x="942" y="189"/>
                  </a:lnTo>
                  <a:lnTo>
                    <a:pt x="952" y="177"/>
                  </a:lnTo>
                  <a:lnTo>
                    <a:pt x="958" y="164"/>
                  </a:lnTo>
                  <a:lnTo>
                    <a:pt x="960" y="152"/>
                  </a:lnTo>
                  <a:lnTo>
                    <a:pt x="958" y="137"/>
                  </a:lnTo>
                  <a:lnTo>
                    <a:pt x="952" y="124"/>
                  </a:lnTo>
                  <a:lnTo>
                    <a:pt x="942" y="112"/>
                  </a:lnTo>
                  <a:lnTo>
                    <a:pt x="930" y="98"/>
                  </a:lnTo>
                  <a:lnTo>
                    <a:pt x="916" y="87"/>
                  </a:lnTo>
                  <a:lnTo>
                    <a:pt x="894" y="76"/>
                  </a:lnTo>
                  <a:lnTo>
                    <a:pt x="871" y="65"/>
                  </a:lnTo>
                  <a:lnTo>
                    <a:pt x="848" y="54"/>
                  </a:lnTo>
                  <a:lnTo>
                    <a:pt x="820" y="43"/>
                  </a:lnTo>
                  <a:lnTo>
                    <a:pt x="787" y="34"/>
                  </a:lnTo>
                  <a:lnTo>
                    <a:pt x="754" y="28"/>
                  </a:lnTo>
                  <a:lnTo>
                    <a:pt x="717" y="21"/>
                  </a:lnTo>
                  <a:lnTo>
                    <a:pt x="682" y="14"/>
                  </a:lnTo>
                  <a:lnTo>
                    <a:pt x="643" y="10"/>
                  </a:lnTo>
                  <a:lnTo>
                    <a:pt x="604" y="6"/>
                  </a:lnTo>
                  <a:lnTo>
                    <a:pt x="563" y="3"/>
                  </a:lnTo>
                  <a:lnTo>
                    <a:pt x="520" y="1"/>
                  </a:lnTo>
                  <a:lnTo>
                    <a:pt x="478" y="0"/>
                  </a:lnTo>
                  <a:lnTo>
                    <a:pt x="438" y="1"/>
                  </a:lnTo>
                  <a:lnTo>
                    <a:pt x="396" y="3"/>
                  </a:lnTo>
                  <a:lnTo>
                    <a:pt x="355" y="6"/>
                  </a:lnTo>
                  <a:lnTo>
                    <a:pt x="315" y="10"/>
                  </a:lnTo>
                  <a:lnTo>
                    <a:pt x="277" y="14"/>
                  </a:lnTo>
                  <a:lnTo>
                    <a:pt x="239" y="21"/>
                  </a:lnTo>
                  <a:lnTo>
                    <a:pt x="205" y="28"/>
                  </a:lnTo>
                  <a:lnTo>
                    <a:pt x="172" y="34"/>
                  </a:lnTo>
                  <a:lnTo>
                    <a:pt x="139" y="44"/>
                  </a:lnTo>
                  <a:lnTo>
                    <a:pt x="113" y="54"/>
                  </a:lnTo>
                  <a:lnTo>
                    <a:pt x="85" y="65"/>
                  </a:lnTo>
                  <a:lnTo>
                    <a:pt x="63" y="76"/>
                  </a:lnTo>
                  <a:lnTo>
                    <a:pt x="46" y="87"/>
                  </a:lnTo>
                  <a:lnTo>
                    <a:pt x="28" y="98"/>
                  </a:lnTo>
                  <a:lnTo>
                    <a:pt x="17" y="112"/>
                  </a:lnTo>
                  <a:lnTo>
                    <a:pt x="7" y="125"/>
                  </a:lnTo>
                  <a:lnTo>
                    <a:pt x="1" y="137"/>
                  </a:lnTo>
                  <a:lnTo>
                    <a:pt x="0" y="152"/>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4" name="Freeform 22"/>
            <p:cNvSpPr>
              <a:spLocks/>
            </p:cNvSpPr>
            <p:nvPr/>
          </p:nvSpPr>
          <p:spPr bwMode="auto">
            <a:xfrm>
              <a:off x="5734050" y="2740025"/>
              <a:ext cx="1284288" cy="431800"/>
            </a:xfrm>
            <a:custGeom>
              <a:avLst/>
              <a:gdLst>
                <a:gd name="T0" fmla="*/ 1282700 w 809"/>
                <a:gd name="T1" fmla="*/ 430213 h 272"/>
                <a:gd name="T2" fmla="*/ 1282700 w 809"/>
                <a:gd name="T3" fmla="*/ 0 h 272"/>
                <a:gd name="T4" fmla="*/ 0 w 809"/>
                <a:gd name="T5" fmla="*/ 0 h 272"/>
                <a:gd name="T6" fmla="*/ 0 w 809"/>
                <a:gd name="T7" fmla="*/ 430213 h 272"/>
                <a:gd name="T8" fmla="*/ 1282700 w 809"/>
                <a:gd name="T9" fmla="*/ 430213 h 272"/>
                <a:gd name="T10" fmla="*/ 0 60000 65536"/>
                <a:gd name="T11" fmla="*/ 0 60000 65536"/>
                <a:gd name="T12" fmla="*/ 0 60000 65536"/>
                <a:gd name="T13" fmla="*/ 0 60000 65536"/>
                <a:gd name="T14" fmla="*/ 0 60000 65536"/>
                <a:gd name="T15" fmla="*/ 0 w 809"/>
                <a:gd name="T16" fmla="*/ 0 h 272"/>
                <a:gd name="T17" fmla="*/ 809 w 809"/>
                <a:gd name="T18" fmla="*/ 272 h 272"/>
              </a:gdLst>
              <a:ahLst/>
              <a:cxnLst>
                <a:cxn ang="T10">
                  <a:pos x="T0" y="T1"/>
                </a:cxn>
                <a:cxn ang="T11">
                  <a:pos x="T2" y="T3"/>
                </a:cxn>
                <a:cxn ang="T12">
                  <a:pos x="T4" y="T5"/>
                </a:cxn>
                <a:cxn ang="T13">
                  <a:pos x="T6" y="T7"/>
                </a:cxn>
                <a:cxn ang="T14">
                  <a:pos x="T8" y="T9"/>
                </a:cxn>
              </a:cxnLst>
              <a:rect l="T15" t="T16" r="T17" b="T18"/>
              <a:pathLst>
                <a:path w="809" h="272">
                  <a:moveTo>
                    <a:pt x="808" y="271"/>
                  </a:moveTo>
                  <a:lnTo>
                    <a:pt x="808" y="0"/>
                  </a:lnTo>
                  <a:lnTo>
                    <a:pt x="0" y="0"/>
                  </a:lnTo>
                  <a:lnTo>
                    <a:pt x="0" y="271"/>
                  </a:lnTo>
                  <a:lnTo>
                    <a:pt x="808" y="271"/>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5" name="Freeform 23"/>
            <p:cNvSpPr>
              <a:spLocks/>
            </p:cNvSpPr>
            <p:nvPr/>
          </p:nvSpPr>
          <p:spPr bwMode="auto">
            <a:xfrm>
              <a:off x="7577138" y="2740025"/>
              <a:ext cx="1446212" cy="414338"/>
            </a:xfrm>
            <a:custGeom>
              <a:avLst/>
              <a:gdLst>
                <a:gd name="T0" fmla="*/ 1444625 w 911"/>
                <a:gd name="T1" fmla="*/ 412750 h 261"/>
                <a:gd name="T2" fmla="*/ 1444625 w 911"/>
                <a:gd name="T3" fmla="*/ 0 h 261"/>
                <a:gd name="T4" fmla="*/ 0 w 911"/>
                <a:gd name="T5" fmla="*/ 0 h 261"/>
                <a:gd name="T6" fmla="*/ 0 w 911"/>
                <a:gd name="T7" fmla="*/ 412750 h 261"/>
                <a:gd name="T8" fmla="*/ 1444625 w 911"/>
                <a:gd name="T9" fmla="*/ 412750 h 261"/>
                <a:gd name="T10" fmla="*/ 0 60000 65536"/>
                <a:gd name="T11" fmla="*/ 0 60000 65536"/>
                <a:gd name="T12" fmla="*/ 0 60000 65536"/>
                <a:gd name="T13" fmla="*/ 0 60000 65536"/>
                <a:gd name="T14" fmla="*/ 0 60000 65536"/>
                <a:gd name="T15" fmla="*/ 0 w 911"/>
                <a:gd name="T16" fmla="*/ 0 h 261"/>
                <a:gd name="T17" fmla="*/ 911 w 911"/>
                <a:gd name="T18" fmla="*/ 261 h 261"/>
              </a:gdLst>
              <a:ahLst/>
              <a:cxnLst>
                <a:cxn ang="T10">
                  <a:pos x="T0" y="T1"/>
                </a:cxn>
                <a:cxn ang="T11">
                  <a:pos x="T2" y="T3"/>
                </a:cxn>
                <a:cxn ang="T12">
                  <a:pos x="T4" y="T5"/>
                </a:cxn>
                <a:cxn ang="T13">
                  <a:pos x="T6" y="T7"/>
                </a:cxn>
                <a:cxn ang="T14">
                  <a:pos x="T8" y="T9"/>
                </a:cxn>
              </a:cxnLst>
              <a:rect l="T15" t="T16" r="T17" b="T18"/>
              <a:pathLst>
                <a:path w="911" h="261">
                  <a:moveTo>
                    <a:pt x="910" y="260"/>
                  </a:moveTo>
                  <a:lnTo>
                    <a:pt x="910" y="0"/>
                  </a:lnTo>
                  <a:lnTo>
                    <a:pt x="0" y="0"/>
                  </a:lnTo>
                  <a:lnTo>
                    <a:pt x="0" y="260"/>
                  </a:lnTo>
                  <a:lnTo>
                    <a:pt x="910" y="260"/>
                  </a:lnTo>
                </a:path>
              </a:pathLst>
            </a:custGeom>
            <a:noFill/>
            <a:ln w="12700" cap="rnd">
              <a:solidFill>
                <a:srgbClr val="000000"/>
              </a:solidFill>
              <a:round/>
              <a:headEnd type="none" w="sm" len="sm"/>
              <a:tailEnd type="none" w="sm" len="sm"/>
            </a:ln>
          </p:spPr>
          <p:txBody>
            <a:bodyPr/>
            <a:lstStyle/>
            <a:p>
              <a:endParaRPr lang="en-US" sz="1200">
                <a:latin typeface="Verdana" pitchFamily="34" charset="0"/>
              </a:endParaRPr>
            </a:p>
          </p:txBody>
        </p:sp>
        <p:sp>
          <p:nvSpPr>
            <p:cNvPr id="15386" name="Freeform 24"/>
            <p:cNvSpPr>
              <a:spLocks/>
            </p:cNvSpPr>
            <p:nvPr/>
          </p:nvSpPr>
          <p:spPr bwMode="auto">
            <a:xfrm>
              <a:off x="6975475" y="1727200"/>
              <a:ext cx="722313" cy="484188"/>
            </a:xfrm>
            <a:custGeom>
              <a:avLst/>
              <a:gdLst>
                <a:gd name="T0" fmla="*/ 358775 w 455"/>
                <a:gd name="T1" fmla="*/ 0 h 305"/>
                <a:gd name="T2" fmla="*/ 720725 w 455"/>
                <a:gd name="T3" fmla="*/ 482600 h 305"/>
                <a:gd name="T4" fmla="*/ 0 w 455"/>
                <a:gd name="T5" fmla="*/ 482600 h 305"/>
                <a:gd name="T6" fmla="*/ 358775 w 455"/>
                <a:gd name="T7" fmla="*/ 0 h 305"/>
                <a:gd name="T8" fmla="*/ 0 60000 65536"/>
                <a:gd name="T9" fmla="*/ 0 60000 65536"/>
                <a:gd name="T10" fmla="*/ 0 60000 65536"/>
                <a:gd name="T11" fmla="*/ 0 60000 65536"/>
                <a:gd name="T12" fmla="*/ 0 w 455"/>
                <a:gd name="T13" fmla="*/ 0 h 305"/>
                <a:gd name="T14" fmla="*/ 455 w 455"/>
                <a:gd name="T15" fmla="*/ 305 h 305"/>
              </a:gdLst>
              <a:ahLst/>
              <a:cxnLst>
                <a:cxn ang="T8">
                  <a:pos x="T0" y="T1"/>
                </a:cxn>
                <a:cxn ang="T9">
                  <a:pos x="T2" y="T3"/>
                </a:cxn>
                <a:cxn ang="T10">
                  <a:pos x="T4" y="T5"/>
                </a:cxn>
                <a:cxn ang="T11">
                  <a:pos x="T6" y="T7"/>
                </a:cxn>
              </a:cxnLst>
              <a:rect l="T12" t="T13" r="T14" b="T15"/>
              <a:pathLst>
                <a:path w="455" h="305">
                  <a:moveTo>
                    <a:pt x="226" y="0"/>
                  </a:moveTo>
                  <a:lnTo>
                    <a:pt x="454" y="304"/>
                  </a:lnTo>
                  <a:lnTo>
                    <a:pt x="0" y="304"/>
                  </a:lnTo>
                  <a:lnTo>
                    <a:pt x="226" y="0"/>
                  </a:lnTo>
                </a:path>
              </a:pathLst>
            </a:custGeom>
            <a:noFill/>
            <a:ln w="25400" cap="rnd">
              <a:solidFill>
                <a:schemeClr val="tx2"/>
              </a:solidFill>
              <a:round/>
              <a:headEnd type="none" w="sm" len="sm"/>
              <a:tailEnd type="none" w="sm" len="sm"/>
            </a:ln>
          </p:spPr>
          <p:txBody>
            <a:bodyPr/>
            <a:lstStyle/>
            <a:p>
              <a:endParaRPr lang="en-US" sz="1200">
                <a:latin typeface="Verdana" pitchFamily="34" charset="0"/>
              </a:endParaRPr>
            </a:p>
          </p:txBody>
        </p:sp>
        <p:sp>
          <p:nvSpPr>
            <p:cNvPr id="15387" name="Rectangle 25"/>
            <p:cNvSpPr>
              <a:spLocks noChangeArrowheads="1"/>
            </p:cNvSpPr>
            <p:nvPr/>
          </p:nvSpPr>
          <p:spPr bwMode="auto">
            <a:xfrm>
              <a:off x="7144145" y="1862635"/>
              <a:ext cx="437852" cy="386455"/>
            </a:xfrm>
            <a:prstGeom prst="rect">
              <a:avLst/>
            </a:prstGeom>
            <a:noFill/>
            <a:ln w="9525">
              <a:noFill/>
              <a:miter lim="800000"/>
              <a:headEnd/>
              <a:tailEnd/>
            </a:ln>
          </p:spPr>
          <p:txBody>
            <a:bodyPr wrap="none" lIns="90488" tIns="44450" rIns="90488" bIns="44450">
              <a:spAutoFit/>
            </a:bodyPr>
            <a:lstStyle/>
            <a:p>
              <a:r>
                <a:rPr lang="en-US" sz="1200" b="1">
                  <a:solidFill>
                    <a:schemeClr val="accent2"/>
                  </a:solidFill>
                  <a:latin typeface="Verdana" pitchFamily="34" charset="0"/>
                </a:rPr>
                <a:t>IS A</a:t>
              </a:r>
            </a:p>
          </p:txBody>
        </p:sp>
        <p:sp>
          <p:nvSpPr>
            <p:cNvPr id="15388" name="Rectangle 26"/>
            <p:cNvSpPr>
              <a:spLocks noChangeArrowheads="1"/>
            </p:cNvSpPr>
            <p:nvPr/>
          </p:nvSpPr>
          <p:spPr bwMode="auto">
            <a:xfrm>
              <a:off x="5716588" y="2822575"/>
              <a:ext cx="1063903"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Hourly_Emps</a:t>
              </a:r>
            </a:p>
          </p:txBody>
        </p:sp>
        <p:sp>
          <p:nvSpPr>
            <p:cNvPr id="15389" name="Rectangle 27"/>
            <p:cNvSpPr>
              <a:spLocks noChangeArrowheads="1"/>
            </p:cNvSpPr>
            <p:nvPr/>
          </p:nvSpPr>
          <p:spPr bwMode="auto">
            <a:xfrm>
              <a:off x="7824788" y="2128838"/>
              <a:ext cx="844977"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contractid</a:t>
              </a:r>
            </a:p>
          </p:txBody>
        </p:sp>
        <p:sp>
          <p:nvSpPr>
            <p:cNvPr id="15390" name="Rectangle 28"/>
            <p:cNvSpPr>
              <a:spLocks noChangeArrowheads="1"/>
            </p:cNvSpPr>
            <p:nvPr/>
          </p:nvSpPr>
          <p:spPr bwMode="auto">
            <a:xfrm>
              <a:off x="5407025" y="1673224"/>
              <a:ext cx="1141999" cy="386456"/>
            </a:xfrm>
            <a:prstGeom prst="rect">
              <a:avLst/>
            </a:prstGeom>
            <a:noFill/>
            <a:ln w="9525">
              <a:noFill/>
              <a:miter lim="800000"/>
              <a:headEnd/>
              <a:tailEnd/>
            </a:ln>
          </p:spPr>
          <p:txBody>
            <a:bodyPr wrap="none" lIns="90488" tIns="44450" rIns="90488" bIns="44450">
              <a:spAutoFit/>
            </a:bodyPr>
            <a:lstStyle/>
            <a:p>
              <a:r>
                <a:rPr lang="en-US" sz="1200" b="1">
                  <a:solidFill>
                    <a:srgbClr val="000000"/>
                  </a:solidFill>
                  <a:latin typeface="Verdana" pitchFamily="34" charset="0"/>
                </a:rPr>
                <a:t>hours_worked</a:t>
              </a:r>
            </a:p>
          </p:txBody>
        </p:sp>
        <p:sp>
          <p:nvSpPr>
            <p:cNvPr id="15391" name="Line 29"/>
            <p:cNvSpPr>
              <a:spLocks noChangeShapeType="1"/>
            </p:cNvSpPr>
            <p:nvPr/>
          </p:nvSpPr>
          <p:spPr bwMode="auto">
            <a:xfrm flipH="1">
              <a:off x="6389688" y="2195513"/>
              <a:ext cx="774700" cy="534987"/>
            </a:xfrm>
            <a:prstGeom prst="line">
              <a:avLst/>
            </a:prstGeom>
            <a:noFill/>
            <a:ln w="12700">
              <a:solidFill>
                <a:schemeClr val="tx2"/>
              </a:solidFill>
              <a:round/>
              <a:headEnd type="none" w="sm" len="sm"/>
              <a:tailEnd type="none" w="sm" len="sm"/>
            </a:ln>
          </p:spPr>
          <p:txBody>
            <a:bodyPr/>
            <a:lstStyle/>
            <a:p>
              <a:endParaRPr lang="en-US"/>
            </a:p>
          </p:txBody>
        </p:sp>
        <p:sp>
          <p:nvSpPr>
            <p:cNvPr id="15392" name="Line 30"/>
            <p:cNvSpPr>
              <a:spLocks noChangeShapeType="1"/>
            </p:cNvSpPr>
            <p:nvPr/>
          </p:nvSpPr>
          <p:spPr bwMode="auto">
            <a:xfrm>
              <a:off x="7415213" y="2195513"/>
              <a:ext cx="785812" cy="534987"/>
            </a:xfrm>
            <a:prstGeom prst="line">
              <a:avLst/>
            </a:prstGeom>
            <a:noFill/>
            <a:ln w="12700">
              <a:solidFill>
                <a:schemeClr val="tx2"/>
              </a:solidFill>
              <a:round/>
              <a:headEnd type="none" w="sm" len="sm"/>
              <a:tailEnd type="none" w="sm" len="sm"/>
            </a:ln>
          </p:spPr>
          <p:txBody>
            <a:bodyPr/>
            <a:lstStyle/>
            <a:p>
              <a:endParaRPr lang="en-US"/>
            </a:p>
          </p:txBody>
        </p:sp>
        <p:sp>
          <p:nvSpPr>
            <p:cNvPr id="15393" name="Line 31"/>
            <p:cNvSpPr>
              <a:spLocks noChangeShapeType="1"/>
            </p:cNvSpPr>
            <p:nvPr/>
          </p:nvSpPr>
          <p:spPr bwMode="auto">
            <a:xfrm>
              <a:off x="8383588" y="2516188"/>
              <a:ext cx="0" cy="228600"/>
            </a:xfrm>
            <a:prstGeom prst="line">
              <a:avLst/>
            </a:prstGeom>
            <a:noFill/>
            <a:ln w="12700">
              <a:solidFill>
                <a:schemeClr val="tx2"/>
              </a:solidFill>
              <a:round/>
              <a:headEnd type="none" w="sm" len="sm"/>
              <a:tailEnd type="none" w="sm" len="sm"/>
            </a:ln>
          </p:spPr>
          <p:txBody>
            <a:bodyPr/>
            <a:lstStyle/>
            <a:p>
              <a:endParaRPr lang="en-US"/>
            </a:p>
          </p:txBody>
        </p:sp>
        <p:sp>
          <p:nvSpPr>
            <p:cNvPr id="15394" name="Line 32"/>
            <p:cNvSpPr>
              <a:spLocks noChangeShapeType="1"/>
            </p:cNvSpPr>
            <p:nvPr/>
          </p:nvSpPr>
          <p:spPr bwMode="auto">
            <a:xfrm>
              <a:off x="6076950" y="2078038"/>
              <a:ext cx="0" cy="652462"/>
            </a:xfrm>
            <a:prstGeom prst="line">
              <a:avLst/>
            </a:prstGeom>
            <a:noFill/>
            <a:ln w="12700">
              <a:solidFill>
                <a:schemeClr val="tx2"/>
              </a:solidFill>
              <a:round/>
              <a:headEnd type="none" w="sm" len="sm"/>
              <a:tailEnd type="none" w="sm" len="sm"/>
            </a:ln>
          </p:spPr>
          <p:txBody>
            <a:bodyPr/>
            <a:lstStyle/>
            <a:p>
              <a:endParaRPr lang="en-US"/>
            </a:p>
          </p:txBody>
        </p:sp>
        <p:sp>
          <p:nvSpPr>
            <p:cNvPr id="15395" name="Line 35"/>
            <p:cNvSpPr>
              <a:spLocks noChangeShapeType="1"/>
            </p:cNvSpPr>
            <p:nvPr/>
          </p:nvSpPr>
          <p:spPr bwMode="auto">
            <a:xfrm flipV="1">
              <a:off x="7315200" y="1441450"/>
              <a:ext cx="0" cy="317500"/>
            </a:xfrm>
            <a:prstGeom prst="line">
              <a:avLst/>
            </a:prstGeom>
            <a:noFill/>
            <a:ln w="12700">
              <a:solidFill>
                <a:schemeClr val="tx2"/>
              </a:solidFill>
              <a:round/>
              <a:headEnd type="none" w="sm" len="sm"/>
              <a:tailEnd type="none" w="sm" len="sm"/>
            </a:ln>
          </p:spPr>
          <p:txBody>
            <a:bodyPr/>
            <a:lstStyle/>
            <a:p>
              <a:endParaRPr lang="en-US"/>
            </a:p>
          </p:txBody>
        </p:sp>
      </p:grpSp>
      <p:sp>
        <p:nvSpPr>
          <p:cNvPr id="34" name="Rectangle 33"/>
          <p:cNvSpPr/>
          <p:nvPr/>
        </p:nvSpPr>
        <p:spPr>
          <a:xfrm>
            <a:off x="152400" y="4572000"/>
            <a:ext cx="8915400" cy="1816100"/>
          </a:xfrm>
          <a:prstGeom prst="rect">
            <a:avLst/>
          </a:prstGeom>
          <a:solidFill>
            <a:schemeClr val="bg1">
              <a:lumMod val="95000"/>
            </a:schemeClr>
          </a:solidFill>
          <a:ln>
            <a:solidFill>
              <a:schemeClr val="bg1">
                <a:lumMod val="85000"/>
              </a:schemeClr>
            </a:solidFill>
          </a:ln>
        </p:spPr>
        <p:txBody>
          <a:bodyPr>
            <a:spAutoFit/>
          </a:bodyPr>
          <a:lstStyle/>
          <a:p>
            <a:pPr>
              <a:defRPr/>
            </a:pPr>
            <a:r>
              <a:rPr lang="en-US" sz="1600" dirty="0">
                <a:latin typeface="Verdana" pitchFamily="34" charset="0"/>
              </a:rPr>
              <a:t>Overlap constraints: Can Joe be an </a:t>
            </a:r>
            <a:r>
              <a:rPr lang="en-US" sz="1600" dirty="0" err="1">
                <a:latin typeface="Verdana" pitchFamily="34" charset="0"/>
              </a:rPr>
              <a:t>Hourly_Emps</a:t>
            </a:r>
            <a:r>
              <a:rPr lang="en-US" sz="1600" dirty="0">
                <a:latin typeface="Verdana" pitchFamily="34" charset="0"/>
              </a:rPr>
              <a:t> as well as a Contract_Emps entity? (default: disallowed; A overlaps B)</a:t>
            </a:r>
          </a:p>
          <a:p>
            <a:pPr>
              <a:defRPr/>
            </a:pPr>
            <a:r>
              <a:rPr lang="en-US" sz="1600" dirty="0">
                <a:latin typeface="Verdana" pitchFamily="34" charset="0"/>
              </a:rPr>
              <a:t>Covering constraints: Does every Employees entity also have to be an </a:t>
            </a:r>
            <a:r>
              <a:rPr lang="en-US" sz="1600" dirty="0" err="1">
                <a:latin typeface="Verdana" pitchFamily="34" charset="0"/>
              </a:rPr>
              <a:t>Hourly_Emps</a:t>
            </a:r>
            <a:r>
              <a:rPr lang="en-US" sz="1600" dirty="0">
                <a:latin typeface="Verdana" pitchFamily="34" charset="0"/>
              </a:rPr>
              <a:t> or a Contract_Emps entity? (default: no; A AND B COVER C) </a:t>
            </a:r>
          </a:p>
          <a:p>
            <a:pPr>
              <a:defRPr/>
            </a:pPr>
            <a:r>
              <a:rPr lang="en-US" sz="1600" dirty="0">
                <a:latin typeface="Verdana" pitchFamily="34" charset="0"/>
              </a:rPr>
              <a:t>Reasons for using ISA: </a:t>
            </a:r>
          </a:p>
          <a:p>
            <a:pPr>
              <a:defRPr/>
            </a:pPr>
            <a:r>
              <a:rPr lang="en-US" sz="1600" dirty="0">
                <a:latin typeface="Verdana" pitchFamily="34" charset="0"/>
              </a:rPr>
              <a:t>To add descriptive attributes specific to a subclass.</a:t>
            </a:r>
          </a:p>
          <a:p>
            <a:pPr>
              <a:defRPr/>
            </a:pPr>
            <a:r>
              <a:rPr lang="en-US" sz="1600" dirty="0">
                <a:latin typeface="Verdana" pitchFamily="34" charset="0"/>
              </a:rPr>
              <a:t>To identify entities that participate in a relationship.</a:t>
            </a:r>
          </a:p>
        </p:txBody>
      </p:sp>
      <p:sp>
        <p:nvSpPr>
          <p:cNvPr id="1536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41403859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Aggregation</a:t>
            </a:r>
          </a:p>
        </p:txBody>
      </p:sp>
      <p:sp>
        <p:nvSpPr>
          <p:cNvPr id="16387" name="Content Placeholder 3"/>
          <p:cNvSpPr>
            <a:spLocks noGrp="1"/>
          </p:cNvSpPr>
          <p:nvPr>
            <p:ph idx="1"/>
          </p:nvPr>
        </p:nvSpPr>
        <p:spPr>
          <a:xfrm>
            <a:off x="304800" y="1295400"/>
            <a:ext cx="8458200" cy="21336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Used when we have to model a relationship involving (entitity sets and) a relationship set.</a:t>
            </a:r>
          </a:p>
          <a:p>
            <a:pPr>
              <a:lnSpc>
                <a:spcPct val="150000"/>
              </a:lnSpc>
              <a:buFont typeface="Times New Roman" charset="0"/>
              <a:buChar char="•"/>
              <a:defRPr/>
            </a:pPr>
            <a:r>
              <a:rPr lang="en-US" sz="2000" dirty="0" smtClean="0"/>
              <a:t>Aggregation allows us to treat a relationship set as an entity set for purposes of participation in (other) relationships.</a:t>
            </a:r>
          </a:p>
        </p:txBody>
      </p:sp>
      <p:sp>
        <p:nvSpPr>
          <p:cNvPr id="16388"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3733800"/>
            <a:ext cx="8458200"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b="1" dirty="0" smtClean="0">
                <a:solidFill>
                  <a:schemeClr val="bg1"/>
                </a:solidFill>
                <a:latin typeface="+mn-lt"/>
              </a:rPr>
              <a:t>Aggregation vs. ternary relationship: </a:t>
            </a:r>
          </a:p>
        </p:txBody>
      </p:sp>
      <p:sp>
        <p:nvSpPr>
          <p:cNvPr id="6" name="Content Placeholder 3"/>
          <p:cNvSpPr txBox="1">
            <a:spLocks/>
          </p:cNvSpPr>
          <p:nvPr/>
        </p:nvSpPr>
        <p:spPr bwMode="auto">
          <a:xfrm>
            <a:off x="304800" y="4343400"/>
            <a:ext cx="8458200"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defRPr/>
            </a:pPr>
            <a:r>
              <a:rPr lang="en-US" sz="2000" dirty="0" smtClean="0">
                <a:solidFill>
                  <a:srgbClr val="000000"/>
                </a:solidFill>
                <a:latin typeface="+mn-lt"/>
              </a:rPr>
              <a:t>Monitors is a distinct relationship, with a descriptive attribute.</a:t>
            </a:r>
          </a:p>
          <a:p>
            <a:pPr defTabSz="449263" eaLnBrk="0" hangingPunct="0">
              <a:lnSpc>
                <a:spcPct val="150000"/>
              </a:lnSpc>
              <a:spcBef>
                <a:spcPts val="800"/>
              </a:spcBef>
              <a:buClr>
                <a:srgbClr val="000000"/>
              </a:buClr>
              <a:buSzPct val="100000"/>
              <a:defRPr/>
            </a:pPr>
            <a:r>
              <a:rPr lang="en-US" sz="2000" dirty="0" smtClean="0">
                <a:solidFill>
                  <a:srgbClr val="000000"/>
                </a:solidFill>
                <a:latin typeface="+mn-lt"/>
              </a:rPr>
              <a:t>Also, can say that each sponsorship is monitored by at most one employee.</a:t>
            </a:r>
          </a:p>
        </p:txBody>
      </p:sp>
    </p:spTree>
    <p:extLst>
      <p:ext uri="{BB962C8B-B14F-4D97-AF65-F5344CB8AC3E}">
        <p14:creationId xmlns:p14="http://schemas.microsoft.com/office/powerpoint/2010/main" val="33391617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Aggregation</a:t>
            </a:r>
          </a:p>
        </p:txBody>
      </p:sp>
      <p:grpSp>
        <p:nvGrpSpPr>
          <p:cNvPr id="17411" name="Group 52"/>
          <p:cNvGrpSpPr>
            <a:grpSpLocks/>
          </p:cNvGrpSpPr>
          <p:nvPr/>
        </p:nvGrpSpPr>
        <p:grpSpPr bwMode="auto">
          <a:xfrm>
            <a:off x="1143000" y="1371600"/>
            <a:ext cx="6705600" cy="4752975"/>
            <a:chOff x="3319463" y="67776"/>
            <a:chExt cx="5781675" cy="4445487"/>
          </a:xfrm>
        </p:grpSpPr>
        <p:sp>
          <p:nvSpPr>
            <p:cNvPr id="17413" name="Freeform 7"/>
            <p:cNvSpPr>
              <a:spLocks/>
            </p:cNvSpPr>
            <p:nvPr/>
          </p:nvSpPr>
          <p:spPr bwMode="auto">
            <a:xfrm>
              <a:off x="6518275" y="3297238"/>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5175 w 565"/>
                <a:gd name="T9" fmla="*/ 55563 h 240"/>
                <a:gd name="T10" fmla="*/ 704850 w 565"/>
                <a:gd name="T11" fmla="*/ 33338 h 240"/>
                <a:gd name="T12" fmla="*/ 638175 w 565"/>
                <a:gd name="T13" fmla="*/ 17463 h 240"/>
                <a:gd name="T14" fmla="*/ 565150 w 565"/>
                <a:gd name="T15" fmla="*/ 6350 h 240"/>
                <a:gd name="T16" fmla="*/ 487363 w 565"/>
                <a:gd name="T17" fmla="*/ 0 h 240"/>
                <a:gd name="T18" fmla="*/ 409575 w 565"/>
                <a:gd name="T19" fmla="*/ 0 h 240"/>
                <a:gd name="T20" fmla="*/ 333375 w 565"/>
                <a:gd name="T21" fmla="*/ 6350 h 240"/>
                <a:gd name="T22" fmla="*/ 258763 w 565"/>
                <a:gd name="T23" fmla="*/ 17463 h 240"/>
                <a:gd name="T24" fmla="*/ 192088 w 565"/>
                <a:gd name="T25" fmla="*/ 33338 h 240"/>
                <a:gd name="T26" fmla="*/ 131763 w 565"/>
                <a:gd name="T27" fmla="*/ 55563 h 240"/>
                <a:gd name="T28" fmla="*/ 82550 w 565"/>
                <a:gd name="T29" fmla="*/ 80963 h 240"/>
                <a:gd name="T30" fmla="*/ 42863 w 565"/>
                <a:gd name="T31" fmla="*/ 107950 h 240"/>
                <a:gd name="T32" fmla="*/ 15875 w 565"/>
                <a:gd name="T33" fmla="*/ 139700 h 240"/>
                <a:gd name="T34" fmla="*/ 3175 w 565"/>
                <a:gd name="T35" fmla="*/ 173038 h 240"/>
                <a:gd name="T36" fmla="*/ 3175 w 565"/>
                <a:gd name="T37" fmla="*/ 204788 h 240"/>
                <a:gd name="T38" fmla="*/ 15875 w 565"/>
                <a:gd name="T39" fmla="*/ 238125 h 240"/>
                <a:gd name="T40" fmla="*/ 42863 w 565"/>
                <a:gd name="T41" fmla="*/ 269875 h 240"/>
                <a:gd name="T42" fmla="*/ 82550 w 565"/>
                <a:gd name="T43" fmla="*/ 298450 h 240"/>
                <a:gd name="T44" fmla="*/ 131763 w 565"/>
                <a:gd name="T45" fmla="*/ 323850 h 240"/>
                <a:gd name="T46" fmla="*/ 192088 w 565"/>
                <a:gd name="T47" fmla="*/ 344488 h 240"/>
                <a:gd name="T48" fmla="*/ 258763 w 565"/>
                <a:gd name="T49" fmla="*/ 360363 h 240"/>
                <a:gd name="T50" fmla="*/ 333375 w 565"/>
                <a:gd name="T51" fmla="*/ 373063 h 240"/>
                <a:gd name="T52" fmla="*/ 409575 w 565"/>
                <a:gd name="T53" fmla="*/ 379413 h 240"/>
                <a:gd name="T54" fmla="*/ 487363 w 565"/>
                <a:gd name="T55" fmla="*/ 379413 h 240"/>
                <a:gd name="T56" fmla="*/ 565150 w 565"/>
                <a:gd name="T57" fmla="*/ 373063 h 240"/>
                <a:gd name="T58" fmla="*/ 638175 w 565"/>
                <a:gd name="T59" fmla="*/ 360363 h 240"/>
                <a:gd name="T60" fmla="*/ 704850 w 565"/>
                <a:gd name="T61" fmla="*/ 344488 h 240"/>
                <a:gd name="T62" fmla="*/ 765175 w 565"/>
                <a:gd name="T63" fmla="*/ 323850 h 240"/>
                <a:gd name="T64" fmla="*/ 814388 w 565"/>
                <a:gd name="T65" fmla="*/ 298450 h 240"/>
                <a:gd name="T66" fmla="*/ 854075 w 565"/>
                <a:gd name="T67" fmla="*/ 269875 h 240"/>
                <a:gd name="T68" fmla="*/ 881063 w 565"/>
                <a:gd name="T69" fmla="*/ 238125 h 240"/>
                <a:gd name="T70" fmla="*/ 893763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7" y="60"/>
                  </a:lnTo>
                  <a:lnTo>
                    <a:pt x="513" y="51"/>
                  </a:lnTo>
                  <a:lnTo>
                    <a:pt x="498" y="42"/>
                  </a:lnTo>
                  <a:lnTo>
                    <a:pt x="482" y="35"/>
                  </a:lnTo>
                  <a:lnTo>
                    <a:pt x="464" y="27"/>
                  </a:lnTo>
                  <a:lnTo>
                    <a:pt x="444" y="21"/>
                  </a:lnTo>
                  <a:lnTo>
                    <a:pt x="423" y="15"/>
                  </a:lnTo>
                  <a:lnTo>
                    <a:pt x="402" y="11"/>
                  </a:lnTo>
                  <a:lnTo>
                    <a:pt x="379" y="7"/>
                  </a:lnTo>
                  <a:lnTo>
                    <a:pt x="356" y="4"/>
                  </a:lnTo>
                  <a:lnTo>
                    <a:pt x="331" y="1"/>
                  </a:lnTo>
                  <a:lnTo>
                    <a:pt x="307" y="0"/>
                  </a:lnTo>
                  <a:lnTo>
                    <a:pt x="282" y="0"/>
                  </a:lnTo>
                  <a:lnTo>
                    <a:pt x="258" y="0"/>
                  </a:lnTo>
                  <a:lnTo>
                    <a:pt x="234" y="1"/>
                  </a:lnTo>
                  <a:lnTo>
                    <a:pt x="210" y="4"/>
                  </a:lnTo>
                  <a:lnTo>
                    <a:pt x="186" y="7"/>
                  </a:lnTo>
                  <a:lnTo>
                    <a:pt x="163" y="11"/>
                  </a:lnTo>
                  <a:lnTo>
                    <a:pt x="141" y="15"/>
                  </a:lnTo>
                  <a:lnTo>
                    <a:pt x="121" y="21"/>
                  </a:lnTo>
                  <a:lnTo>
                    <a:pt x="101" y="27"/>
                  </a:lnTo>
                  <a:lnTo>
                    <a:pt x="83" y="35"/>
                  </a:lnTo>
                  <a:lnTo>
                    <a:pt x="67" y="42"/>
                  </a:lnTo>
                  <a:lnTo>
                    <a:pt x="52" y="51"/>
                  </a:lnTo>
                  <a:lnTo>
                    <a:pt x="38" y="60"/>
                  </a:lnTo>
                  <a:lnTo>
                    <a:pt x="27" y="68"/>
                  </a:lnTo>
                  <a:lnTo>
                    <a:pt x="18" y="78"/>
                  </a:lnTo>
                  <a:lnTo>
                    <a:pt x="10" y="88"/>
                  </a:lnTo>
                  <a:lnTo>
                    <a:pt x="5" y="98"/>
                  </a:lnTo>
                  <a:lnTo>
                    <a:pt x="2" y="109"/>
                  </a:lnTo>
                  <a:lnTo>
                    <a:pt x="0" y="119"/>
                  </a:lnTo>
                  <a:lnTo>
                    <a:pt x="2" y="129"/>
                  </a:lnTo>
                  <a:lnTo>
                    <a:pt x="5" y="140"/>
                  </a:lnTo>
                  <a:lnTo>
                    <a:pt x="10" y="150"/>
                  </a:lnTo>
                  <a:lnTo>
                    <a:pt x="18" y="160"/>
                  </a:lnTo>
                  <a:lnTo>
                    <a:pt x="27" y="170"/>
                  </a:lnTo>
                  <a:lnTo>
                    <a:pt x="38" y="179"/>
                  </a:lnTo>
                  <a:lnTo>
                    <a:pt x="52" y="188"/>
                  </a:lnTo>
                  <a:lnTo>
                    <a:pt x="67" y="196"/>
                  </a:lnTo>
                  <a:lnTo>
                    <a:pt x="83" y="204"/>
                  </a:lnTo>
                  <a:lnTo>
                    <a:pt x="101" y="211"/>
                  </a:lnTo>
                  <a:lnTo>
                    <a:pt x="121" y="217"/>
                  </a:lnTo>
                  <a:lnTo>
                    <a:pt x="141" y="223"/>
                  </a:lnTo>
                  <a:lnTo>
                    <a:pt x="163" y="227"/>
                  </a:lnTo>
                  <a:lnTo>
                    <a:pt x="186" y="231"/>
                  </a:lnTo>
                  <a:lnTo>
                    <a:pt x="210" y="235"/>
                  </a:lnTo>
                  <a:lnTo>
                    <a:pt x="234" y="237"/>
                  </a:lnTo>
                  <a:lnTo>
                    <a:pt x="258" y="239"/>
                  </a:lnTo>
                  <a:lnTo>
                    <a:pt x="282" y="239"/>
                  </a:lnTo>
                  <a:lnTo>
                    <a:pt x="307" y="239"/>
                  </a:lnTo>
                  <a:lnTo>
                    <a:pt x="331" y="237"/>
                  </a:lnTo>
                  <a:lnTo>
                    <a:pt x="356" y="235"/>
                  </a:lnTo>
                  <a:lnTo>
                    <a:pt x="379" y="231"/>
                  </a:lnTo>
                  <a:lnTo>
                    <a:pt x="402" y="227"/>
                  </a:lnTo>
                  <a:lnTo>
                    <a:pt x="423" y="223"/>
                  </a:lnTo>
                  <a:lnTo>
                    <a:pt x="444" y="217"/>
                  </a:lnTo>
                  <a:lnTo>
                    <a:pt x="464" y="211"/>
                  </a:lnTo>
                  <a:lnTo>
                    <a:pt x="482" y="204"/>
                  </a:lnTo>
                  <a:lnTo>
                    <a:pt x="498" y="196"/>
                  </a:lnTo>
                  <a:lnTo>
                    <a:pt x="513" y="188"/>
                  </a:lnTo>
                  <a:lnTo>
                    <a:pt x="527"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4" name="Freeform 8"/>
            <p:cNvSpPr>
              <a:spLocks/>
            </p:cNvSpPr>
            <p:nvPr/>
          </p:nvSpPr>
          <p:spPr bwMode="auto">
            <a:xfrm>
              <a:off x="8164513" y="3297238"/>
              <a:ext cx="896937" cy="381000"/>
            </a:xfrm>
            <a:custGeom>
              <a:avLst/>
              <a:gdLst>
                <a:gd name="T0" fmla="*/ 1587 w 565"/>
                <a:gd name="T1" fmla="*/ 204788 h 240"/>
                <a:gd name="T2" fmla="*/ 14287 w 565"/>
                <a:gd name="T3" fmla="*/ 238125 h 240"/>
                <a:gd name="T4" fmla="*/ 42862 w 565"/>
                <a:gd name="T5" fmla="*/ 269875 h 240"/>
                <a:gd name="T6" fmla="*/ 80962 w 565"/>
                <a:gd name="T7" fmla="*/ 298450 h 240"/>
                <a:gd name="T8" fmla="*/ 131762 w 565"/>
                <a:gd name="T9" fmla="*/ 323850 h 240"/>
                <a:gd name="T10" fmla="*/ 190500 w 565"/>
                <a:gd name="T11" fmla="*/ 344488 h 240"/>
                <a:gd name="T12" fmla="*/ 258762 w 565"/>
                <a:gd name="T13" fmla="*/ 360363 h 240"/>
                <a:gd name="T14" fmla="*/ 331787 w 565"/>
                <a:gd name="T15" fmla="*/ 373063 h 240"/>
                <a:gd name="T16" fmla="*/ 407987 w 565"/>
                <a:gd name="T17" fmla="*/ 379413 h 240"/>
                <a:gd name="T18" fmla="*/ 485775 w 565"/>
                <a:gd name="T19" fmla="*/ 379413 h 240"/>
                <a:gd name="T20" fmla="*/ 563562 w 565"/>
                <a:gd name="T21" fmla="*/ 373063 h 240"/>
                <a:gd name="T22" fmla="*/ 636587 w 565"/>
                <a:gd name="T23" fmla="*/ 360363 h 240"/>
                <a:gd name="T24" fmla="*/ 703262 w 565"/>
                <a:gd name="T25" fmla="*/ 344488 h 240"/>
                <a:gd name="T26" fmla="*/ 763587 w 565"/>
                <a:gd name="T27" fmla="*/ 323850 h 240"/>
                <a:gd name="T28" fmla="*/ 814387 w 565"/>
                <a:gd name="T29" fmla="*/ 298450 h 240"/>
                <a:gd name="T30" fmla="*/ 852487 w 565"/>
                <a:gd name="T31" fmla="*/ 268288 h 240"/>
                <a:gd name="T32" fmla="*/ 879475 w 565"/>
                <a:gd name="T33" fmla="*/ 238125 h 240"/>
                <a:gd name="T34" fmla="*/ 893762 w 565"/>
                <a:gd name="T35" fmla="*/ 204788 h 240"/>
                <a:gd name="T36" fmla="*/ 893762 w 565"/>
                <a:gd name="T37" fmla="*/ 171450 h 240"/>
                <a:gd name="T38" fmla="*/ 879475 w 565"/>
                <a:gd name="T39" fmla="*/ 139700 h 240"/>
                <a:gd name="T40" fmla="*/ 852487 w 565"/>
                <a:gd name="T41" fmla="*/ 107950 h 240"/>
                <a:gd name="T42" fmla="*/ 814387 w 565"/>
                <a:gd name="T43" fmla="*/ 79375 h 240"/>
                <a:gd name="T44" fmla="*/ 763587 w 565"/>
                <a:gd name="T45" fmla="*/ 55563 h 240"/>
                <a:gd name="T46" fmla="*/ 703262 w 565"/>
                <a:gd name="T47" fmla="*/ 33338 h 240"/>
                <a:gd name="T48" fmla="*/ 636587 w 565"/>
                <a:gd name="T49" fmla="*/ 17463 h 240"/>
                <a:gd name="T50" fmla="*/ 563562 w 565"/>
                <a:gd name="T51" fmla="*/ 6350 h 240"/>
                <a:gd name="T52" fmla="*/ 485775 w 565"/>
                <a:gd name="T53" fmla="*/ 0 h 240"/>
                <a:gd name="T54" fmla="*/ 407987 w 565"/>
                <a:gd name="T55" fmla="*/ 0 h 240"/>
                <a:gd name="T56" fmla="*/ 331787 w 565"/>
                <a:gd name="T57" fmla="*/ 6350 h 240"/>
                <a:gd name="T58" fmla="*/ 258762 w 565"/>
                <a:gd name="T59" fmla="*/ 17463 h 240"/>
                <a:gd name="T60" fmla="*/ 190500 w 565"/>
                <a:gd name="T61" fmla="*/ 33338 h 240"/>
                <a:gd name="T62" fmla="*/ 131762 w 565"/>
                <a:gd name="T63" fmla="*/ 55563 h 240"/>
                <a:gd name="T64" fmla="*/ 80962 w 565"/>
                <a:gd name="T65" fmla="*/ 80963 h 240"/>
                <a:gd name="T66" fmla="*/ 42862 w 565"/>
                <a:gd name="T67" fmla="*/ 107950 h 240"/>
                <a:gd name="T68" fmla="*/ 14287 w 565"/>
                <a:gd name="T69" fmla="*/ 139700 h 240"/>
                <a:gd name="T70" fmla="*/ 1587 w 565"/>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0" y="119"/>
                  </a:moveTo>
                  <a:lnTo>
                    <a:pt x="1" y="129"/>
                  </a:lnTo>
                  <a:lnTo>
                    <a:pt x="4" y="140"/>
                  </a:lnTo>
                  <a:lnTo>
                    <a:pt x="9" y="150"/>
                  </a:lnTo>
                  <a:lnTo>
                    <a:pt x="17" y="160"/>
                  </a:lnTo>
                  <a:lnTo>
                    <a:pt x="27" y="170"/>
                  </a:lnTo>
                  <a:lnTo>
                    <a:pt x="38" y="179"/>
                  </a:lnTo>
                  <a:lnTo>
                    <a:pt x="51" y="188"/>
                  </a:lnTo>
                  <a:lnTo>
                    <a:pt x="66" y="196"/>
                  </a:lnTo>
                  <a:lnTo>
                    <a:pt x="83" y="204"/>
                  </a:lnTo>
                  <a:lnTo>
                    <a:pt x="101" y="211"/>
                  </a:lnTo>
                  <a:lnTo>
                    <a:pt x="120" y="217"/>
                  </a:lnTo>
                  <a:lnTo>
                    <a:pt x="141" y="223"/>
                  </a:lnTo>
                  <a:lnTo>
                    <a:pt x="163" y="227"/>
                  </a:lnTo>
                  <a:lnTo>
                    <a:pt x="185" y="231"/>
                  </a:lnTo>
                  <a:lnTo>
                    <a:pt x="209" y="235"/>
                  </a:lnTo>
                  <a:lnTo>
                    <a:pt x="233" y="237"/>
                  </a:lnTo>
                  <a:lnTo>
                    <a:pt x="257" y="239"/>
                  </a:lnTo>
                  <a:lnTo>
                    <a:pt x="282" y="239"/>
                  </a:lnTo>
                  <a:lnTo>
                    <a:pt x="306" y="239"/>
                  </a:lnTo>
                  <a:lnTo>
                    <a:pt x="331" y="237"/>
                  </a:lnTo>
                  <a:lnTo>
                    <a:pt x="355" y="235"/>
                  </a:lnTo>
                  <a:lnTo>
                    <a:pt x="378" y="231"/>
                  </a:lnTo>
                  <a:lnTo>
                    <a:pt x="401" y="227"/>
                  </a:lnTo>
                  <a:lnTo>
                    <a:pt x="423" y="223"/>
                  </a:lnTo>
                  <a:lnTo>
                    <a:pt x="443" y="217"/>
                  </a:lnTo>
                  <a:lnTo>
                    <a:pt x="463" y="211"/>
                  </a:lnTo>
                  <a:lnTo>
                    <a:pt x="481" y="204"/>
                  </a:lnTo>
                  <a:lnTo>
                    <a:pt x="498" y="196"/>
                  </a:lnTo>
                  <a:lnTo>
                    <a:pt x="513" y="188"/>
                  </a:lnTo>
                  <a:lnTo>
                    <a:pt x="526" y="179"/>
                  </a:lnTo>
                  <a:lnTo>
                    <a:pt x="537" y="169"/>
                  </a:lnTo>
                  <a:lnTo>
                    <a:pt x="547" y="160"/>
                  </a:lnTo>
                  <a:lnTo>
                    <a:pt x="554" y="150"/>
                  </a:lnTo>
                  <a:lnTo>
                    <a:pt x="559" y="140"/>
                  </a:lnTo>
                  <a:lnTo>
                    <a:pt x="563" y="129"/>
                  </a:lnTo>
                  <a:lnTo>
                    <a:pt x="564" y="119"/>
                  </a:lnTo>
                  <a:lnTo>
                    <a:pt x="563" y="108"/>
                  </a:lnTo>
                  <a:lnTo>
                    <a:pt x="559" y="98"/>
                  </a:lnTo>
                  <a:lnTo>
                    <a:pt x="554" y="88"/>
                  </a:lnTo>
                  <a:lnTo>
                    <a:pt x="547" y="78"/>
                  </a:lnTo>
                  <a:lnTo>
                    <a:pt x="537" y="68"/>
                  </a:lnTo>
                  <a:lnTo>
                    <a:pt x="526" y="59"/>
                  </a:lnTo>
                  <a:lnTo>
                    <a:pt x="513" y="50"/>
                  </a:lnTo>
                  <a:lnTo>
                    <a:pt x="498" y="42"/>
                  </a:lnTo>
                  <a:lnTo>
                    <a:pt x="481" y="35"/>
                  </a:lnTo>
                  <a:lnTo>
                    <a:pt x="463" y="27"/>
                  </a:lnTo>
                  <a:lnTo>
                    <a:pt x="443" y="21"/>
                  </a:lnTo>
                  <a:lnTo>
                    <a:pt x="423" y="15"/>
                  </a:lnTo>
                  <a:lnTo>
                    <a:pt x="401" y="11"/>
                  </a:lnTo>
                  <a:lnTo>
                    <a:pt x="378" y="6"/>
                  </a:lnTo>
                  <a:lnTo>
                    <a:pt x="355" y="4"/>
                  </a:lnTo>
                  <a:lnTo>
                    <a:pt x="331" y="1"/>
                  </a:lnTo>
                  <a:lnTo>
                    <a:pt x="306" y="0"/>
                  </a:lnTo>
                  <a:lnTo>
                    <a:pt x="282" y="0"/>
                  </a:lnTo>
                  <a:lnTo>
                    <a:pt x="257" y="0"/>
                  </a:lnTo>
                  <a:lnTo>
                    <a:pt x="233" y="1"/>
                  </a:lnTo>
                  <a:lnTo>
                    <a:pt x="209" y="4"/>
                  </a:lnTo>
                  <a:lnTo>
                    <a:pt x="185" y="7"/>
                  </a:lnTo>
                  <a:lnTo>
                    <a:pt x="163" y="11"/>
                  </a:lnTo>
                  <a:lnTo>
                    <a:pt x="141" y="16"/>
                  </a:lnTo>
                  <a:lnTo>
                    <a:pt x="120" y="21"/>
                  </a:lnTo>
                  <a:lnTo>
                    <a:pt x="100" y="27"/>
                  </a:lnTo>
                  <a:lnTo>
                    <a:pt x="83" y="35"/>
                  </a:lnTo>
                  <a:lnTo>
                    <a:pt x="66" y="42"/>
                  </a:lnTo>
                  <a:lnTo>
                    <a:pt x="51" y="51"/>
                  </a:lnTo>
                  <a:lnTo>
                    <a:pt x="38" y="60"/>
                  </a:lnTo>
                  <a:lnTo>
                    <a:pt x="27" y="68"/>
                  </a:lnTo>
                  <a:lnTo>
                    <a:pt x="17" y="78"/>
                  </a:lnTo>
                  <a:lnTo>
                    <a:pt x="9" y="88"/>
                  </a:lnTo>
                  <a:lnTo>
                    <a:pt x="4" y="98"/>
                  </a:lnTo>
                  <a:lnTo>
                    <a:pt x="1"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5" name="Freeform 9"/>
            <p:cNvSpPr>
              <a:spLocks/>
            </p:cNvSpPr>
            <p:nvPr/>
          </p:nvSpPr>
          <p:spPr bwMode="auto">
            <a:xfrm>
              <a:off x="4198938" y="2924175"/>
              <a:ext cx="1169987" cy="366713"/>
            </a:xfrm>
            <a:custGeom>
              <a:avLst/>
              <a:gdLst>
                <a:gd name="T0" fmla="*/ 1168400 w 737"/>
                <a:gd name="T1" fmla="*/ 166688 h 231"/>
                <a:gd name="T2" fmla="*/ 1149350 w 737"/>
                <a:gd name="T3" fmla="*/ 134938 h 231"/>
                <a:gd name="T4" fmla="*/ 1114425 w 737"/>
                <a:gd name="T5" fmla="*/ 106363 h 231"/>
                <a:gd name="T6" fmla="*/ 1063625 w 737"/>
                <a:gd name="T7" fmla="*/ 76200 h 231"/>
                <a:gd name="T8" fmla="*/ 996950 w 737"/>
                <a:gd name="T9" fmla="*/ 52388 h 231"/>
                <a:gd name="T10" fmla="*/ 919162 w 737"/>
                <a:gd name="T11" fmla="*/ 33338 h 231"/>
                <a:gd name="T12" fmla="*/ 831850 w 737"/>
                <a:gd name="T13" fmla="*/ 15875 h 231"/>
                <a:gd name="T14" fmla="*/ 736600 w 737"/>
                <a:gd name="T15" fmla="*/ 4763 h 231"/>
                <a:gd name="T16" fmla="*/ 635000 w 737"/>
                <a:gd name="T17" fmla="*/ 0 h 231"/>
                <a:gd name="T18" fmla="*/ 533400 w 737"/>
                <a:gd name="T19" fmla="*/ 0 h 231"/>
                <a:gd name="T20" fmla="*/ 434975 w 737"/>
                <a:gd name="T21" fmla="*/ 4763 h 231"/>
                <a:gd name="T22" fmla="*/ 339725 w 737"/>
                <a:gd name="T23" fmla="*/ 15875 h 231"/>
                <a:gd name="T24" fmla="*/ 249237 w 737"/>
                <a:gd name="T25" fmla="*/ 33338 h 231"/>
                <a:gd name="T26" fmla="*/ 171450 w 737"/>
                <a:gd name="T27" fmla="*/ 52388 h 231"/>
                <a:gd name="T28" fmla="*/ 104775 w 737"/>
                <a:gd name="T29" fmla="*/ 76200 h 231"/>
                <a:gd name="T30" fmla="*/ 55562 w 737"/>
                <a:gd name="T31" fmla="*/ 106363 h 231"/>
                <a:gd name="T32" fmla="*/ 20637 w 737"/>
                <a:gd name="T33" fmla="*/ 134938 h 231"/>
                <a:gd name="T34" fmla="*/ 1587 w 737"/>
                <a:gd name="T35" fmla="*/ 166688 h 231"/>
                <a:gd name="T36" fmla="*/ 1587 w 737"/>
                <a:gd name="T37" fmla="*/ 198438 h 231"/>
                <a:gd name="T38" fmla="*/ 20637 w 737"/>
                <a:gd name="T39" fmla="*/ 228600 h 231"/>
                <a:gd name="T40" fmla="*/ 55562 w 737"/>
                <a:gd name="T41" fmla="*/ 258763 h 231"/>
                <a:gd name="T42" fmla="*/ 104775 w 737"/>
                <a:gd name="T43" fmla="*/ 287338 h 231"/>
                <a:gd name="T44" fmla="*/ 171450 w 737"/>
                <a:gd name="T45" fmla="*/ 311150 h 231"/>
                <a:gd name="T46" fmla="*/ 249237 w 737"/>
                <a:gd name="T47" fmla="*/ 330200 h 231"/>
                <a:gd name="T48" fmla="*/ 339725 w 737"/>
                <a:gd name="T49" fmla="*/ 347663 h 231"/>
                <a:gd name="T50" fmla="*/ 434975 w 737"/>
                <a:gd name="T51" fmla="*/ 358775 h 231"/>
                <a:gd name="T52" fmla="*/ 533400 w 737"/>
                <a:gd name="T53" fmla="*/ 363538 h 231"/>
                <a:gd name="T54" fmla="*/ 635000 w 737"/>
                <a:gd name="T55" fmla="*/ 363538 h 231"/>
                <a:gd name="T56" fmla="*/ 736600 w 737"/>
                <a:gd name="T57" fmla="*/ 358775 h 231"/>
                <a:gd name="T58" fmla="*/ 831850 w 737"/>
                <a:gd name="T59" fmla="*/ 347663 h 231"/>
                <a:gd name="T60" fmla="*/ 919162 w 737"/>
                <a:gd name="T61" fmla="*/ 330200 h 231"/>
                <a:gd name="T62" fmla="*/ 996950 w 737"/>
                <a:gd name="T63" fmla="*/ 311150 h 231"/>
                <a:gd name="T64" fmla="*/ 1063625 w 737"/>
                <a:gd name="T65" fmla="*/ 287338 h 231"/>
                <a:gd name="T66" fmla="*/ 1114425 w 737"/>
                <a:gd name="T67" fmla="*/ 258763 h 231"/>
                <a:gd name="T68" fmla="*/ 1149350 w 737"/>
                <a:gd name="T69" fmla="*/ 228600 h 231"/>
                <a:gd name="T70" fmla="*/ 1168400 w 737"/>
                <a:gd name="T71" fmla="*/ 198438 h 2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7"/>
                <a:gd name="T109" fmla="*/ 0 h 231"/>
                <a:gd name="T110" fmla="*/ 737 w 737"/>
                <a:gd name="T111" fmla="*/ 231 h 2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7" h="231">
                  <a:moveTo>
                    <a:pt x="736" y="115"/>
                  </a:moveTo>
                  <a:lnTo>
                    <a:pt x="736" y="105"/>
                  </a:lnTo>
                  <a:lnTo>
                    <a:pt x="730" y="94"/>
                  </a:lnTo>
                  <a:lnTo>
                    <a:pt x="724" y="85"/>
                  </a:lnTo>
                  <a:lnTo>
                    <a:pt x="715" y="75"/>
                  </a:lnTo>
                  <a:lnTo>
                    <a:pt x="702" y="67"/>
                  </a:lnTo>
                  <a:lnTo>
                    <a:pt x="687" y="57"/>
                  </a:lnTo>
                  <a:lnTo>
                    <a:pt x="670" y="48"/>
                  </a:lnTo>
                  <a:lnTo>
                    <a:pt x="651" y="41"/>
                  </a:lnTo>
                  <a:lnTo>
                    <a:pt x="628" y="33"/>
                  </a:lnTo>
                  <a:lnTo>
                    <a:pt x="605" y="27"/>
                  </a:lnTo>
                  <a:lnTo>
                    <a:pt x="579" y="21"/>
                  </a:lnTo>
                  <a:lnTo>
                    <a:pt x="552" y="15"/>
                  </a:lnTo>
                  <a:lnTo>
                    <a:pt x="524" y="10"/>
                  </a:lnTo>
                  <a:lnTo>
                    <a:pt x="494" y="7"/>
                  </a:lnTo>
                  <a:lnTo>
                    <a:pt x="464" y="3"/>
                  </a:lnTo>
                  <a:lnTo>
                    <a:pt x="433" y="1"/>
                  </a:lnTo>
                  <a:lnTo>
                    <a:pt x="400" y="0"/>
                  </a:lnTo>
                  <a:lnTo>
                    <a:pt x="368" y="0"/>
                  </a:lnTo>
                  <a:lnTo>
                    <a:pt x="336" y="0"/>
                  </a:lnTo>
                  <a:lnTo>
                    <a:pt x="305" y="1"/>
                  </a:lnTo>
                  <a:lnTo>
                    <a:pt x="274" y="3"/>
                  </a:lnTo>
                  <a:lnTo>
                    <a:pt x="242" y="7"/>
                  </a:lnTo>
                  <a:lnTo>
                    <a:pt x="214" y="10"/>
                  </a:lnTo>
                  <a:lnTo>
                    <a:pt x="184" y="15"/>
                  </a:lnTo>
                  <a:lnTo>
                    <a:pt x="157" y="21"/>
                  </a:lnTo>
                  <a:lnTo>
                    <a:pt x="131" y="27"/>
                  </a:lnTo>
                  <a:lnTo>
                    <a:pt x="108" y="33"/>
                  </a:lnTo>
                  <a:lnTo>
                    <a:pt x="86" y="41"/>
                  </a:lnTo>
                  <a:lnTo>
                    <a:pt x="66" y="48"/>
                  </a:lnTo>
                  <a:lnTo>
                    <a:pt x="50" y="57"/>
                  </a:lnTo>
                  <a:lnTo>
                    <a:pt x="35" y="67"/>
                  </a:lnTo>
                  <a:lnTo>
                    <a:pt x="23" y="75"/>
                  </a:lnTo>
                  <a:lnTo>
                    <a:pt x="13" y="85"/>
                  </a:lnTo>
                  <a:lnTo>
                    <a:pt x="6" y="94"/>
                  </a:lnTo>
                  <a:lnTo>
                    <a:pt x="1" y="105"/>
                  </a:lnTo>
                  <a:lnTo>
                    <a:pt x="0" y="115"/>
                  </a:lnTo>
                  <a:lnTo>
                    <a:pt x="1" y="125"/>
                  </a:lnTo>
                  <a:lnTo>
                    <a:pt x="6" y="135"/>
                  </a:lnTo>
                  <a:lnTo>
                    <a:pt x="13" y="144"/>
                  </a:lnTo>
                  <a:lnTo>
                    <a:pt x="23" y="154"/>
                  </a:lnTo>
                  <a:lnTo>
                    <a:pt x="35" y="163"/>
                  </a:lnTo>
                  <a:lnTo>
                    <a:pt x="50" y="172"/>
                  </a:lnTo>
                  <a:lnTo>
                    <a:pt x="66" y="181"/>
                  </a:lnTo>
                  <a:lnTo>
                    <a:pt x="86" y="188"/>
                  </a:lnTo>
                  <a:lnTo>
                    <a:pt x="108" y="196"/>
                  </a:lnTo>
                  <a:lnTo>
                    <a:pt x="131" y="203"/>
                  </a:lnTo>
                  <a:lnTo>
                    <a:pt x="157" y="208"/>
                  </a:lnTo>
                  <a:lnTo>
                    <a:pt x="184" y="214"/>
                  </a:lnTo>
                  <a:lnTo>
                    <a:pt x="214" y="219"/>
                  </a:lnTo>
                  <a:lnTo>
                    <a:pt x="242" y="223"/>
                  </a:lnTo>
                  <a:lnTo>
                    <a:pt x="274" y="226"/>
                  </a:lnTo>
                  <a:lnTo>
                    <a:pt x="305" y="228"/>
                  </a:lnTo>
                  <a:lnTo>
                    <a:pt x="336" y="229"/>
                  </a:lnTo>
                  <a:lnTo>
                    <a:pt x="368" y="230"/>
                  </a:lnTo>
                  <a:lnTo>
                    <a:pt x="400" y="229"/>
                  </a:lnTo>
                  <a:lnTo>
                    <a:pt x="433" y="228"/>
                  </a:lnTo>
                  <a:lnTo>
                    <a:pt x="464" y="226"/>
                  </a:lnTo>
                  <a:lnTo>
                    <a:pt x="494" y="223"/>
                  </a:lnTo>
                  <a:lnTo>
                    <a:pt x="524" y="219"/>
                  </a:lnTo>
                  <a:lnTo>
                    <a:pt x="552" y="214"/>
                  </a:lnTo>
                  <a:lnTo>
                    <a:pt x="579" y="208"/>
                  </a:lnTo>
                  <a:lnTo>
                    <a:pt x="605" y="203"/>
                  </a:lnTo>
                  <a:lnTo>
                    <a:pt x="628" y="196"/>
                  </a:lnTo>
                  <a:lnTo>
                    <a:pt x="651" y="188"/>
                  </a:lnTo>
                  <a:lnTo>
                    <a:pt x="670" y="181"/>
                  </a:lnTo>
                  <a:lnTo>
                    <a:pt x="687" y="172"/>
                  </a:lnTo>
                  <a:lnTo>
                    <a:pt x="702" y="163"/>
                  </a:lnTo>
                  <a:lnTo>
                    <a:pt x="715" y="154"/>
                  </a:lnTo>
                  <a:lnTo>
                    <a:pt x="724" y="144"/>
                  </a:lnTo>
                  <a:lnTo>
                    <a:pt x="730" y="135"/>
                  </a:lnTo>
                  <a:lnTo>
                    <a:pt x="736" y="125"/>
                  </a:lnTo>
                  <a:lnTo>
                    <a:pt x="736" y="115"/>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6" name="Freeform 10"/>
            <p:cNvSpPr>
              <a:spLocks/>
            </p:cNvSpPr>
            <p:nvPr/>
          </p:nvSpPr>
          <p:spPr bwMode="auto">
            <a:xfrm>
              <a:off x="3386138" y="3297238"/>
              <a:ext cx="896937" cy="381000"/>
            </a:xfrm>
            <a:custGeom>
              <a:avLst/>
              <a:gdLst>
                <a:gd name="T0" fmla="*/ 893762 w 565"/>
                <a:gd name="T1" fmla="*/ 173038 h 240"/>
                <a:gd name="T2" fmla="*/ 881062 w 565"/>
                <a:gd name="T3" fmla="*/ 139700 h 240"/>
                <a:gd name="T4" fmla="*/ 854075 w 565"/>
                <a:gd name="T5" fmla="*/ 107950 h 240"/>
                <a:gd name="T6" fmla="*/ 814387 w 565"/>
                <a:gd name="T7" fmla="*/ 80963 h 240"/>
                <a:gd name="T8" fmla="*/ 763587 w 565"/>
                <a:gd name="T9" fmla="*/ 55563 h 240"/>
                <a:gd name="T10" fmla="*/ 704849 w 565"/>
                <a:gd name="T11" fmla="*/ 33338 h 240"/>
                <a:gd name="T12" fmla="*/ 636587 w 565"/>
                <a:gd name="T13" fmla="*/ 17463 h 240"/>
                <a:gd name="T14" fmla="*/ 563562 w 565"/>
                <a:gd name="T15" fmla="*/ 6350 h 240"/>
                <a:gd name="T16" fmla="*/ 485775 w 565"/>
                <a:gd name="T17" fmla="*/ 0 h 240"/>
                <a:gd name="T18" fmla="*/ 409575 w 565"/>
                <a:gd name="T19" fmla="*/ 0 h 240"/>
                <a:gd name="T20" fmla="*/ 331787 w 565"/>
                <a:gd name="T21" fmla="*/ 6350 h 240"/>
                <a:gd name="T22" fmla="*/ 258762 w 565"/>
                <a:gd name="T23" fmla="*/ 17463 h 240"/>
                <a:gd name="T24" fmla="*/ 190500 w 565"/>
                <a:gd name="T25" fmla="*/ 33338 h 240"/>
                <a:gd name="T26" fmla="*/ 131762 w 565"/>
                <a:gd name="T27" fmla="*/ 55563 h 240"/>
                <a:gd name="T28" fmla="*/ 80962 w 565"/>
                <a:gd name="T29" fmla="*/ 80963 h 240"/>
                <a:gd name="T30" fmla="*/ 42862 w 565"/>
                <a:gd name="T31" fmla="*/ 107950 h 240"/>
                <a:gd name="T32" fmla="*/ 14287 w 565"/>
                <a:gd name="T33" fmla="*/ 139700 h 240"/>
                <a:gd name="T34" fmla="*/ 1587 w 565"/>
                <a:gd name="T35" fmla="*/ 173038 h 240"/>
                <a:gd name="T36" fmla="*/ 1587 w 565"/>
                <a:gd name="T37" fmla="*/ 204788 h 240"/>
                <a:gd name="T38" fmla="*/ 14287 w 565"/>
                <a:gd name="T39" fmla="*/ 238125 h 240"/>
                <a:gd name="T40" fmla="*/ 42862 w 565"/>
                <a:gd name="T41" fmla="*/ 269875 h 240"/>
                <a:gd name="T42" fmla="*/ 80962 w 565"/>
                <a:gd name="T43" fmla="*/ 298450 h 240"/>
                <a:gd name="T44" fmla="*/ 131762 w 565"/>
                <a:gd name="T45" fmla="*/ 323850 h 240"/>
                <a:gd name="T46" fmla="*/ 190500 w 565"/>
                <a:gd name="T47" fmla="*/ 344488 h 240"/>
                <a:gd name="T48" fmla="*/ 258762 w 565"/>
                <a:gd name="T49" fmla="*/ 360363 h 240"/>
                <a:gd name="T50" fmla="*/ 331787 w 565"/>
                <a:gd name="T51" fmla="*/ 373063 h 240"/>
                <a:gd name="T52" fmla="*/ 409575 w 565"/>
                <a:gd name="T53" fmla="*/ 379413 h 240"/>
                <a:gd name="T54" fmla="*/ 485775 w 565"/>
                <a:gd name="T55" fmla="*/ 379413 h 240"/>
                <a:gd name="T56" fmla="*/ 563562 w 565"/>
                <a:gd name="T57" fmla="*/ 373063 h 240"/>
                <a:gd name="T58" fmla="*/ 636587 w 565"/>
                <a:gd name="T59" fmla="*/ 360363 h 240"/>
                <a:gd name="T60" fmla="*/ 704849 w 565"/>
                <a:gd name="T61" fmla="*/ 344488 h 240"/>
                <a:gd name="T62" fmla="*/ 763587 w 565"/>
                <a:gd name="T63" fmla="*/ 323850 h 240"/>
                <a:gd name="T64" fmla="*/ 814387 w 565"/>
                <a:gd name="T65" fmla="*/ 298450 h 240"/>
                <a:gd name="T66" fmla="*/ 854075 w 565"/>
                <a:gd name="T67" fmla="*/ 269875 h 240"/>
                <a:gd name="T68" fmla="*/ 881062 w 565"/>
                <a:gd name="T69" fmla="*/ 238125 h 240"/>
                <a:gd name="T70" fmla="*/ 893762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6" y="60"/>
                  </a:lnTo>
                  <a:lnTo>
                    <a:pt x="513" y="51"/>
                  </a:lnTo>
                  <a:lnTo>
                    <a:pt x="498" y="42"/>
                  </a:lnTo>
                  <a:lnTo>
                    <a:pt x="481" y="35"/>
                  </a:lnTo>
                  <a:lnTo>
                    <a:pt x="464" y="27"/>
                  </a:lnTo>
                  <a:lnTo>
                    <a:pt x="444" y="21"/>
                  </a:lnTo>
                  <a:lnTo>
                    <a:pt x="423" y="15"/>
                  </a:lnTo>
                  <a:lnTo>
                    <a:pt x="401" y="11"/>
                  </a:lnTo>
                  <a:lnTo>
                    <a:pt x="379" y="7"/>
                  </a:lnTo>
                  <a:lnTo>
                    <a:pt x="355" y="4"/>
                  </a:lnTo>
                  <a:lnTo>
                    <a:pt x="331" y="1"/>
                  </a:lnTo>
                  <a:lnTo>
                    <a:pt x="306" y="0"/>
                  </a:lnTo>
                  <a:lnTo>
                    <a:pt x="282" y="0"/>
                  </a:lnTo>
                  <a:lnTo>
                    <a:pt x="258" y="0"/>
                  </a:lnTo>
                  <a:lnTo>
                    <a:pt x="233" y="1"/>
                  </a:lnTo>
                  <a:lnTo>
                    <a:pt x="209" y="4"/>
                  </a:lnTo>
                  <a:lnTo>
                    <a:pt x="185" y="7"/>
                  </a:lnTo>
                  <a:lnTo>
                    <a:pt x="163" y="11"/>
                  </a:lnTo>
                  <a:lnTo>
                    <a:pt x="141" y="15"/>
                  </a:lnTo>
                  <a:lnTo>
                    <a:pt x="120" y="21"/>
                  </a:lnTo>
                  <a:lnTo>
                    <a:pt x="101" y="27"/>
                  </a:lnTo>
                  <a:lnTo>
                    <a:pt x="83" y="35"/>
                  </a:lnTo>
                  <a:lnTo>
                    <a:pt x="66" y="42"/>
                  </a:lnTo>
                  <a:lnTo>
                    <a:pt x="51" y="51"/>
                  </a:lnTo>
                  <a:lnTo>
                    <a:pt x="38" y="60"/>
                  </a:lnTo>
                  <a:lnTo>
                    <a:pt x="27" y="68"/>
                  </a:lnTo>
                  <a:lnTo>
                    <a:pt x="17" y="78"/>
                  </a:lnTo>
                  <a:lnTo>
                    <a:pt x="9" y="88"/>
                  </a:lnTo>
                  <a:lnTo>
                    <a:pt x="4" y="98"/>
                  </a:lnTo>
                  <a:lnTo>
                    <a:pt x="1" y="109"/>
                  </a:lnTo>
                  <a:lnTo>
                    <a:pt x="0" y="119"/>
                  </a:lnTo>
                  <a:lnTo>
                    <a:pt x="1" y="129"/>
                  </a:lnTo>
                  <a:lnTo>
                    <a:pt x="4" y="140"/>
                  </a:lnTo>
                  <a:lnTo>
                    <a:pt x="9" y="150"/>
                  </a:lnTo>
                  <a:lnTo>
                    <a:pt x="17" y="160"/>
                  </a:lnTo>
                  <a:lnTo>
                    <a:pt x="27" y="170"/>
                  </a:lnTo>
                  <a:lnTo>
                    <a:pt x="38" y="179"/>
                  </a:lnTo>
                  <a:lnTo>
                    <a:pt x="51" y="188"/>
                  </a:lnTo>
                  <a:lnTo>
                    <a:pt x="66" y="196"/>
                  </a:lnTo>
                  <a:lnTo>
                    <a:pt x="83" y="204"/>
                  </a:lnTo>
                  <a:lnTo>
                    <a:pt x="101" y="211"/>
                  </a:lnTo>
                  <a:lnTo>
                    <a:pt x="120" y="217"/>
                  </a:lnTo>
                  <a:lnTo>
                    <a:pt x="141" y="223"/>
                  </a:lnTo>
                  <a:lnTo>
                    <a:pt x="163" y="227"/>
                  </a:lnTo>
                  <a:lnTo>
                    <a:pt x="185" y="231"/>
                  </a:lnTo>
                  <a:lnTo>
                    <a:pt x="209" y="235"/>
                  </a:lnTo>
                  <a:lnTo>
                    <a:pt x="233" y="237"/>
                  </a:lnTo>
                  <a:lnTo>
                    <a:pt x="258" y="239"/>
                  </a:lnTo>
                  <a:lnTo>
                    <a:pt x="282" y="239"/>
                  </a:lnTo>
                  <a:lnTo>
                    <a:pt x="306" y="239"/>
                  </a:lnTo>
                  <a:lnTo>
                    <a:pt x="331" y="237"/>
                  </a:lnTo>
                  <a:lnTo>
                    <a:pt x="355" y="235"/>
                  </a:lnTo>
                  <a:lnTo>
                    <a:pt x="379" y="231"/>
                  </a:lnTo>
                  <a:lnTo>
                    <a:pt x="401" y="227"/>
                  </a:lnTo>
                  <a:lnTo>
                    <a:pt x="423" y="223"/>
                  </a:lnTo>
                  <a:lnTo>
                    <a:pt x="444" y="217"/>
                  </a:lnTo>
                  <a:lnTo>
                    <a:pt x="464" y="211"/>
                  </a:lnTo>
                  <a:lnTo>
                    <a:pt x="481" y="204"/>
                  </a:lnTo>
                  <a:lnTo>
                    <a:pt x="498" y="196"/>
                  </a:lnTo>
                  <a:lnTo>
                    <a:pt x="513" y="188"/>
                  </a:lnTo>
                  <a:lnTo>
                    <a:pt x="526"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7" name="Freeform 11"/>
            <p:cNvSpPr>
              <a:spLocks/>
            </p:cNvSpPr>
            <p:nvPr/>
          </p:nvSpPr>
          <p:spPr bwMode="auto">
            <a:xfrm>
              <a:off x="5030788" y="3297238"/>
              <a:ext cx="1133475" cy="381000"/>
            </a:xfrm>
            <a:custGeom>
              <a:avLst/>
              <a:gdLst>
                <a:gd name="T0" fmla="*/ 3175 w 714"/>
                <a:gd name="T1" fmla="*/ 204788 h 240"/>
                <a:gd name="T2" fmla="*/ 19050 w 714"/>
                <a:gd name="T3" fmla="*/ 238125 h 240"/>
                <a:gd name="T4" fmla="*/ 53975 w 714"/>
                <a:gd name="T5" fmla="*/ 269875 h 240"/>
                <a:gd name="T6" fmla="*/ 101600 w 714"/>
                <a:gd name="T7" fmla="*/ 298450 h 240"/>
                <a:gd name="T8" fmla="*/ 165100 w 714"/>
                <a:gd name="T9" fmla="*/ 323850 h 240"/>
                <a:gd name="T10" fmla="*/ 241300 w 714"/>
                <a:gd name="T11" fmla="*/ 344488 h 240"/>
                <a:gd name="T12" fmla="*/ 327025 w 714"/>
                <a:gd name="T13" fmla="*/ 360363 h 240"/>
                <a:gd name="T14" fmla="*/ 420688 w 714"/>
                <a:gd name="T15" fmla="*/ 373063 h 240"/>
                <a:gd name="T16" fmla="*/ 517525 w 714"/>
                <a:gd name="T17" fmla="*/ 379413 h 240"/>
                <a:gd name="T18" fmla="*/ 615950 w 714"/>
                <a:gd name="T19" fmla="*/ 379413 h 240"/>
                <a:gd name="T20" fmla="*/ 714375 w 714"/>
                <a:gd name="T21" fmla="*/ 373063 h 240"/>
                <a:gd name="T22" fmla="*/ 806450 w 714"/>
                <a:gd name="T23" fmla="*/ 360363 h 240"/>
                <a:gd name="T24" fmla="*/ 890588 w 714"/>
                <a:gd name="T25" fmla="*/ 344488 h 240"/>
                <a:gd name="T26" fmla="*/ 966788 w 714"/>
                <a:gd name="T27" fmla="*/ 323850 h 240"/>
                <a:gd name="T28" fmla="*/ 1028700 w 714"/>
                <a:gd name="T29" fmla="*/ 298450 h 240"/>
                <a:gd name="T30" fmla="*/ 1079500 w 714"/>
                <a:gd name="T31" fmla="*/ 268288 h 240"/>
                <a:gd name="T32" fmla="*/ 1112838 w 714"/>
                <a:gd name="T33" fmla="*/ 238125 h 240"/>
                <a:gd name="T34" fmla="*/ 1128713 w 714"/>
                <a:gd name="T35" fmla="*/ 204788 h 240"/>
                <a:gd name="T36" fmla="*/ 1128713 w 714"/>
                <a:gd name="T37" fmla="*/ 171450 h 240"/>
                <a:gd name="T38" fmla="*/ 1112838 w 714"/>
                <a:gd name="T39" fmla="*/ 139700 h 240"/>
                <a:gd name="T40" fmla="*/ 1079500 w 714"/>
                <a:gd name="T41" fmla="*/ 107950 h 240"/>
                <a:gd name="T42" fmla="*/ 1028700 w 714"/>
                <a:gd name="T43" fmla="*/ 79375 h 240"/>
                <a:gd name="T44" fmla="*/ 966788 w 714"/>
                <a:gd name="T45" fmla="*/ 55563 h 240"/>
                <a:gd name="T46" fmla="*/ 890588 w 714"/>
                <a:gd name="T47" fmla="*/ 33338 h 240"/>
                <a:gd name="T48" fmla="*/ 806450 w 714"/>
                <a:gd name="T49" fmla="*/ 17463 h 240"/>
                <a:gd name="T50" fmla="*/ 711200 w 714"/>
                <a:gd name="T51" fmla="*/ 6350 h 240"/>
                <a:gd name="T52" fmla="*/ 615950 w 714"/>
                <a:gd name="T53" fmla="*/ 0 h 240"/>
                <a:gd name="T54" fmla="*/ 517525 w 714"/>
                <a:gd name="T55" fmla="*/ 0 h 240"/>
                <a:gd name="T56" fmla="*/ 419100 w 714"/>
                <a:gd name="T57" fmla="*/ 6350 h 240"/>
                <a:gd name="T58" fmla="*/ 327025 w 714"/>
                <a:gd name="T59" fmla="*/ 17463 h 240"/>
                <a:gd name="T60" fmla="*/ 241300 w 714"/>
                <a:gd name="T61" fmla="*/ 33338 h 240"/>
                <a:gd name="T62" fmla="*/ 165100 w 714"/>
                <a:gd name="T63" fmla="*/ 55563 h 240"/>
                <a:gd name="T64" fmla="*/ 101600 w 714"/>
                <a:gd name="T65" fmla="*/ 80963 h 240"/>
                <a:gd name="T66" fmla="*/ 53975 w 714"/>
                <a:gd name="T67" fmla="*/ 107950 h 240"/>
                <a:gd name="T68" fmla="*/ 19050 w 714"/>
                <a:gd name="T69" fmla="*/ 139700 h 240"/>
                <a:gd name="T70" fmla="*/ 3175 w 714"/>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4"/>
                <a:gd name="T109" fmla="*/ 0 h 240"/>
                <a:gd name="T110" fmla="*/ 714 w 714"/>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4" h="240">
                  <a:moveTo>
                    <a:pt x="0" y="119"/>
                  </a:moveTo>
                  <a:lnTo>
                    <a:pt x="2" y="129"/>
                  </a:lnTo>
                  <a:lnTo>
                    <a:pt x="6" y="140"/>
                  </a:lnTo>
                  <a:lnTo>
                    <a:pt x="12" y="150"/>
                  </a:lnTo>
                  <a:lnTo>
                    <a:pt x="22" y="160"/>
                  </a:lnTo>
                  <a:lnTo>
                    <a:pt x="34" y="170"/>
                  </a:lnTo>
                  <a:lnTo>
                    <a:pt x="48" y="179"/>
                  </a:lnTo>
                  <a:lnTo>
                    <a:pt x="64" y="188"/>
                  </a:lnTo>
                  <a:lnTo>
                    <a:pt x="83" y="196"/>
                  </a:lnTo>
                  <a:lnTo>
                    <a:pt x="104" y="204"/>
                  </a:lnTo>
                  <a:lnTo>
                    <a:pt x="127" y="211"/>
                  </a:lnTo>
                  <a:lnTo>
                    <a:pt x="152" y="217"/>
                  </a:lnTo>
                  <a:lnTo>
                    <a:pt x="178" y="223"/>
                  </a:lnTo>
                  <a:lnTo>
                    <a:pt x="206" y="227"/>
                  </a:lnTo>
                  <a:lnTo>
                    <a:pt x="235" y="231"/>
                  </a:lnTo>
                  <a:lnTo>
                    <a:pt x="265" y="235"/>
                  </a:lnTo>
                  <a:lnTo>
                    <a:pt x="295" y="237"/>
                  </a:lnTo>
                  <a:lnTo>
                    <a:pt x="326" y="239"/>
                  </a:lnTo>
                  <a:lnTo>
                    <a:pt x="356" y="239"/>
                  </a:lnTo>
                  <a:lnTo>
                    <a:pt x="388" y="239"/>
                  </a:lnTo>
                  <a:lnTo>
                    <a:pt x="418" y="237"/>
                  </a:lnTo>
                  <a:lnTo>
                    <a:pt x="450" y="235"/>
                  </a:lnTo>
                  <a:lnTo>
                    <a:pt x="479" y="231"/>
                  </a:lnTo>
                  <a:lnTo>
                    <a:pt x="508" y="227"/>
                  </a:lnTo>
                  <a:lnTo>
                    <a:pt x="534" y="223"/>
                  </a:lnTo>
                  <a:lnTo>
                    <a:pt x="561" y="217"/>
                  </a:lnTo>
                  <a:lnTo>
                    <a:pt x="586" y="211"/>
                  </a:lnTo>
                  <a:lnTo>
                    <a:pt x="609" y="204"/>
                  </a:lnTo>
                  <a:lnTo>
                    <a:pt x="629" y="196"/>
                  </a:lnTo>
                  <a:lnTo>
                    <a:pt x="648" y="188"/>
                  </a:lnTo>
                  <a:lnTo>
                    <a:pt x="666" y="179"/>
                  </a:lnTo>
                  <a:lnTo>
                    <a:pt x="680" y="169"/>
                  </a:lnTo>
                  <a:lnTo>
                    <a:pt x="691" y="160"/>
                  </a:lnTo>
                  <a:lnTo>
                    <a:pt x="701" y="150"/>
                  </a:lnTo>
                  <a:lnTo>
                    <a:pt x="707" y="140"/>
                  </a:lnTo>
                  <a:lnTo>
                    <a:pt x="711" y="129"/>
                  </a:lnTo>
                  <a:lnTo>
                    <a:pt x="713" y="119"/>
                  </a:lnTo>
                  <a:lnTo>
                    <a:pt x="711" y="108"/>
                  </a:lnTo>
                  <a:lnTo>
                    <a:pt x="707" y="98"/>
                  </a:lnTo>
                  <a:lnTo>
                    <a:pt x="701" y="88"/>
                  </a:lnTo>
                  <a:lnTo>
                    <a:pt x="691" y="78"/>
                  </a:lnTo>
                  <a:lnTo>
                    <a:pt x="680" y="68"/>
                  </a:lnTo>
                  <a:lnTo>
                    <a:pt x="666" y="59"/>
                  </a:lnTo>
                  <a:lnTo>
                    <a:pt x="648" y="50"/>
                  </a:lnTo>
                  <a:lnTo>
                    <a:pt x="629" y="42"/>
                  </a:lnTo>
                  <a:lnTo>
                    <a:pt x="609" y="35"/>
                  </a:lnTo>
                  <a:lnTo>
                    <a:pt x="585" y="27"/>
                  </a:lnTo>
                  <a:lnTo>
                    <a:pt x="561" y="21"/>
                  </a:lnTo>
                  <a:lnTo>
                    <a:pt x="534" y="15"/>
                  </a:lnTo>
                  <a:lnTo>
                    <a:pt x="508" y="11"/>
                  </a:lnTo>
                  <a:lnTo>
                    <a:pt x="479" y="6"/>
                  </a:lnTo>
                  <a:lnTo>
                    <a:pt x="448" y="4"/>
                  </a:lnTo>
                  <a:lnTo>
                    <a:pt x="418" y="1"/>
                  </a:lnTo>
                  <a:lnTo>
                    <a:pt x="388" y="0"/>
                  </a:lnTo>
                  <a:lnTo>
                    <a:pt x="356" y="0"/>
                  </a:lnTo>
                  <a:lnTo>
                    <a:pt x="326" y="0"/>
                  </a:lnTo>
                  <a:lnTo>
                    <a:pt x="295" y="1"/>
                  </a:lnTo>
                  <a:lnTo>
                    <a:pt x="264" y="4"/>
                  </a:lnTo>
                  <a:lnTo>
                    <a:pt x="235" y="7"/>
                  </a:lnTo>
                  <a:lnTo>
                    <a:pt x="206" y="11"/>
                  </a:lnTo>
                  <a:lnTo>
                    <a:pt x="178" y="16"/>
                  </a:lnTo>
                  <a:lnTo>
                    <a:pt x="152" y="21"/>
                  </a:lnTo>
                  <a:lnTo>
                    <a:pt x="127" y="27"/>
                  </a:lnTo>
                  <a:lnTo>
                    <a:pt x="104" y="35"/>
                  </a:lnTo>
                  <a:lnTo>
                    <a:pt x="83" y="42"/>
                  </a:lnTo>
                  <a:lnTo>
                    <a:pt x="64" y="51"/>
                  </a:lnTo>
                  <a:lnTo>
                    <a:pt x="48" y="60"/>
                  </a:lnTo>
                  <a:lnTo>
                    <a:pt x="34" y="68"/>
                  </a:lnTo>
                  <a:lnTo>
                    <a:pt x="22" y="78"/>
                  </a:lnTo>
                  <a:lnTo>
                    <a:pt x="12" y="88"/>
                  </a:lnTo>
                  <a:lnTo>
                    <a:pt x="6" y="98"/>
                  </a:lnTo>
                  <a:lnTo>
                    <a:pt x="2"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8" name="Freeform 12"/>
            <p:cNvSpPr>
              <a:spLocks/>
            </p:cNvSpPr>
            <p:nvPr/>
          </p:nvSpPr>
          <p:spPr bwMode="auto">
            <a:xfrm>
              <a:off x="7324725" y="3016250"/>
              <a:ext cx="896938" cy="382588"/>
            </a:xfrm>
            <a:custGeom>
              <a:avLst/>
              <a:gdLst>
                <a:gd name="T0" fmla="*/ 893763 w 565"/>
                <a:gd name="T1" fmla="*/ 174625 h 241"/>
                <a:gd name="T2" fmla="*/ 879475 w 565"/>
                <a:gd name="T3" fmla="*/ 141288 h 241"/>
                <a:gd name="T4" fmla="*/ 854075 w 565"/>
                <a:gd name="T5" fmla="*/ 111125 h 241"/>
                <a:gd name="T6" fmla="*/ 814388 w 565"/>
                <a:gd name="T7" fmla="*/ 80963 h 241"/>
                <a:gd name="T8" fmla="*/ 765175 w 565"/>
                <a:gd name="T9" fmla="*/ 55563 h 241"/>
                <a:gd name="T10" fmla="*/ 704850 w 565"/>
                <a:gd name="T11" fmla="*/ 34925 h 241"/>
                <a:gd name="T12" fmla="*/ 636588 w 565"/>
                <a:gd name="T13" fmla="*/ 17463 h 241"/>
                <a:gd name="T14" fmla="*/ 563563 w 565"/>
                <a:gd name="T15" fmla="*/ 6350 h 241"/>
                <a:gd name="T16" fmla="*/ 487363 w 565"/>
                <a:gd name="T17" fmla="*/ 1588 h 241"/>
                <a:gd name="T18" fmla="*/ 407988 w 565"/>
                <a:gd name="T19" fmla="*/ 1588 h 241"/>
                <a:gd name="T20" fmla="*/ 331788 w 565"/>
                <a:gd name="T21" fmla="*/ 6350 h 241"/>
                <a:gd name="T22" fmla="*/ 258763 w 565"/>
                <a:gd name="T23" fmla="*/ 17463 h 241"/>
                <a:gd name="T24" fmla="*/ 190500 w 565"/>
                <a:gd name="T25" fmla="*/ 34925 h 241"/>
                <a:gd name="T26" fmla="*/ 131763 w 565"/>
                <a:gd name="T27" fmla="*/ 55563 h 241"/>
                <a:gd name="T28" fmla="*/ 80963 w 565"/>
                <a:gd name="T29" fmla="*/ 80963 h 241"/>
                <a:gd name="T30" fmla="*/ 41275 w 565"/>
                <a:gd name="T31" fmla="*/ 111125 h 241"/>
                <a:gd name="T32" fmla="*/ 15875 w 565"/>
                <a:gd name="T33" fmla="*/ 141288 h 241"/>
                <a:gd name="T34" fmla="*/ 1588 w 565"/>
                <a:gd name="T35" fmla="*/ 174625 h 241"/>
                <a:gd name="T36" fmla="*/ 1588 w 565"/>
                <a:gd name="T37" fmla="*/ 207963 h 241"/>
                <a:gd name="T38" fmla="*/ 15875 w 565"/>
                <a:gd name="T39" fmla="*/ 239713 h 241"/>
                <a:gd name="T40" fmla="*/ 41275 w 565"/>
                <a:gd name="T41" fmla="*/ 271463 h 241"/>
                <a:gd name="T42" fmla="*/ 80963 w 565"/>
                <a:gd name="T43" fmla="*/ 300038 h 241"/>
                <a:gd name="T44" fmla="*/ 131763 w 565"/>
                <a:gd name="T45" fmla="*/ 325438 h 241"/>
                <a:gd name="T46" fmla="*/ 190500 w 565"/>
                <a:gd name="T47" fmla="*/ 346075 h 241"/>
                <a:gd name="T48" fmla="*/ 258763 w 565"/>
                <a:gd name="T49" fmla="*/ 363538 h 241"/>
                <a:gd name="T50" fmla="*/ 331788 w 565"/>
                <a:gd name="T51" fmla="*/ 374650 h 241"/>
                <a:gd name="T52" fmla="*/ 407988 w 565"/>
                <a:gd name="T53" fmla="*/ 379413 h 241"/>
                <a:gd name="T54" fmla="*/ 487363 w 565"/>
                <a:gd name="T55" fmla="*/ 379413 h 241"/>
                <a:gd name="T56" fmla="*/ 563563 w 565"/>
                <a:gd name="T57" fmla="*/ 374650 h 241"/>
                <a:gd name="T58" fmla="*/ 636588 w 565"/>
                <a:gd name="T59" fmla="*/ 363538 h 241"/>
                <a:gd name="T60" fmla="*/ 704850 w 565"/>
                <a:gd name="T61" fmla="*/ 346075 h 241"/>
                <a:gd name="T62" fmla="*/ 765175 w 565"/>
                <a:gd name="T63" fmla="*/ 325438 h 241"/>
                <a:gd name="T64" fmla="*/ 814388 w 565"/>
                <a:gd name="T65" fmla="*/ 300038 h 241"/>
                <a:gd name="T66" fmla="*/ 854075 w 565"/>
                <a:gd name="T67" fmla="*/ 271463 h 241"/>
                <a:gd name="T68" fmla="*/ 879475 w 565"/>
                <a:gd name="T69" fmla="*/ 239713 h 241"/>
                <a:gd name="T70" fmla="*/ 893763 w 565"/>
                <a:gd name="T71" fmla="*/ 207963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1"/>
                <a:gd name="T110" fmla="*/ 565 w 565"/>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1">
                  <a:moveTo>
                    <a:pt x="564" y="120"/>
                  </a:moveTo>
                  <a:lnTo>
                    <a:pt x="563" y="110"/>
                  </a:lnTo>
                  <a:lnTo>
                    <a:pt x="560" y="99"/>
                  </a:lnTo>
                  <a:lnTo>
                    <a:pt x="554" y="89"/>
                  </a:lnTo>
                  <a:lnTo>
                    <a:pt x="547" y="79"/>
                  </a:lnTo>
                  <a:lnTo>
                    <a:pt x="538" y="70"/>
                  </a:lnTo>
                  <a:lnTo>
                    <a:pt x="526" y="60"/>
                  </a:lnTo>
                  <a:lnTo>
                    <a:pt x="513" y="51"/>
                  </a:lnTo>
                  <a:lnTo>
                    <a:pt x="498" y="43"/>
                  </a:lnTo>
                  <a:lnTo>
                    <a:pt x="482" y="35"/>
                  </a:lnTo>
                  <a:lnTo>
                    <a:pt x="463" y="29"/>
                  </a:lnTo>
                  <a:lnTo>
                    <a:pt x="444" y="22"/>
                  </a:lnTo>
                  <a:lnTo>
                    <a:pt x="423" y="16"/>
                  </a:lnTo>
                  <a:lnTo>
                    <a:pt x="401" y="11"/>
                  </a:lnTo>
                  <a:lnTo>
                    <a:pt x="378" y="8"/>
                  </a:lnTo>
                  <a:lnTo>
                    <a:pt x="355" y="4"/>
                  </a:lnTo>
                  <a:lnTo>
                    <a:pt x="331" y="2"/>
                  </a:lnTo>
                  <a:lnTo>
                    <a:pt x="307" y="1"/>
                  </a:lnTo>
                  <a:lnTo>
                    <a:pt x="282" y="0"/>
                  </a:lnTo>
                  <a:lnTo>
                    <a:pt x="257" y="1"/>
                  </a:lnTo>
                  <a:lnTo>
                    <a:pt x="233" y="2"/>
                  </a:lnTo>
                  <a:lnTo>
                    <a:pt x="209" y="4"/>
                  </a:lnTo>
                  <a:lnTo>
                    <a:pt x="186" y="8"/>
                  </a:lnTo>
                  <a:lnTo>
                    <a:pt x="163" y="11"/>
                  </a:lnTo>
                  <a:lnTo>
                    <a:pt x="141" y="16"/>
                  </a:lnTo>
                  <a:lnTo>
                    <a:pt x="120" y="22"/>
                  </a:lnTo>
                  <a:lnTo>
                    <a:pt x="101" y="29"/>
                  </a:lnTo>
                  <a:lnTo>
                    <a:pt x="83" y="35"/>
                  </a:lnTo>
                  <a:lnTo>
                    <a:pt x="66" y="43"/>
                  </a:lnTo>
                  <a:lnTo>
                    <a:pt x="51" y="51"/>
                  </a:lnTo>
                  <a:lnTo>
                    <a:pt x="38" y="60"/>
                  </a:lnTo>
                  <a:lnTo>
                    <a:pt x="26" y="70"/>
                  </a:lnTo>
                  <a:lnTo>
                    <a:pt x="17" y="79"/>
                  </a:lnTo>
                  <a:lnTo>
                    <a:pt x="10" y="89"/>
                  </a:lnTo>
                  <a:lnTo>
                    <a:pt x="4" y="99"/>
                  </a:lnTo>
                  <a:lnTo>
                    <a:pt x="1" y="110"/>
                  </a:lnTo>
                  <a:lnTo>
                    <a:pt x="0" y="120"/>
                  </a:lnTo>
                  <a:lnTo>
                    <a:pt x="1" y="131"/>
                  </a:lnTo>
                  <a:lnTo>
                    <a:pt x="4" y="141"/>
                  </a:lnTo>
                  <a:lnTo>
                    <a:pt x="10" y="151"/>
                  </a:lnTo>
                  <a:lnTo>
                    <a:pt x="17" y="161"/>
                  </a:lnTo>
                  <a:lnTo>
                    <a:pt x="26" y="171"/>
                  </a:lnTo>
                  <a:lnTo>
                    <a:pt x="38" y="180"/>
                  </a:lnTo>
                  <a:lnTo>
                    <a:pt x="51" y="189"/>
                  </a:lnTo>
                  <a:lnTo>
                    <a:pt x="66" y="197"/>
                  </a:lnTo>
                  <a:lnTo>
                    <a:pt x="83" y="205"/>
                  </a:lnTo>
                  <a:lnTo>
                    <a:pt x="101" y="212"/>
                  </a:lnTo>
                  <a:lnTo>
                    <a:pt x="120" y="218"/>
                  </a:lnTo>
                  <a:lnTo>
                    <a:pt x="141" y="224"/>
                  </a:lnTo>
                  <a:lnTo>
                    <a:pt x="163" y="229"/>
                  </a:lnTo>
                  <a:lnTo>
                    <a:pt x="186" y="233"/>
                  </a:lnTo>
                  <a:lnTo>
                    <a:pt x="209" y="236"/>
                  </a:lnTo>
                  <a:lnTo>
                    <a:pt x="233" y="238"/>
                  </a:lnTo>
                  <a:lnTo>
                    <a:pt x="257" y="239"/>
                  </a:lnTo>
                  <a:lnTo>
                    <a:pt x="282" y="240"/>
                  </a:lnTo>
                  <a:lnTo>
                    <a:pt x="307" y="239"/>
                  </a:lnTo>
                  <a:lnTo>
                    <a:pt x="331" y="238"/>
                  </a:lnTo>
                  <a:lnTo>
                    <a:pt x="355" y="236"/>
                  </a:lnTo>
                  <a:lnTo>
                    <a:pt x="378" y="233"/>
                  </a:lnTo>
                  <a:lnTo>
                    <a:pt x="401" y="229"/>
                  </a:lnTo>
                  <a:lnTo>
                    <a:pt x="423" y="224"/>
                  </a:lnTo>
                  <a:lnTo>
                    <a:pt x="444" y="218"/>
                  </a:lnTo>
                  <a:lnTo>
                    <a:pt x="463" y="212"/>
                  </a:lnTo>
                  <a:lnTo>
                    <a:pt x="482" y="205"/>
                  </a:lnTo>
                  <a:lnTo>
                    <a:pt x="498" y="197"/>
                  </a:lnTo>
                  <a:lnTo>
                    <a:pt x="513" y="189"/>
                  </a:lnTo>
                  <a:lnTo>
                    <a:pt x="526" y="180"/>
                  </a:lnTo>
                  <a:lnTo>
                    <a:pt x="538" y="171"/>
                  </a:lnTo>
                  <a:lnTo>
                    <a:pt x="547" y="161"/>
                  </a:lnTo>
                  <a:lnTo>
                    <a:pt x="554" y="151"/>
                  </a:lnTo>
                  <a:lnTo>
                    <a:pt x="560" y="141"/>
                  </a:lnTo>
                  <a:lnTo>
                    <a:pt x="563" y="131"/>
                  </a:lnTo>
                  <a:lnTo>
                    <a:pt x="564"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19" name="Freeform 13"/>
            <p:cNvSpPr>
              <a:spLocks/>
            </p:cNvSpPr>
            <p:nvPr/>
          </p:nvSpPr>
          <p:spPr bwMode="auto">
            <a:xfrm>
              <a:off x="6934200" y="1905000"/>
              <a:ext cx="898525" cy="382588"/>
            </a:xfrm>
            <a:custGeom>
              <a:avLst/>
              <a:gdLst>
                <a:gd name="T0" fmla="*/ 893763 w 566"/>
                <a:gd name="T1" fmla="*/ 173038 h 241"/>
                <a:gd name="T2" fmla="*/ 881063 w 566"/>
                <a:gd name="T3" fmla="*/ 141288 h 241"/>
                <a:gd name="T4" fmla="*/ 854075 w 566"/>
                <a:gd name="T5" fmla="*/ 109538 h 241"/>
                <a:gd name="T6" fmla="*/ 814388 w 566"/>
                <a:gd name="T7" fmla="*/ 80963 h 241"/>
                <a:gd name="T8" fmla="*/ 765175 w 566"/>
                <a:gd name="T9" fmla="*/ 55563 h 241"/>
                <a:gd name="T10" fmla="*/ 704850 w 566"/>
                <a:gd name="T11" fmla="*/ 34925 h 241"/>
                <a:gd name="T12" fmla="*/ 636587 w 566"/>
                <a:gd name="T13" fmla="*/ 19050 h 241"/>
                <a:gd name="T14" fmla="*/ 563562 w 566"/>
                <a:gd name="T15" fmla="*/ 6350 h 241"/>
                <a:gd name="T16" fmla="*/ 487362 w 566"/>
                <a:gd name="T17" fmla="*/ 1588 h 241"/>
                <a:gd name="T18" fmla="*/ 409575 w 566"/>
                <a:gd name="T19" fmla="*/ 1588 h 241"/>
                <a:gd name="T20" fmla="*/ 331787 w 566"/>
                <a:gd name="T21" fmla="*/ 6350 h 241"/>
                <a:gd name="T22" fmla="*/ 258762 w 566"/>
                <a:gd name="T23" fmla="*/ 19050 h 241"/>
                <a:gd name="T24" fmla="*/ 190500 w 566"/>
                <a:gd name="T25" fmla="*/ 34925 h 241"/>
                <a:gd name="T26" fmla="*/ 131762 w 566"/>
                <a:gd name="T27" fmla="*/ 55563 h 241"/>
                <a:gd name="T28" fmla="*/ 80962 w 566"/>
                <a:gd name="T29" fmla="*/ 80963 h 241"/>
                <a:gd name="T30" fmla="*/ 42862 w 566"/>
                <a:gd name="T31" fmla="*/ 109538 h 241"/>
                <a:gd name="T32" fmla="*/ 15875 w 566"/>
                <a:gd name="T33" fmla="*/ 141288 h 241"/>
                <a:gd name="T34" fmla="*/ 3175 w 566"/>
                <a:gd name="T35" fmla="*/ 173038 h 241"/>
                <a:gd name="T36" fmla="*/ 3175 w 566"/>
                <a:gd name="T37" fmla="*/ 206375 h 241"/>
                <a:gd name="T38" fmla="*/ 15875 w 566"/>
                <a:gd name="T39" fmla="*/ 239713 h 241"/>
                <a:gd name="T40" fmla="*/ 42862 w 566"/>
                <a:gd name="T41" fmla="*/ 269875 h 241"/>
                <a:gd name="T42" fmla="*/ 80962 w 566"/>
                <a:gd name="T43" fmla="*/ 298450 h 241"/>
                <a:gd name="T44" fmla="*/ 131762 w 566"/>
                <a:gd name="T45" fmla="*/ 325438 h 241"/>
                <a:gd name="T46" fmla="*/ 190500 w 566"/>
                <a:gd name="T47" fmla="*/ 346075 h 241"/>
                <a:gd name="T48" fmla="*/ 258762 w 566"/>
                <a:gd name="T49" fmla="*/ 361950 h 241"/>
                <a:gd name="T50" fmla="*/ 331787 w 566"/>
                <a:gd name="T51" fmla="*/ 374650 h 241"/>
                <a:gd name="T52" fmla="*/ 409575 w 566"/>
                <a:gd name="T53" fmla="*/ 379413 h 241"/>
                <a:gd name="T54" fmla="*/ 487362 w 566"/>
                <a:gd name="T55" fmla="*/ 379413 h 241"/>
                <a:gd name="T56" fmla="*/ 563562 w 566"/>
                <a:gd name="T57" fmla="*/ 374650 h 241"/>
                <a:gd name="T58" fmla="*/ 636587 w 566"/>
                <a:gd name="T59" fmla="*/ 361950 h 241"/>
                <a:gd name="T60" fmla="*/ 704850 w 566"/>
                <a:gd name="T61" fmla="*/ 346075 h 241"/>
                <a:gd name="T62" fmla="*/ 765175 w 566"/>
                <a:gd name="T63" fmla="*/ 325438 h 241"/>
                <a:gd name="T64" fmla="*/ 814388 w 566"/>
                <a:gd name="T65" fmla="*/ 298450 h 241"/>
                <a:gd name="T66" fmla="*/ 854075 w 566"/>
                <a:gd name="T67" fmla="*/ 269875 h 241"/>
                <a:gd name="T68" fmla="*/ 881063 w 566"/>
                <a:gd name="T69" fmla="*/ 239713 h 241"/>
                <a:gd name="T70" fmla="*/ 893763 w 566"/>
                <a:gd name="T71" fmla="*/ 206375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6"/>
                <a:gd name="T109" fmla="*/ 0 h 241"/>
                <a:gd name="T110" fmla="*/ 566 w 566"/>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6" h="241">
                  <a:moveTo>
                    <a:pt x="565" y="120"/>
                  </a:moveTo>
                  <a:lnTo>
                    <a:pt x="563" y="109"/>
                  </a:lnTo>
                  <a:lnTo>
                    <a:pt x="560" y="99"/>
                  </a:lnTo>
                  <a:lnTo>
                    <a:pt x="555" y="89"/>
                  </a:lnTo>
                  <a:lnTo>
                    <a:pt x="547" y="79"/>
                  </a:lnTo>
                  <a:lnTo>
                    <a:pt x="538" y="69"/>
                  </a:lnTo>
                  <a:lnTo>
                    <a:pt x="527" y="60"/>
                  </a:lnTo>
                  <a:lnTo>
                    <a:pt x="513" y="51"/>
                  </a:lnTo>
                  <a:lnTo>
                    <a:pt x="498" y="43"/>
                  </a:lnTo>
                  <a:lnTo>
                    <a:pt x="482" y="35"/>
                  </a:lnTo>
                  <a:lnTo>
                    <a:pt x="463" y="28"/>
                  </a:lnTo>
                  <a:lnTo>
                    <a:pt x="444" y="22"/>
                  </a:lnTo>
                  <a:lnTo>
                    <a:pt x="424" y="16"/>
                  </a:lnTo>
                  <a:lnTo>
                    <a:pt x="401" y="12"/>
                  </a:lnTo>
                  <a:lnTo>
                    <a:pt x="379" y="7"/>
                  </a:lnTo>
                  <a:lnTo>
                    <a:pt x="355" y="4"/>
                  </a:lnTo>
                  <a:lnTo>
                    <a:pt x="331" y="2"/>
                  </a:lnTo>
                  <a:lnTo>
                    <a:pt x="307" y="1"/>
                  </a:lnTo>
                  <a:lnTo>
                    <a:pt x="282" y="0"/>
                  </a:lnTo>
                  <a:lnTo>
                    <a:pt x="258" y="1"/>
                  </a:lnTo>
                  <a:lnTo>
                    <a:pt x="233" y="2"/>
                  </a:lnTo>
                  <a:lnTo>
                    <a:pt x="209" y="4"/>
                  </a:lnTo>
                  <a:lnTo>
                    <a:pt x="186" y="7"/>
                  </a:lnTo>
                  <a:lnTo>
                    <a:pt x="163" y="12"/>
                  </a:lnTo>
                  <a:lnTo>
                    <a:pt x="141" y="16"/>
                  </a:lnTo>
                  <a:lnTo>
                    <a:pt x="120" y="22"/>
                  </a:lnTo>
                  <a:lnTo>
                    <a:pt x="101" y="28"/>
                  </a:lnTo>
                  <a:lnTo>
                    <a:pt x="83" y="35"/>
                  </a:lnTo>
                  <a:lnTo>
                    <a:pt x="66" y="43"/>
                  </a:lnTo>
                  <a:lnTo>
                    <a:pt x="51" y="51"/>
                  </a:lnTo>
                  <a:lnTo>
                    <a:pt x="38" y="60"/>
                  </a:lnTo>
                  <a:lnTo>
                    <a:pt x="27" y="69"/>
                  </a:lnTo>
                  <a:lnTo>
                    <a:pt x="17" y="79"/>
                  </a:lnTo>
                  <a:lnTo>
                    <a:pt x="10" y="89"/>
                  </a:lnTo>
                  <a:lnTo>
                    <a:pt x="4" y="99"/>
                  </a:lnTo>
                  <a:lnTo>
                    <a:pt x="2" y="109"/>
                  </a:lnTo>
                  <a:lnTo>
                    <a:pt x="0" y="120"/>
                  </a:lnTo>
                  <a:lnTo>
                    <a:pt x="2" y="130"/>
                  </a:lnTo>
                  <a:lnTo>
                    <a:pt x="4" y="141"/>
                  </a:lnTo>
                  <a:lnTo>
                    <a:pt x="10" y="151"/>
                  </a:lnTo>
                  <a:lnTo>
                    <a:pt x="17" y="161"/>
                  </a:lnTo>
                  <a:lnTo>
                    <a:pt x="27" y="170"/>
                  </a:lnTo>
                  <a:lnTo>
                    <a:pt x="38" y="180"/>
                  </a:lnTo>
                  <a:lnTo>
                    <a:pt x="51" y="188"/>
                  </a:lnTo>
                  <a:lnTo>
                    <a:pt x="66" y="197"/>
                  </a:lnTo>
                  <a:lnTo>
                    <a:pt x="83" y="205"/>
                  </a:lnTo>
                  <a:lnTo>
                    <a:pt x="101" y="212"/>
                  </a:lnTo>
                  <a:lnTo>
                    <a:pt x="120" y="218"/>
                  </a:lnTo>
                  <a:lnTo>
                    <a:pt x="141" y="223"/>
                  </a:lnTo>
                  <a:lnTo>
                    <a:pt x="163" y="228"/>
                  </a:lnTo>
                  <a:lnTo>
                    <a:pt x="186" y="232"/>
                  </a:lnTo>
                  <a:lnTo>
                    <a:pt x="209" y="236"/>
                  </a:lnTo>
                  <a:lnTo>
                    <a:pt x="233" y="238"/>
                  </a:lnTo>
                  <a:lnTo>
                    <a:pt x="258" y="239"/>
                  </a:lnTo>
                  <a:lnTo>
                    <a:pt x="282" y="240"/>
                  </a:lnTo>
                  <a:lnTo>
                    <a:pt x="307" y="239"/>
                  </a:lnTo>
                  <a:lnTo>
                    <a:pt x="331" y="238"/>
                  </a:lnTo>
                  <a:lnTo>
                    <a:pt x="355" y="236"/>
                  </a:lnTo>
                  <a:lnTo>
                    <a:pt x="379" y="232"/>
                  </a:lnTo>
                  <a:lnTo>
                    <a:pt x="401" y="228"/>
                  </a:lnTo>
                  <a:lnTo>
                    <a:pt x="424" y="223"/>
                  </a:lnTo>
                  <a:lnTo>
                    <a:pt x="444" y="218"/>
                  </a:lnTo>
                  <a:lnTo>
                    <a:pt x="463" y="212"/>
                  </a:lnTo>
                  <a:lnTo>
                    <a:pt x="482" y="205"/>
                  </a:lnTo>
                  <a:lnTo>
                    <a:pt x="498" y="197"/>
                  </a:lnTo>
                  <a:lnTo>
                    <a:pt x="513" y="188"/>
                  </a:lnTo>
                  <a:lnTo>
                    <a:pt x="527" y="180"/>
                  </a:lnTo>
                  <a:lnTo>
                    <a:pt x="538" y="170"/>
                  </a:lnTo>
                  <a:lnTo>
                    <a:pt x="547" y="161"/>
                  </a:lnTo>
                  <a:lnTo>
                    <a:pt x="555" y="151"/>
                  </a:lnTo>
                  <a:lnTo>
                    <a:pt x="560" y="141"/>
                  </a:lnTo>
                  <a:lnTo>
                    <a:pt x="563" y="130"/>
                  </a:lnTo>
                  <a:lnTo>
                    <a:pt x="565"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0" name="Freeform 14"/>
            <p:cNvSpPr>
              <a:spLocks/>
            </p:cNvSpPr>
            <p:nvPr/>
          </p:nvSpPr>
          <p:spPr bwMode="auto">
            <a:xfrm>
              <a:off x="7324725" y="3911600"/>
              <a:ext cx="1355725" cy="387350"/>
            </a:xfrm>
            <a:custGeom>
              <a:avLst/>
              <a:gdLst>
                <a:gd name="T0" fmla="*/ 1354138 w 854"/>
                <a:gd name="T1" fmla="*/ 385763 h 244"/>
                <a:gd name="T2" fmla="*/ 1354138 w 854"/>
                <a:gd name="T3" fmla="*/ 0 h 244"/>
                <a:gd name="T4" fmla="*/ 0 w 854"/>
                <a:gd name="T5" fmla="*/ 0 h 244"/>
                <a:gd name="T6" fmla="*/ 0 w 854"/>
                <a:gd name="T7" fmla="*/ 385763 h 244"/>
                <a:gd name="T8" fmla="*/ 1354138 w 854"/>
                <a:gd name="T9" fmla="*/ 385763 h 244"/>
                <a:gd name="T10" fmla="*/ 0 60000 65536"/>
                <a:gd name="T11" fmla="*/ 0 60000 65536"/>
                <a:gd name="T12" fmla="*/ 0 60000 65536"/>
                <a:gd name="T13" fmla="*/ 0 60000 65536"/>
                <a:gd name="T14" fmla="*/ 0 60000 65536"/>
                <a:gd name="T15" fmla="*/ 0 w 854"/>
                <a:gd name="T16" fmla="*/ 0 h 244"/>
                <a:gd name="T17" fmla="*/ 854 w 854"/>
                <a:gd name="T18" fmla="*/ 244 h 244"/>
              </a:gdLst>
              <a:ahLst/>
              <a:cxnLst>
                <a:cxn ang="T10">
                  <a:pos x="T0" y="T1"/>
                </a:cxn>
                <a:cxn ang="T11">
                  <a:pos x="T2" y="T3"/>
                </a:cxn>
                <a:cxn ang="T12">
                  <a:pos x="T4" y="T5"/>
                </a:cxn>
                <a:cxn ang="T13">
                  <a:pos x="T6" y="T7"/>
                </a:cxn>
                <a:cxn ang="T14">
                  <a:pos x="T8" y="T9"/>
                </a:cxn>
              </a:cxnLst>
              <a:rect l="T15" t="T16" r="T17" b="T18"/>
              <a:pathLst>
                <a:path w="854" h="244">
                  <a:moveTo>
                    <a:pt x="853" y="243"/>
                  </a:moveTo>
                  <a:lnTo>
                    <a:pt x="853" y="0"/>
                  </a:lnTo>
                  <a:lnTo>
                    <a:pt x="0" y="0"/>
                  </a:lnTo>
                  <a:lnTo>
                    <a:pt x="0" y="243"/>
                  </a:lnTo>
                  <a:lnTo>
                    <a:pt x="853" y="243"/>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1" name="Freeform 15"/>
            <p:cNvSpPr>
              <a:spLocks/>
            </p:cNvSpPr>
            <p:nvPr/>
          </p:nvSpPr>
          <p:spPr bwMode="auto">
            <a:xfrm>
              <a:off x="4191000" y="3911600"/>
              <a:ext cx="896938" cy="392113"/>
            </a:xfrm>
            <a:custGeom>
              <a:avLst/>
              <a:gdLst>
                <a:gd name="T0" fmla="*/ 895350 w 565"/>
                <a:gd name="T1" fmla="*/ 390525 h 247"/>
                <a:gd name="T2" fmla="*/ 895350 w 565"/>
                <a:gd name="T3" fmla="*/ 0 h 247"/>
                <a:gd name="T4" fmla="*/ 0 w 565"/>
                <a:gd name="T5" fmla="*/ 0 h 247"/>
                <a:gd name="T6" fmla="*/ 0 w 565"/>
                <a:gd name="T7" fmla="*/ 390525 h 247"/>
                <a:gd name="T8" fmla="*/ 895350 w 565"/>
                <a:gd name="T9" fmla="*/ 390525 h 247"/>
                <a:gd name="T10" fmla="*/ 0 60000 65536"/>
                <a:gd name="T11" fmla="*/ 0 60000 65536"/>
                <a:gd name="T12" fmla="*/ 0 60000 65536"/>
                <a:gd name="T13" fmla="*/ 0 60000 65536"/>
                <a:gd name="T14" fmla="*/ 0 60000 65536"/>
                <a:gd name="T15" fmla="*/ 0 w 565"/>
                <a:gd name="T16" fmla="*/ 0 h 247"/>
                <a:gd name="T17" fmla="*/ 565 w 565"/>
                <a:gd name="T18" fmla="*/ 247 h 247"/>
              </a:gdLst>
              <a:ahLst/>
              <a:cxnLst>
                <a:cxn ang="T10">
                  <a:pos x="T0" y="T1"/>
                </a:cxn>
                <a:cxn ang="T11">
                  <a:pos x="T2" y="T3"/>
                </a:cxn>
                <a:cxn ang="T12">
                  <a:pos x="T4" y="T5"/>
                </a:cxn>
                <a:cxn ang="T13">
                  <a:pos x="T6" y="T7"/>
                </a:cxn>
                <a:cxn ang="T14">
                  <a:pos x="T8" y="T9"/>
                </a:cxn>
              </a:cxnLst>
              <a:rect l="T15" t="T16" r="T17" b="T18"/>
              <a:pathLst>
                <a:path w="565" h="247">
                  <a:moveTo>
                    <a:pt x="564" y="246"/>
                  </a:moveTo>
                  <a:lnTo>
                    <a:pt x="564" y="0"/>
                  </a:lnTo>
                  <a:lnTo>
                    <a:pt x="0" y="0"/>
                  </a:lnTo>
                  <a:lnTo>
                    <a:pt x="0" y="246"/>
                  </a:lnTo>
                  <a:lnTo>
                    <a:pt x="564" y="246"/>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2" name="Freeform 16"/>
            <p:cNvSpPr>
              <a:spLocks/>
            </p:cNvSpPr>
            <p:nvPr/>
          </p:nvSpPr>
          <p:spPr bwMode="auto">
            <a:xfrm>
              <a:off x="5434013" y="1754188"/>
              <a:ext cx="1276350" cy="627062"/>
            </a:xfrm>
            <a:custGeom>
              <a:avLst/>
              <a:gdLst>
                <a:gd name="T0" fmla="*/ 0 w 804"/>
                <a:gd name="T1" fmla="*/ 312737 h 395"/>
                <a:gd name="T2" fmla="*/ 628650 w 804"/>
                <a:gd name="T3" fmla="*/ 0 h 395"/>
                <a:gd name="T4" fmla="*/ 1274763 w 804"/>
                <a:gd name="T5" fmla="*/ 323850 h 395"/>
                <a:gd name="T6" fmla="*/ 628650 w 804"/>
                <a:gd name="T7" fmla="*/ 625475 h 395"/>
                <a:gd name="T8" fmla="*/ 0 w 804"/>
                <a:gd name="T9" fmla="*/ 312737 h 395"/>
                <a:gd name="T10" fmla="*/ 0 60000 65536"/>
                <a:gd name="T11" fmla="*/ 0 60000 65536"/>
                <a:gd name="T12" fmla="*/ 0 60000 65536"/>
                <a:gd name="T13" fmla="*/ 0 60000 65536"/>
                <a:gd name="T14" fmla="*/ 0 60000 65536"/>
                <a:gd name="T15" fmla="*/ 0 w 804"/>
                <a:gd name="T16" fmla="*/ 0 h 395"/>
                <a:gd name="T17" fmla="*/ 804 w 804"/>
                <a:gd name="T18" fmla="*/ 395 h 395"/>
              </a:gdLst>
              <a:ahLst/>
              <a:cxnLst>
                <a:cxn ang="T10">
                  <a:pos x="T0" y="T1"/>
                </a:cxn>
                <a:cxn ang="T11">
                  <a:pos x="T2" y="T3"/>
                </a:cxn>
                <a:cxn ang="T12">
                  <a:pos x="T4" y="T5"/>
                </a:cxn>
                <a:cxn ang="T13">
                  <a:pos x="T6" y="T7"/>
                </a:cxn>
                <a:cxn ang="T14">
                  <a:pos x="T8" y="T9"/>
                </a:cxn>
              </a:cxnLst>
              <a:rect l="T15" t="T16" r="T17" b="T18"/>
              <a:pathLst>
                <a:path w="804" h="395">
                  <a:moveTo>
                    <a:pt x="0" y="197"/>
                  </a:moveTo>
                  <a:lnTo>
                    <a:pt x="396" y="0"/>
                  </a:lnTo>
                  <a:lnTo>
                    <a:pt x="803" y="204"/>
                  </a:lnTo>
                  <a:lnTo>
                    <a:pt x="396" y="394"/>
                  </a:lnTo>
                  <a:lnTo>
                    <a:pt x="0" y="197"/>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3" name="Freeform 17"/>
            <p:cNvSpPr>
              <a:spLocks/>
            </p:cNvSpPr>
            <p:nvPr/>
          </p:nvSpPr>
          <p:spPr bwMode="auto">
            <a:xfrm>
              <a:off x="5715000" y="3733800"/>
              <a:ext cx="1371600" cy="658813"/>
            </a:xfrm>
            <a:custGeom>
              <a:avLst/>
              <a:gdLst>
                <a:gd name="T0" fmla="*/ 0 w 864"/>
                <a:gd name="T1" fmla="*/ 330200 h 415"/>
                <a:gd name="T2" fmla="*/ 676275 w 864"/>
                <a:gd name="T3" fmla="*/ 0 h 415"/>
                <a:gd name="T4" fmla="*/ 1370013 w 864"/>
                <a:gd name="T5" fmla="*/ 339725 h 415"/>
                <a:gd name="T6" fmla="*/ 676275 w 864"/>
                <a:gd name="T7" fmla="*/ 657225 h 415"/>
                <a:gd name="T8" fmla="*/ 0 w 864"/>
                <a:gd name="T9" fmla="*/ 330200 h 415"/>
                <a:gd name="T10" fmla="*/ 0 60000 65536"/>
                <a:gd name="T11" fmla="*/ 0 60000 65536"/>
                <a:gd name="T12" fmla="*/ 0 60000 65536"/>
                <a:gd name="T13" fmla="*/ 0 60000 65536"/>
                <a:gd name="T14" fmla="*/ 0 60000 65536"/>
                <a:gd name="T15" fmla="*/ 0 w 864"/>
                <a:gd name="T16" fmla="*/ 0 h 415"/>
                <a:gd name="T17" fmla="*/ 864 w 864"/>
                <a:gd name="T18" fmla="*/ 415 h 415"/>
              </a:gdLst>
              <a:ahLst/>
              <a:cxnLst>
                <a:cxn ang="T10">
                  <a:pos x="T0" y="T1"/>
                </a:cxn>
                <a:cxn ang="T11">
                  <a:pos x="T2" y="T3"/>
                </a:cxn>
                <a:cxn ang="T12">
                  <a:pos x="T4" y="T5"/>
                </a:cxn>
                <a:cxn ang="T13">
                  <a:pos x="T6" y="T7"/>
                </a:cxn>
                <a:cxn ang="T14">
                  <a:pos x="T8" y="T9"/>
                </a:cxn>
              </a:cxnLst>
              <a:rect l="T15" t="T16" r="T17" b="T18"/>
              <a:pathLst>
                <a:path w="864" h="415">
                  <a:moveTo>
                    <a:pt x="0" y="208"/>
                  </a:moveTo>
                  <a:lnTo>
                    <a:pt x="426" y="0"/>
                  </a:lnTo>
                  <a:lnTo>
                    <a:pt x="863" y="214"/>
                  </a:lnTo>
                  <a:lnTo>
                    <a:pt x="426" y="414"/>
                  </a:lnTo>
                  <a:lnTo>
                    <a:pt x="0" y="208"/>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24" name="Rectangle 18"/>
            <p:cNvSpPr>
              <a:spLocks noChangeArrowheads="1"/>
            </p:cNvSpPr>
            <p:nvPr/>
          </p:nvSpPr>
          <p:spPr bwMode="auto">
            <a:xfrm>
              <a:off x="8205415" y="3372415"/>
              <a:ext cx="764321"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budget</a:t>
              </a:r>
            </a:p>
          </p:txBody>
        </p:sp>
        <p:sp>
          <p:nvSpPr>
            <p:cNvPr id="17425" name="Rectangle 19"/>
            <p:cNvSpPr>
              <a:spLocks noChangeArrowheads="1"/>
            </p:cNvSpPr>
            <p:nvPr/>
          </p:nvSpPr>
          <p:spPr bwMode="auto">
            <a:xfrm>
              <a:off x="6667500" y="3306763"/>
              <a:ext cx="425698"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did</a:t>
              </a:r>
            </a:p>
          </p:txBody>
        </p:sp>
        <p:sp>
          <p:nvSpPr>
            <p:cNvPr id="17426" name="Rectangle 20"/>
            <p:cNvSpPr>
              <a:spLocks noChangeArrowheads="1"/>
            </p:cNvSpPr>
            <p:nvPr/>
          </p:nvSpPr>
          <p:spPr bwMode="auto">
            <a:xfrm>
              <a:off x="3633788" y="3286125"/>
              <a:ext cx="425698"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pid</a:t>
              </a:r>
            </a:p>
          </p:txBody>
        </p:sp>
        <p:sp>
          <p:nvSpPr>
            <p:cNvPr id="17427" name="Rectangle 21"/>
            <p:cNvSpPr>
              <a:spLocks noChangeArrowheads="1"/>
            </p:cNvSpPr>
            <p:nvPr/>
          </p:nvSpPr>
          <p:spPr bwMode="auto">
            <a:xfrm>
              <a:off x="4171950" y="2922588"/>
              <a:ext cx="1108473"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started_on</a:t>
              </a:r>
            </a:p>
          </p:txBody>
        </p:sp>
        <p:sp>
          <p:nvSpPr>
            <p:cNvPr id="17428" name="Rectangle 22"/>
            <p:cNvSpPr>
              <a:spLocks noChangeArrowheads="1"/>
            </p:cNvSpPr>
            <p:nvPr/>
          </p:nvSpPr>
          <p:spPr bwMode="auto">
            <a:xfrm>
              <a:off x="5157788" y="3295650"/>
              <a:ext cx="87212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pbudget</a:t>
              </a:r>
            </a:p>
          </p:txBody>
        </p:sp>
        <p:sp>
          <p:nvSpPr>
            <p:cNvPr id="17429" name="Rectangle 23"/>
            <p:cNvSpPr>
              <a:spLocks noChangeArrowheads="1"/>
            </p:cNvSpPr>
            <p:nvPr/>
          </p:nvSpPr>
          <p:spPr bwMode="auto">
            <a:xfrm>
              <a:off x="7434971" y="3041650"/>
              <a:ext cx="746354"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dname</a:t>
              </a:r>
            </a:p>
          </p:txBody>
        </p:sp>
        <p:sp>
          <p:nvSpPr>
            <p:cNvPr id="17430" name="Rectangle 24"/>
            <p:cNvSpPr>
              <a:spLocks noChangeArrowheads="1"/>
            </p:cNvSpPr>
            <p:nvPr/>
          </p:nvSpPr>
          <p:spPr bwMode="auto">
            <a:xfrm>
              <a:off x="7086600" y="1905000"/>
              <a:ext cx="554238"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until</a:t>
              </a:r>
            </a:p>
          </p:txBody>
        </p:sp>
        <p:sp>
          <p:nvSpPr>
            <p:cNvPr id="17431" name="Rectangle 25"/>
            <p:cNvSpPr>
              <a:spLocks noChangeArrowheads="1"/>
            </p:cNvSpPr>
            <p:nvPr/>
          </p:nvSpPr>
          <p:spPr bwMode="auto">
            <a:xfrm>
              <a:off x="7392915" y="3942646"/>
              <a:ext cx="1286768"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Departments</a:t>
              </a:r>
            </a:p>
          </p:txBody>
        </p:sp>
        <p:sp>
          <p:nvSpPr>
            <p:cNvPr id="17432" name="Rectangle 26"/>
            <p:cNvSpPr>
              <a:spLocks noChangeArrowheads="1"/>
            </p:cNvSpPr>
            <p:nvPr/>
          </p:nvSpPr>
          <p:spPr bwMode="auto">
            <a:xfrm>
              <a:off x="4138613" y="3941763"/>
              <a:ext cx="87212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Projects</a:t>
              </a:r>
            </a:p>
          </p:txBody>
        </p:sp>
        <p:sp>
          <p:nvSpPr>
            <p:cNvPr id="17433" name="Rectangle 27"/>
            <p:cNvSpPr>
              <a:spLocks noChangeArrowheads="1"/>
            </p:cNvSpPr>
            <p:nvPr/>
          </p:nvSpPr>
          <p:spPr bwMode="auto">
            <a:xfrm>
              <a:off x="5810250" y="3900488"/>
              <a:ext cx="959202"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Sponsors</a:t>
              </a:r>
            </a:p>
          </p:txBody>
        </p:sp>
        <p:grpSp>
          <p:nvGrpSpPr>
            <p:cNvPr id="17434" name="Group 28"/>
            <p:cNvGrpSpPr>
              <a:grpSpLocks/>
            </p:cNvGrpSpPr>
            <p:nvPr/>
          </p:nvGrpSpPr>
          <p:grpSpPr bwMode="auto">
            <a:xfrm>
              <a:off x="5453063" y="982663"/>
              <a:ext cx="1333500" cy="403225"/>
              <a:chOff x="3435" y="619"/>
              <a:chExt cx="840" cy="254"/>
            </a:xfrm>
          </p:grpSpPr>
          <p:sp>
            <p:nvSpPr>
              <p:cNvPr id="17460" name="Freeform 29"/>
              <p:cNvSpPr>
                <a:spLocks/>
              </p:cNvSpPr>
              <p:nvPr/>
            </p:nvSpPr>
            <p:spPr bwMode="auto">
              <a:xfrm>
                <a:off x="3435" y="626"/>
                <a:ext cx="840" cy="247"/>
              </a:xfrm>
              <a:custGeom>
                <a:avLst/>
                <a:gdLst>
                  <a:gd name="T0" fmla="*/ 839 w 840"/>
                  <a:gd name="T1" fmla="*/ 246 h 247"/>
                  <a:gd name="T2" fmla="*/ 839 w 840"/>
                  <a:gd name="T3" fmla="*/ 0 h 247"/>
                  <a:gd name="T4" fmla="*/ 0 w 840"/>
                  <a:gd name="T5" fmla="*/ 0 h 247"/>
                  <a:gd name="T6" fmla="*/ 0 w 840"/>
                  <a:gd name="T7" fmla="*/ 246 h 247"/>
                  <a:gd name="T8" fmla="*/ 839 w 840"/>
                  <a:gd name="T9" fmla="*/ 246 h 247"/>
                  <a:gd name="T10" fmla="*/ 0 60000 65536"/>
                  <a:gd name="T11" fmla="*/ 0 60000 65536"/>
                  <a:gd name="T12" fmla="*/ 0 60000 65536"/>
                  <a:gd name="T13" fmla="*/ 0 60000 65536"/>
                  <a:gd name="T14" fmla="*/ 0 60000 65536"/>
                  <a:gd name="T15" fmla="*/ 0 w 840"/>
                  <a:gd name="T16" fmla="*/ 0 h 247"/>
                  <a:gd name="T17" fmla="*/ 840 w 840"/>
                  <a:gd name="T18" fmla="*/ 247 h 247"/>
                </a:gdLst>
                <a:ahLst/>
                <a:cxnLst>
                  <a:cxn ang="T10">
                    <a:pos x="T0" y="T1"/>
                  </a:cxn>
                  <a:cxn ang="T11">
                    <a:pos x="T2" y="T3"/>
                  </a:cxn>
                  <a:cxn ang="T12">
                    <a:pos x="T4" y="T5"/>
                  </a:cxn>
                  <a:cxn ang="T13">
                    <a:pos x="T6" y="T7"/>
                  </a:cxn>
                  <a:cxn ang="T14">
                    <a:pos x="T8" y="T9"/>
                  </a:cxn>
                </a:cxnLst>
                <a:rect l="T15" t="T16" r="T17" b="T18"/>
                <a:pathLst>
                  <a:path w="840" h="247">
                    <a:moveTo>
                      <a:pt x="839" y="246"/>
                    </a:moveTo>
                    <a:lnTo>
                      <a:pt x="839" y="0"/>
                    </a:lnTo>
                    <a:lnTo>
                      <a:pt x="0" y="0"/>
                    </a:lnTo>
                    <a:lnTo>
                      <a:pt x="0" y="246"/>
                    </a:lnTo>
                    <a:lnTo>
                      <a:pt x="839" y="246"/>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61" name="Rectangle 30"/>
              <p:cNvSpPr>
                <a:spLocks noChangeArrowheads="1"/>
              </p:cNvSpPr>
              <p:nvPr/>
            </p:nvSpPr>
            <p:spPr bwMode="auto">
              <a:xfrm>
                <a:off x="3471" y="619"/>
                <a:ext cx="688" cy="180"/>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Employees</a:t>
                </a:r>
              </a:p>
            </p:txBody>
          </p:sp>
        </p:grpSp>
        <p:sp>
          <p:nvSpPr>
            <p:cNvPr id="17435" name="Rectangle 31"/>
            <p:cNvSpPr>
              <a:spLocks noChangeArrowheads="1"/>
            </p:cNvSpPr>
            <p:nvPr/>
          </p:nvSpPr>
          <p:spPr bwMode="auto">
            <a:xfrm>
              <a:off x="5546725" y="1874838"/>
              <a:ext cx="919120"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Monitors</a:t>
              </a:r>
            </a:p>
          </p:txBody>
        </p:sp>
        <p:sp>
          <p:nvSpPr>
            <p:cNvPr id="17436" name="Rectangle 32"/>
            <p:cNvSpPr>
              <a:spLocks noChangeArrowheads="1"/>
            </p:cNvSpPr>
            <p:nvPr/>
          </p:nvSpPr>
          <p:spPr bwMode="auto">
            <a:xfrm>
              <a:off x="3319463" y="2771775"/>
              <a:ext cx="5781675" cy="1741488"/>
            </a:xfrm>
            <a:prstGeom prst="rect">
              <a:avLst/>
            </a:prstGeom>
            <a:noFill/>
            <a:ln w="25400">
              <a:solidFill>
                <a:schemeClr val="tx2"/>
              </a:solidFill>
              <a:prstDash val="sysDot"/>
              <a:miter lim="800000"/>
              <a:headEnd/>
              <a:tailEnd/>
            </a:ln>
          </p:spPr>
          <p:txBody>
            <a:bodyPr wrap="none" anchor="ctr"/>
            <a:lstStyle/>
            <a:p>
              <a:pPr algn="ctr"/>
              <a:endParaRPr lang="en-US" sz="1400">
                <a:latin typeface="Verdana" pitchFamily="34" charset="0"/>
              </a:endParaRPr>
            </a:p>
          </p:txBody>
        </p:sp>
        <p:sp>
          <p:nvSpPr>
            <p:cNvPr id="17437" name="Line 33"/>
            <p:cNvSpPr>
              <a:spLocks noChangeShapeType="1"/>
            </p:cNvSpPr>
            <p:nvPr/>
          </p:nvSpPr>
          <p:spPr bwMode="auto">
            <a:xfrm>
              <a:off x="3832225" y="3694113"/>
              <a:ext cx="611188" cy="215900"/>
            </a:xfrm>
            <a:prstGeom prst="line">
              <a:avLst/>
            </a:prstGeom>
            <a:noFill/>
            <a:ln w="12700">
              <a:solidFill>
                <a:schemeClr val="tx2"/>
              </a:solidFill>
              <a:round/>
              <a:headEnd type="none" w="sm" len="sm"/>
              <a:tailEnd type="none" w="sm" len="sm"/>
            </a:ln>
          </p:spPr>
          <p:txBody>
            <a:bodyPr/>
            <a:lstStyle/>
            <a:p>
              <a:endParaRPr lang="en-US"/>
            </a:p>
          </p:txBody>
        </p:sp>
        <p:sp>
          <p:nvSpPr>
            <p:cNvPr id="17438" name="Line 34"/>
            <p:cNvSpPr>
              <a:spLocks noChangeShapeType="1"/>
            </p:cNvSpPr>
            <p:nvPr/>
          </p:nvSpPr>
          <p:spPr bwMode="auto">
            <a:xfrm>
              <a:off x="4721225" y="3294063"/>
              <a:ext cx="9525" cy="593725"/>
            </a:xfrm>
            <a:prstGeom prst="line">
              <a:avLst/>
            </a:prstGeom>
            <a:noFill/>
            <a:ln w="12700">
              <a:solidFill>
                <a:schemeClr val="tx2"/>
              </a:solidFill>
              <a:round/>
              <a:headEnd type="none" w="sm" len="sm"/>
              <a:tailEnd type="none" w="sm" len="sm"/>
            </a:ln>
          </p:spPr>
          <p:txBody>
            <a:bodyPr/>
            <a:lstStyle/>
            <a:p>
              <a:endParaRPr lang="en-US"/>
            </a:p>
          </p:txBody>
        </p:sp>
        <p:sp>
          <p:nvSpPr>
            <p:cNvPr id="17439" name="Line 35"/>
            <p:cNvSpPr>
              <a:spLocks noChangeShapeType="1"/>
            </p:cNvSpPr>
            <p:nvPr/>
          </p:nvSpPr>
          <p:spPr bwMode="auto">
            <a:xfrm flipH="1">
              <a:off x="4946650" y="3694113"/>
              <a:ext cx="606425" cy="215900"/>
            </a:xfrm>
            <a:prstGeom prst="line">
              <a:avLst/>
            </a:prstGeom>
            <a:noFill/>
            <a:ln w="12700">
              <a:solidFill>
                <a:schemeClr val="tx2"/>
              </a:solidFill>
              <a:round/>
              <a:headEnd type="none" w="sm" len="sm"/>
              <a:tailEnd type="none" w="sm" len="sm"/>
            </a:ln>
          </p:spPr>
          <p:txBody>
            <a:bodyPr/>
            <a:lstStyle/>
            <a:p>
              <a:endParaRPr lang="en-US"/>
            </a:p>
          </p:txBody>
        </p:sp>
        <p:sp>
          <p:nvSpPr>
            <p:cNvPr id="17440" name="Line 36"/>
            <p:cNvSpPr>
              <a:spLocks noChangeShapeType="1"/>
            </p:cNvSpPr>
            <p:nvPr/>
          </p:nvSpPr>
          <p:spPr bwMode="auto">
            <a:xfrm>
              <a:off x="6970713" y="3679825"/>
              <a:ext cx="490537" cy="230188"/>
            </a:xfrm>
            <a:prstGeom prst="line">
              <a:avLst/>
            </a:prstGeom>
            <a:noFill/>
            <a:ln w="12700">
              <a:solidFill>
                <a:schemeClr val="tx2"/>
              </a:solidFill>
              <a:round/>
              <a:headEnd type="none" w="sm" len="sm"/>
              <a:tailEnd type="none" w="sm" len="sm"/>
            </a:ln>
          </p:spPr>
          <p:txBody>
            <a:bodyPr/>
            <a:lstStyle/>
            <a:p>
              <a:endParaRPr lang="en-US"/>
            </a:p>
          </p:txBody>
        </p:sp>
        <p:sp>
          <p:nvSpPr>
            <p:cNvPr id="17441" name="Line 37"/>
            <p:cNvSpPr>
              <a:spLocks noChangeShapeType="1"/>
            </p:cNvSpPr>
            <p:nvPr/>
          </p:nvSpPr>
          <p:spPr bwMode="auto">
            <a:xfrm>
              <a:off x="7756525" y="3405188"/>
              <a:ext cx="0" cy="520700"/>
            </a:xfrm>
            <a:prstGeom prst="line">
              <a:avLst/>
            </a:prstGeom>
            <a:noFill/>
            <a:ln w="12700">
              <a:solidFill>
                <a:schemeClr val="tx2"/>
              </a:solidFill>
              <a:round/>
              <a:headEnd type="none" w="sm" len="sm"/>
              <a:tailEnd type="none" w="sm" len="sm"/>
            </a:ln>
          </p:spPr>
          <p:txBody>
            <a:bodyPr/>
            <a:lstStyle/>
            <a:p>
              <a:endParaRPr lang="en-US"/>
            </a:p>
          </p:txBody>
        </p:sp>
        <p:sp>
          <p:nvSpPr>
            <p:cNvPr id="17442" name="Line 38"/>
            <p:cNvSpPr>
              <a:spLocks noChangeShapeType="1"/>
            </p:cNvSpPr>
            <p:nvPr/>
          </p:nvSpPr>
          <p:spPr bwMode="auto">
            <a:xfrm flipH="1">
              <a:off x="8147050" y="3694113"/>
              <a:ext cx="347663" cy="231775"/>
            </a:xfrm>
            <a:prstGeom prst="line">
              <a:avLst/>
            </a:prstGeom>
            <a:noFill/>
            <a:ln w="12700">
              <a:solidFill>
                <a:schemeClr val="tx2"/>
              </a:solidFill>
              <a:round/>
              <a:headEnd type="none" w="sm" len="sm"/>
              <a:tailEnd type="none" w="sm" len="sm"/>
            </a:ln>
          </p:spPr>
          <p:txBody>
            <a:bodyPr/>
            <a:lstStyle/>
            <a:p>
              <a:endParaRPr lang="en-US"/>
            </a:p>
          </p:txBody>
        </p:sp>
        <p:sp>
          <p:nvSpPr>
            <p:cNvPr id="17443" name="Line 39"/>
            <p:cNvSpPr>
              <a:spLocks noChangeShapeType="1"/>
            </p:cNvSpPr>
            <p:nvPr/>
          </p:nvSpPr>
          <p:spPr bwMode="auto">
            <a:xfrm flipH="1">
              <a:off x="6064250" y="2438400"/>
              <a:ext cx="31750" cy="314325"/>
            </a:xfrm>
            <a:prstGeom prst="line">
              <a:avLst/>
            </a:prstGeom>
            <a:noFill/>
            <a:ln w="12700">
              <a:solidFill>
                <a:schemeClr val="tx2"/>
              </a:solidFill>
              <a:round/>
              <a:headEnd type="none" w="sm" len="sm"/>
              <a:tailEnd type="none" w="sm" len="sm"/>
            </a:ln>
          </p:spPr>
          <p:txBody>
            <a:bodyPr/>
            <a:lstStyle/>
            <a:p>
              <a:endParaRPr lang="en-US"/>
            </a:p>
          </p:txBody>
        </p:sp>
        <p:sp>
          <p:nvSpPr>
            <p:cNvPr id="17444" name="Line 40"/>
            <p:cNvSpPr>
              <a:spLocks noChangeShapeType="1"/>
            </p:cNvSpPr>
            <p:nvPr/>
          </p:nvSpPr>
          <p:spPr bwMode="auto">
            <a:xfrm>
              <a:off x="6711950" y="2073275"/>
              <a:ext cx="200025" cy="0"/>
            </a:xfrm>
            <a:prstGeom prst="line">
              <a:avLst/>
            </a:prstGeom>
            <a:noFill/>
            <a:ln w="12700">
              <a:solidFill>
                <a:schemeClr val="tx2"/>
              </a:solidFill>
              <a:round/>
              <a:headEnd type="none" w="sm" len="sm"/>
              <a:tailEnd type="none" w="sm" len="sm"/>
            </a:ln>
          </p:spPr>
          <p:txBody>
            <a:bodyPr/>
            <a:lstStyle/>
            <a:p>
              <a:endParaRPr lang="en-US"/>
            </a:p>
          </p:txBody>
        </p:sp>
        <p:sp>
          <p:nvSpPr>
            <p:cNvPr id="17445" name="Line 41"/>
            <p:cNvSpPr>
              <a:spLocks noChangeShapeType="1"/>
            </p:cNvSpPr>
            <p:nvPr/>
          </p:nvSpPr>
          <p:spPr bwMode="auto">
            <a:xfrm flipV="1">
              <a:off x="6062663" y="1381125"/>
              <a:ext cx="0" cy="361950"/>
            </a:xfrm>
            <a:prstGeom prst="line">
              <a:avLst/>
            </a:prstGeom>
            <a:noFill/>
            <a:ln w="12700">
              <a:solidFill>
                <a:schemeClr val="tx2"/>
              </a:solidFill>
              <a:round/>
              <a:headEnd type="none" w="sm" len="sm"/>
              <a:tailEnd type="none" w="sm" len="sm"/>
            </a:ln>
          </p:spPr>
          <p:txBody>
            <a:bodyPr/>
            <a:lstStyle/>
            <a:p>
              <a:endParaRPr lang="en-US"/>
            </a:p>
          </p:txBody>
        </p:sp>
        <p:sp>
          <p:nvSpPr>
            <p:cNvPr id="17446" name="Freeform 42"/>
            <p:cNvSpPr>
              <a:spLocks/>
            </p:cNvSpPr>
            <p:nvPr/>
          </p:nvSpPr>
          <p:spPr bwMode="auto">
            <a:xfrm>
              <a:off x="6445250" y="379413"/>
              <a:ext cx="896938" cy="381000"/>
            </a:xfrm>
            <a:custGeom>
              <a:avLst/>
              <a:gdLst>
                <a:gd name="T0" fmla="*/ 1588 w 565"/>
                <a:gd name="T1" fmla="*/ 206375 h 240"/>
                <a:gd name="T2" fmla="*/ 14288 w 565"/>
                <a:gd name="T3" fmla="*/ 239713 h 240"/>
                <a:gd name="T4" fmla="*/ 42863 w 565"/>
                <a:gd name="T5" fmla="*/ 269875 h 240"/>
                <a:gd name="T6" fmla="*/ 80963 w 565"/>
                <a:gd name="T7" fmla="*/ 298450 h 240"/>
                <a:gd name="T8" fmla="*/ 131763 w 565"/>
                <a:gd name="T9" fmla="*/ 323850 h 240"/>
                <a:gd name="T10" fmla="*/ 190500 w 565"/>
                <a:gd name="T11" fmla="*/ 346075 h 240"/>
                <a:gd name="T12" fmla="*/ 258763 w 565"/>
                <a:gd name="T13" fmla="*/ 361950 h 240"/>
                <a:gd name="T14" fmla="*/ 331788 w 565"/>
                <a:gd name="T15" fmla="*/ 373063 h 240"/>
                <a:gd name="T16" fmla="*/ 407988 w 565"/>
                <a:gd name="T17" fmla="*/ 379413 h 240"/>
                <a:gd name="T18" fmla="*/ 485775 w 565"/>
                <a:gd name="T19" fmla="*/ 379413 h 240"/>
                <a:gd name="T20" fmla="*/ 563563 w 565"/>
                <a:gd name="T21" fmla="*/ 373063 h 240"/>
                <a:gd name="T22" fmla="*/ 636588 w 565"/>
                <a:gd name="T23" fmla="*/ 361950 h 240"/>
                <a:gd name="T24" fmla="*/ 703263 w 565"/>
                <a:gd name="T25" fmla="*/ 344488 h 240"/>
                <a:gd name="T26" fmla="*/ 763588 w 565"/>
                <a:gd name="T27" fmla="*/ 323850 h 240"/>
                <a:gd name="T28" fmla="*/ 814388 w 565"/>
                <a:gd name="T29" fmla="*/ 298450 h 240"/>
                <a:gd name="T30" fmla="*/ 852488 w 565"/>
                <a:gd name="T31" fmla="*/ 269875 h 240"/>
                <a:gd name="T32" fmla="*/ 879475 w 565"/>
                <a:gd name="T33" fmla="*/ 238125 h 240"/>
                <a:gd name="T34" fmla="*/ 893763 w 565"/>
                <a:gd name="T35" fmla="*/ 204788 h 240"/>
                <a:gd name="T36" fmla="*/ 893763 w 565"/>
                <a:gd name="T37" fmla="*/ 173038 h 240"/>
                <a:gd name="T38" fmla="*/ 879475 w 565"/>
                <a:gd name="T39" fmla="*/ 139700 h 240"/>
                <a:gd name="T40" fmla="*/ 852488 w 565"/>
                <a:gd name="T41" fmla="*/ 107950 h 240"/>
                <a:gd name="T42" fmla="*/ 814388 w 565"/>
                <a:gd name="T43" fmla="*/ 80963 h 240"/>
                <a:gd name="T44" fmla="*/ 763588 w 565"/>
                <a:gd name="T45" fmla="*/ 55563 h 240"/>
                <a:gd name="T46" fmla="*/ 703263 w 565"/>
                <a:gd name="T47" fmla="*/ 33338 h 240"/>
                <a:gd name="T48" fmla="*/ 636588 w 565"/>
                <a:gd name="T49" fmla="*/ 17463 h 240"/>
                <a:gd name="T50" fmla="*/ 563563 w 565"/>
                <a:gd name="T51" fmla="*/ 6350 h 240"/>
                <a:gd name="T52" fmla="*/ 485775 w 565"/>
                <a:gd name="T53" fmla="*/ 0 h 240"/>
                <a:gd name="T54" fmla="*/ 407988 w 565"/>
                <a:gd name="T55" fmla="*/ 0 h 240"/>
                <a:gd name="T56" fmla="*/ 331788 w 565"/>
                <a:gd name="T57" fmla="*/ 6350 h 240"/>
                <a:gd name="T58" fmla="*/ 258763 w 565"/>
                <a:gd name="T59" fmla="*/ 17463 h 240"/>
                <a:gd name="T60" fmla="*/ 190500 w 565"/>
                <a:gd name="T61" fmla="*/ 33338 h 240"/>
                <a:gd name="T62" fmla="*/ 131763 w 565"/>
                <a:gd name="T63" fmla="*/ 55563 h 240"/>
                <a:gd name="T64" fmla="*/ 80963 w 565"/>
                <a:gd name="T65" fmla="*/ 80963 h 240"/>
                <a:gd name="T66" fmla="*/ 42863 w 565"/>
                <a:gd name="T67" fmla="*/ 109538 h 240"/>
                <a:gd name="T68" fmla="*/ 14288 w 565"/>
                <a:gd name="T69" fmla="*/ 139700 h 240"/>
                <a:gd name="T70" fmla="*/ 1588 w 565"/>
                <a:gd name="T71" fmla="*/ 17303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0" y="119"/>
                  </a:moveTo>
                  <a:lnTo>
                    <a:pt x="1" y="130"/>
                  </a:lnTo>
                  <a:lnTo>
                    <a:pt x="4" y="140"/>
                  </a:lnTo>
                  <a:lnTo>
                    <a:pt x="9" y="151"/>
                  </a:lnTo>
                  <a:lnTo>
                    <a:pt x="17" y="160"/>
                  </a:lnTo>
                  <a:lnTo>
                    <a:pt x="27" y="170"/>
                  </a:lnTo>
                  <a:lnTo>
                    <a:pt x="38" y="179"/>
                  </a:lnTo>
                  <a:lnTo>
                    <a:pt x="51" y="188"/>
                  </a:lnTo>
                  <a:lnTo>
                    <a:pt x="66" y="197"/>
                  </a:lnTo>
                  <a:lnTo>
                    <a:pt x="83" y="204"/>
                  </a:lnTo>
                  <a:lnTo>
                    <a:pt x="101" y="211"/>
                  </a:lnTo>
                  <a:lnTo>
                    <a:pt x="120" y="218"/>
                  </a:lnTo>
                  <a:lnTo>
                    <a:pt x="141" y="223"/>
                  </a:lnTo>
                  <a:lnTo>
                    <a:pt x="163" y="228"/>
                  </a:lnTo>
                  <a:lnTo>
                    <a:pt x="185" y="232"/>
                  </a:lnTo>
                  <a:lnTo>
                    <a:pt x="209" y="235"/>
                  </a:lnTo>
                  <a:lnTo>
                    <a:pt x="233" y="237"/>
                  </a:lnTo>
                  <a:lnTo>
                    <a:pt x="257" y="239"/>
                  </a:lnTo>
                  <a:lnTo>
                    <a:pt x="282" y="239"/>
                  </a:lnTo>
                  <a:lnTo>
                    <a:pt x="306" y="239"/>
                  </a:lnTo>
                  <a:lnTo>
                    <a:pt x="331" y="237"/>
                  </a:lnTo>
                  <a:lnTo>
                    <a:pt x="355" y="235"/>
                  </a:lnTo>
                  <a:lnTo>
                    <a:pt x="378" y="231"/>
                  </a:lnTo>
                  <a:lnTo>
                    <a:pt x="401" y="228"/>
                  </a:lnTo>
                  <a:lnTo>
                    <a:pt x="423" y="223"/>
                  </a:lnTo>
                  <a:lnTo>
                    <a:pt x="443" y="217"/>
                  </a:lnTo>
                  <a:lnTo>
                    <a:pt x="463" y="211"/>
                  </a:lnTo>
                  <a:lnTo>
                    <a:pt x="481" y="204"/>
                  </a:lnTo>
                  <a:lnTo>
                    <a:pt x="498" y="196"/>
                  </a:lnTo>
                  <a:lnTo>
                    <a:pt x="513" y="188"/>
                  </a:lnTo>
                  <a:lnTo>
                    <a:pt x="526" y="179"/>
                  </a:lnTo>
                  <a:lnTo>
                    <a:pt x="537" y="170"/>
                  </a:lnTo>
                  <a:lnTo>
                    <a:pt x="547" y="160"/>
                  </a:lnTo>
                  <a:lnTo>
                    <a:pt x="554" y="150"/>
                  </a:lnTo>
                  <a:lnTo>
                    <a:pt x="559" y="140"/>
                  </a:lnTo>
                  <a:lnTo>
                    <a:pt x="563" y="129"/>
                  </a:lnTo>
                  <a:lnTo>
                    <a:pt x="564" y="119"/>
                  </a:lnTo>
                  <a:lnTo>
                    <a:pt x="563" y="109"/>
                  </a:lnTo>
                  <a:lnTo>
                    <a:pt x="559" y="98"/>
                  </a:lnTo>
                  <a:lnTo>
                    <a:pt x="554" y="88"/>
                  </a:lnTo>
                  <a:lnTo>
                    <a:pt x="547" y="78"/>
                  </a:lnTo>
                  <a:lnTo>
                    <a:pt x="537" y="68"/>
                  </a:lnTo>
                  <a:lnTo>
                    <a:pt x="526" y="60"/>
                  </a:lnTo>
                  <a:lnTo>
                    <a:pt x="513" y="51"/>
                  </a:lnTo>
                  <a:lnTo>
                    <a:pt x="498" y="42"/>
                  </a:lnTo>
                  <a:lnTo>
                    <a:pt x="481" y="35"/>
                  </a:lnTo>
                  <a:lnTo>
                    <a:pt x="463" y="27"/>
                  </a:lnTo>
                  <a:lnTo>
                    <a:pt x="443" y="21"/>
                  </a:lnTo>
                  <a:lnTo>
                    <a:pt x="423" y="16"/>
                  </a:lnTo>
                  <a:lnTo>
                    <a:pt x="401" y="11"/>
                  </a:lnTo>
                  <a:lnTo>
                    <a:pt x="378" y="7"/>
                  </a:lnTo>
                  <a:lnTo>
                    <a:pt x="355" y="4"/>
                  </a:lnTo>
                  <a:lnTo>
                    <a:pt x="331" y="1"/>
                  </a:lnTo>
                  <a:lnTo>
                    <a:pt x="306" y="0"/>
                  </a:lnTo>
                  <a:lnTo>
                    <a:pt x="282" y="0"/>
                  </a:lnTo>
                  <a:lnTo>
                    <a:pt x="257" y="0"/>
                  </a:lnTo>
                  <a:lnTo>
                    <a:pt x="233" y="1"/>
                  </a:lnTo>
                  <a:lnTo>
                    <a:pt x="209" y="4"/>
                  </a:lnTo>
                  <a:lnTo>
                    <a:pt x="185" y="7"/>
                  </a:lnTo>
                  <a:lnTo>
                    <a:pt x="163" y="11"/>
                  </a:lnTo>
                  <a:lnTo>
                    <a:pt x="141" y="16"/>
                  </a:lnTo>
                  <a:lnTo>
                    <a:pt x="120" y="21"/>
                  </a:lnTo>
                  <a:lnTo>
                    <a:pt x="100" y="27"/>
                  </a:lnTo>
                  <a:lnTo>
                    <a:pt x="83" y="35"/>
                  </a:lnTo>
                  <a:lnTo>
                    <a:pt x="66" y="42"/>
                  </a:lnTo>
                  <a:lnTo>
                    <a:pt x="51" y="51"/>
                  </a:lnTo>
                  <a:lnTo>
                    <a:pt x="38" y="60"/>
                  </a:lnTo>
                  <a:lnTo>
                    <a:pt x="27" y="69"/>
                  </a:lnTo>
                  <a:lnTo>
                    <a:pt x="17" y="78"/>
                  </a:lnTo>
                  <a:lnTo>
                    <a:pt x="9" y="88"/>
                  </a:lnTo>
                  <a:lnTo>
                    <a:pt x="4" y="98"/>
                  </a:lnTo>
                  <a:lnTo>
                    <a:pt x="1" y="109"/>
                  </a:lnTo>
                  <a:lnTo>
                    <a:pt x="0"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7" name="Freeform 43"/>
            <p:cNvSpPr>
              <a:spLocks/>
            </p:cNvSpPr>
            <p:nvPr/>
          </p:nvSpPr>
          <p:spPr bwMode="auto">
            <a:xfrm>
              <a:off x="4800600" y="379413"/>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3588 w 565"/>
                <a:gd name="T9" fmla="*/ 55563 h 240"/>
                <a:gd name="T10" fmla="*/ 704850 w 565"/>
                <a:gd name="T11" fmla="*/ 33338 h 240"/>
                <a:gd name="T12" fmla="*/ 636588 w 565"/>
                <a:gd name="T13" fmla="*/ 17463 h 240"/>
                <a:gd name="T14" fmla="*/ 563563 w 565"/>
                <a:gd name="T15" fmla="*/ 6350 h 240"/>
                <a:gd name="T16" fmla="*/ 485775 w 565"/>
                <a:gd name="T17" fmla="*/ 0 h 240"/>
                <a:gd name="T18" fmla="*/ 409575 w 565"/>
                <a:gd name="T19" fmla="*/ 0 h 240"/>
                <a:gd name="T20" fmla="*/ 331788 w 565"/>
                <a:gd name="T21" fmla="*/ 6350 h 240"/>
                <a:gd name="T22" fmla="*/ 258763 w 565"/>
                <a:gd name="T23" fmla="*/ 17463 h 240"/>
                <a:gd name="T24" fmla="*/ 190500 w 565"/>
                <a:gd name="T25" fmla="*/ 33338 h 240"/>
                <a:gd name="T26" fmla="*/ 131763 w 565"/>
                <a:gd name="T27" fmla="*/ 55563 h 240"/>
                <a:gd name="T28" fmla="*/ 80963 w 565"/>
                <a:gd name="T29" fmla="*/ 80963 h 240"/>
                <a:gd name="T30" fmla="*/ 42863 w 565"/>
                <a:gd name="T31" fmla="*/ 107950 h 240"/>
                <a:gd name="T32" fmla="*/ 14288 w 565"/>
                <a:gd name="T33" fmla="*/ 139700 h 240"/>
                <a:gd name="T34" fmla="*/ 1588 w 565"/>
                <a:gd name="T35" fmla="*/ 173038 h 240"/>
                <a:gd name="T36" fmla="*/ 1588 w 565"/>
                <a:gd name="T37" fmla="*/ 206375 h 240"/>
                <a:gd name="T38" fmla="*/ 14288 w 565"/>
                <a:gd name="T39" fmla="*/ 239713 h 240"/>
                <a:gd name="T40" fmla="*/ 42863 w 565"/>
                <a:gd name="T41" fmla="*/ 269875 h 240"/>
                <a:gd name="T42" fmla="*/ 80963 w 565"/>
                <a:gd name="T43" fmla="*/ 298450 h 240"/>
                <a:gd name="T44" fmla="*/ 131763 w 565"/>
                <a:gd name="T45" fmla="*/ 323850 h 240"/>
                <a:gd name="T46" fmla="*/ 190500 w 565"/>
                <a:gd name="T47" fmla="*/ 346075 h 240"/>
                <a:gd name="T48" fmla="*/ 258763 w 565"/>
                <a:gd name="T49" fmla="*/ 361950 h 240"/>
                <a:gd name="T50" fmla="*/ 331788 w 565"/>
                <a:gd name="T51" fmla="*/ 373063 h 240"/>
                <a:gd name="T52" fmla="*/ 409575 w 565"/>
                <a:gd name="T53" fmla="*/ 379413 h 240"/>
                <a:gd name="T54" fmla="*/ 485775 w 565"/>
                <a:gd name="T55" fmla="*/ 379413 h 240"/>
                <a:gd name="T56" fmla="*/ 563563 w 565"/>
                <a:gd name="T57" fmla="*/ 373063 h 240"/>
                <a:gd name="T58" fmla="*/ 636588 w 565"/>
                <a:gd name="T59" fmla="*/ 361950 h 240"/>
                <a:gd name="T60" fmla="*/ 704850 w 565"/>
                <a:gd name="T61" fmla="*/ 346075 h 240"/>
                <a:gd name="T62" fmla="*/ 763588 w 565"/>
                <a:gd name="T63" fmla="*/ 323850 h 240"/>
                <a:gd name="T64" fmla="*/ 814388 w 565"/>
                <a:gd name="T65" fmla="*/ 298450 h 240"/>
                <a:gd name="T66" fmla="*/ 854075 w 565"/>
                <a:gd name="T67" fmla="*/ 269875 h 240"/>
                <a:gd name="T68" fmla="*/ 881063 w 565"/>
                <a:gd name="T69" fmla="*/ 239713 h 240"/>
                <a:gd name="T70" fmla="*/ 893763 w 565"/>
                <a:gd name="T71" fmla="*/ 206375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6" y="60"/>
                  </a:lnTo>
                  <a:lnTo>
                    <a:pt x="513" y="51"/>
                  </a:lnTo>
                  <a:lnTo>
                    <a:pt x="498" y="42"/>
                  </a:lnTo>
                  <a:lnTo>
                    <a:pt x="481" y="35"/>
                  </a:lnTo>
                  <a:lnTo>
                    <a:pt x="464" y="27"/>
                  </a:lnTo>
                  <a:lnTo>
                    <a:pt x="444" y="21"/>
                  </a:lnTo>
                  <a:lnTo>
                    <a:pt x="423" y="16"/>
                  </a:lnTo>
                  <a:lnTo>
                    <a:pt x="401" y="11"/>
                  </a:lnTo>
                  <a:lnTo>
                    <a:pt x="379" y="7"/>
                  </a:lnTo>
                  <a:lnTo>
                    <a:pt x="355" y="4"/>
                  </a:lnTo>
                  <a:lnTo>
                    <a:pt x="331" y="1"/>
                  </a:lnTo>
                  <a:lnTo>
                    <a:pt x="306" y="0"/>
                  </a:lnTo>
                  <a:lnTo>
                    <a:pt x="282" y="0"/>
                  </a:lnTo>
                  <a:lnTo>
                    <a:pt x="258" y="0"/>
                  </a:lnTo>
                  <a:lnTo>
                    <a:pt x="233" y="1"/>
                  </a:lnTo>
                  <a:lnTo>
                    <a:pt x="209" y="4"/>
                  </a:lnTo>
                  <a:lnTo>
                    <a:pt x="185" y="7"/>
                  </a:lnTo>
                  <a:lnTo>
                    <a:pt x="163" y="11"/>
                  </a:lnTo>
                  <a:lnTo>
                    <a:pt x="141" y="16"/>
                  </a:lnTo>
                  <a:lnTo>
                    <a:pt x="120" y="21"/>
                  </a:lnTo>
                  <a:lnTo>
                    <a:pt x="101" y="27"/>
                  </a:lnTo>
                  <a:lnTo>
                    <a:pt x="83" y="35"/>
                  </a:lnTo>
                  <a:lnTo>
                    <a:pt x="66" y="42"/>
                  </a:lnTo>
                  <a:lnTo>
                    <a:pt x="51" y="51"/>
                  </a:lnTo>
                  <a:lnTo>
                    <a:pt x="38" y="60"/>
                  </a:lnTo>
                  <a:lnTo>
                    <a:pt x="27" y="68"/>
                  </a:lnTo>
                  <a:lnTo>
                    <a:pt x="17" y="78"/>
                  </a:lnTo>
                  <a:lnTo>
                    <a:pt x="9" y="88"/>
                  </a:lnTo>
                  <a:lnTo>
                    <a:pt x="4" y="98"/>
                  </a:lnTo>
                  <a:lnTo>
                    <a:pt x="1" y="109"/>
                  </a:lnTo>
                  <a:lnTo>
                    <a:pt x="0" y="119"/>
                  </a:lnTo>
                  <a:lnTo>
                    <a:pt x="1" y="130"/>
                  </a:lnTo>
                  <a:lnTo>
                    <a:pt x="4" y="140"/>
                  </a:lnTo>
                  <a:lnTo>
                    <a:pt x="9" y="151"/>
                  </a:lnTo>
                  <a:lnTo>
                    <a:pt x="17" y="160"/>
                  </a:lnTo>
                  <a:lnTo>
                    <a:pt x="27" y="170"/>
                  </a:lnTo>
                  <a:lnTo>
                    <a:pt x="38" y="179"/>
                  </a:lnTo>
                  <a:lnTo>
                    <a:pt x="51" y="188"/>
                  </a:lnTo>
                  <a:lnTo>
                    <a:pt x="66" y="196"/>
                  </a:lnTo>
                  <a:lnTo>
                    <a:pt x="83" y="204"/>
                  </a:lnTo>
                  <a:lnTo>
                    <a:pt x="101" y="211"/>
                  </a:lnTo>
                  <a:lnTo>
                    <a:pt x="120" y="218"/>
                  </a:lnTo>
                  <a:lnTo>
                    <a:pt x="141" y="223"/>
                  </a:lnTo>
                  <a:lnTo>
                    <a:pt x="163" y="228"/>
                  </a:lnTo>
                  <a:lnTo>
                    <a:pt x="185" y="232"/>
                  </a:lnTo>
                  <a:lnTo>
                    <a:pt x="209" y="235"/>
                  </a:lnTo>
                  <a:lnTo>
                    <a:pt x="233" y="237"/>
                  </a:lnTo>
                  <a:lnTo>
                    <a:pt x="258" y="239"/>
                  </a:lnTo>
                  <a:lnTo>
                    <a:pt x="282" y="239"/>
                  </a:lnTo>
                  <a:lnTo>
                    <a:pt x="306" y="239"/>
                  </a:lnTo>
                  <a:lnTo>
                    <a:pt x="331" y="237"/>
                  </a:lnTo>
                  <a:lnTo>
                    <a:pt x="355" y="235"/>
                  </a:lnTo>
                  <a:lnTo>
                    <a:pt x="379" y="232"/>
                  </a:lnTo>
                  <a:lnTo>
                    <a:pt x="401" y="228"/>
                  </a:lnTo>
                  <a:lnTo>
                    <a:pt x="423" y="223"/>
                  </a:lnTo>
                  <a:lnTo>
                    <a:pt x="444" y="218"/>
                  </a:lnTo>
                  <a:lnTo>
                    <a:pt x="464" y="211"/>
                  </a:lnTo>
                  <a:lnTo>
                    <a:pt x="481" y="204"/>
                  </a:lnTo>
                  <a:lnTo>
                    <a:pt x="498" y="196"/>
                  </a:lnTo>
                  <a:lnTo>
                    <a:pt x="513" y="188"/>
                  </a:lnTo>
                  <a:lnTo>
                    <a:pt x="526" y="179"/>
                  </a:lnTo>
                  <a:lnTo>
                    <a:pt x="538" y="170"/>
                  </a:lnTo>
                  <a:lnTo>
                    <a:pt x="547" y="160"/>
                  </a:lnTo>
                  <a:lnTo>
                    <a:pt x="555" y="151"/>
                  </a:lnTo>
                  <a:lnTo>
                    <a:pt x="560" y="140"/>
                  </a:lnTo>
                  <a:lnTo>
                    <a:pt x="563" y="130"/>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8" name="Freeform 44"/>
            <p:cNvSpPr>
              <a:spLocks/>
            </p:cNvSpPr>
            <p:nvPr/>
          </p:nvSpPr>
          <p:spPr bwMode="auto">
            <a:xfrm>
              <a:off x="5605463" y="67776"/>
              <a:ext cx="896937" cy="382588"/>
            </a:xfrm>
            <a:custGeom>
              <a:avLst/>
              <a:gdLst>
                <a:gd name="T0" fmla="*/ 893762 w 565"/>
                <a:gd name="T1" fmla="*/ 174625 h 241"/>
                <a:gd name="T2" fmla="*/ 879475 w 565"/>
                <a:gd name="T3" fmla="*/ 141288 h 241"/>
                <a:gd name="T4" fmla="*/ 854075 w 565"/>
                <a:gd name="T5" fmla="*/ 111125 h 241"/>
                <a:gd name="T6" fmla="*/ 814387 w 565"/>
                <a:gd name="T7" fmla="*/ 80963 h 241"/>
                <a:gd name="T8" fmla="*/ 765174 w 565"/>
                <a:gd name="T9" fmla="*/ 55563 h 241"/>
                <a:gd name="T10" fmla="*/ 704849 w 565"/>
                <a:gd name="T11" fmla="*/ 34925 h 241"/>
                <a:gd name="T12" fmla="*/ 636587 w 565"/>
                <a:gd name="T13" fmla="*/ 19050 h 241"/>
                <a:gd name="T14" fmla="*/ 563562 w 565"/>
                <a:gd name="T15" fmla="*/ 7938 h 241"/>
                <a:gd name="T16" fmla="*/ 487362 w 565"/>
                <a:gd name="T17" fmla="*/ 1588 h 241"/>
                <a:gd name="T18" fmla="*/ 409575 w 565"/>
                <a:gd name="T19" fmla="*/ 1588 h 241"/>
                <a:gd name="T20" fmla="*/ 333375 w 565"/>
                <a:gd name="T21" fmla="*/ 7938 h 241"/>
                <a:gd name="T22" fmla="*/ 260350 w 565"/>
                <a:gd name="T23" fmla="*/ 19050 h 241"/>
                <a:gd name="T24" fmla="*/ 192087 w 565"/>
                <a:gd name="T25" fmla="*/ 34925 h 241"/>
                <a:gd name="T26" fmla="*/ 131762 w 565"/>
                <a:gd name="T27" fmla="*/ 55563 h 241"/>
                <a:gd name="T28" fmla="*/ 80962 w 565"/>
                <a:gd name="T29" fmla="*/ 80963 h 241"/>
                <a:gd name="T30" fmla="*/ 42862 w 565"/>
                <a:gd name="T31" fmla="*/ 111125 h 241"/>
                <a:gd name="T32" fmla="*/ 15875 w 565"/>
                <a:gd name="T33" fmla="*/ 141288 h 241"/>
                <a:gd name="T34" fmla="*/ 1587 w 565"/>
                <a:gd name="T35" fmla="*/ 174625 h 241"/>
                <a:gd name="T36" fmla="*/ 1587 w 565"/>
                <a:gd name="T37" fmla="*/ 207963 h 241"/>
                <a:gd name="T38" fmla="*/ 15875 w 565"/>
                <a:gd name="T39" fmla="*/ 239713 h 241"/>
                <a:gd name="T40" fmla="*/ 42862 w 565"/>
                <a:gd name="T41" fmla="*/ 271463 h 241"/>
                <a:gd name="T42" fmla="*/ 80962 w 565"/>
                <a:gd name="T43" fmla="*/ 300038 h 241"/>
                <a:gd name="T44" fmla="*/ 131762 w 565"/>
                <a:gd name="T45" fmla="*/ 325438 h 241"/>
                <a:gd name="T46" fmla="*/ 192087 w 565"/>
                <a:gd name="T47" fmla="*/ 346075 h 241"/>
                <a:gd name="T48" fmla="*/ 260350 w 565"/>
                <a:gd name="T49" fmla="*/ 363538 h 241"/>
                <a:gd name="T50" fmla="*/ 333375 w 565"/>
                <a:gd name="T51" fmla="*/ 374650 h 241"/>
                <a:gd name="T52" fmla="*/ 409575 w 565"/>
                <a:gd name="T53" fmla="*/ 379413 h 241"/>
                <a:gd name="T54" fmla="*/ 487362 w 565"/>
                <a:gd name="T55" fmla="*/ 379413 h 241"/>
                <a:gd name="T56" fmla="*/ 563562 w 565"/>
                <a:gd name="T57" fmla="*/ 374650 h 241"/>
                <a:gd name="T58" fmla="*/ 636587 w 565"/>
                <a:gd name="T59" fmla="*/ 363538 h 241"/>
                <a:gd name="T60" fmla="*/ 704849 w 565"/>
                <a:gd name="T61" fmla="*/ 346075 h 241"/>
                <a:gd name="T62" fmla="*/ 765174 w 565"/>
                <a:gd name="T63" fmla="*/ 325438 h 241"/>
                <a:gd name="T64" fmla="*/ 814387 w 565"/>
                <a:gd name="T65" fmla="*/ 300038 h 241"/>
                <a:gd name="T66" fmla="*/ 854075 w 565"/>
                <a:gd name="T67" fmla="*/ 271463 h 241"/>
                <a:gd name="T68" fmla="*/ 879475 w 565"/>
                <a:gd name="T69" fmla="*/ 239713 h 241"/>
                <a:gd name="T70" fmla="*/ 893762 w 565"/>
                <a:gd name="T71" fmla="*/ 207963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1"/>
                <a:gd name="T110" fmla="*/ 565 w 565"/>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1">
                  <a:moveTo>
                    <a:pt x="564" y="120"/>
                  </a:moveTo>
                  <a:lnTo>
                    <a:pt x="563" y="110"/>
                  </a:lnTo>
                  <a:lnTo>
                    <a:pt x="560" y="100"/>
                  </a:lnTo>
                  <a:lnTo>
                    <a:pt x="554" y="89"/>
                  </a:lnTo>
                  <a:lnTo>
                    <a:pt x="547" y="79"/>
                  </a:lnTo>
                  <a:lnTo>
                    <a:pt x="538" y="70"/>
                  </a:lnTo>
                  <a:lnTo>
                    <a:pt x="526" y="60"/>
                  </a:lnTo>
                  <a:lnTo>
                    <a:pt x="513" y="51"/>
                  </a:lnTo>
                  <a:lnTo>
                    <a:pt x="498" y="43"/>
                  </a:lnTo>
                  <a:lnTo>
                    <a:pt x="482" y="35"/>
                  </a:lnTo>
                  <a:lnTo>
                    <a:pt x="463" y="29"/>
                  </a:lnTo>
                  <a:lnTo>
                    <a:pt x="444" y="22"/>
                  </a:lnTo>
                  <a:lnTo>
                    <a:pt x="423" y="16"/>
                  </a:lnTo>
                  <a:lnTo>
                    <a:pt x="401" y="12"/>
                  </a:lnTo>
                  <a:lnTo>
                    <a:pt x="378" y="8"/>
                  </a:lnTo>
                  <a:lnTo>
                    <a:pt x="355" y="5"/>
                  </a:lnTo>
                  <a:lnTo>
                    <a:pt x="332" y="3"/>
                  </a:lnTo>
                  <a:lnTo>
                    <a:pt x="307" y="1"/>
                  </a:lnTo>
                  <a:lnTo>
                    <a:pt x="282" y="0"/>
                  </a:lnTo>
                  <a:lnTo>
                    <a:pt x="258" y="1"/>
                  </a:lnTo>
                  <a:lnTo>
                    <a:pt x="234" y="3"/>
                  </a:lnTo>
                  <a:lnTo>
                    <a:pt x="210" y="5"/>
                  </a:lnTo>
                  <a:lnTo>
                    <a:pt x="186" y="8"/>
                  </a:lnTo>
                  <a:lnTo>
                    <a:pt x="164" y="12"/>
                  </a:lnTo>
                  <a:lnTo>
                    <a:pt x="141" y="16"/>
                  </a:lnTo>
                  <a:lnTo>
                    <a:pt x="121" y="22"/>
                  </a:lnTo>
                  <a:lnTo>
                    <a:pt x="101" y="29"/>
                  </a:lnTo>
                  <a:lnTo>
                    <a:pt x="83" y="35"/>
                  </a:lnTo>
                  <a:lnTo>
                    <a:pt x="66" y="43"/>
                  </a:lnTo>
                  <a:lnTo>
                    <a:pt x="51" y="51"/>
                  </a:lnTo>
                  <a:lnTo>
                    <a:pt x="39" y="60"/>
                  </a:lnTo>
                  <a:lnTo>
                    <a:pt x="27" y="70"/>
                  </a:lnTo>
                  <a:lnTo>
                    <a:pt x="18" y="79"/>
                  </a:lnTo>
                  <a:lnTo>
                    <a:pt x="10" y="89"/>
                  </a:lnTo>
                  <a:lnTo>
                    <a:pt x="5" y="100"/>
                  </a:lnTo>
                  <a:lnTo>
                    <a:pt x="1" y="110"/>
                  </a:lnTo>
                  <a:lnTo>
                    <a:pt x="0" y="120"/>
                  </a:lnTo>
                  <a:lnTo>
                    <a:pt x="1" y="131"/>
                  </a:lnTo>
                  <a:lnTo>
                    <a:pt x="5" y="141"/>
                  </a:lnTo>
                  <a:lnTo>
                    <a:pt x="10" y="151"/>
                  </a:lnTo>
                  <a:lnTo>
                    <a:pt x="18" y="161"/>
                  </a:lnTo>
                  <a:lnTo>
                    <a:pt x="27" y="171"/>
                  </a:lnTo>
                  <a:lnTo>
                    <a:pt x="39" y="180"/>
                  </a:lnTo>
                  <a:lnTo>
                    <a:pt x="51" y="189"/>
                  </a:lnTo>
                  <a:lnTo>
                    <a:pt x="66" y="197"/>
                  </a:lnTo>
                  <a:lnTo>
                    <a:pt x="83" y="205"/>
                  </a:lnTo>
                  <a:lnTo>
                    <a:pt x="101" y="212"/>
                  </a:lnTo>
                  <a:lnTo>
                    <a:pt x="121" y="218"/>
                  </a:lnTo>
                  <a:lnTo>
                    <a:pt x="141" y="224"/>
                  </a:lnTo>
                  <a:lnTo>
                    <a:pt x="164" y="229"/>
                  </a:lnTo>
                  <a:lnTo>
                    <a:pt x="186" y="233"/>
                  </a:lnTo>
                  <a:lnTo>
                    <a:pt x="210" y="236"/>
                  </a:lnTo>
                  <a:lnTo>
                    <a:pt x="234" y="238"/>
                  </a:lnTo>
                  <a:lnTo>
                    <a:pt x="258" y="239"/>
                  </a:lnTo>
                  <a:lnTo>
                    <a:pt x="282" y="240"/>
                  </a:lnTo>
                  <a:lnTo>
                    <a:pt x="307" y="239"/>
                  </a:lnTo>
                  <a:lnTo>
                    <a:pt x="332" y="238"/>
                  </a:lnTo>
                  <a:lnTo>
                    <a:pt x="355" y="236"/>
                  </a:lnTo>
                  <a:lnTo>
                    <a:pt x="378" y="233"/>
                  </a:lnTo>
                  <a:lnTo>
                    <a:pt x="401" y="229"/>
                  </a:lnTo>
                  <a:lnTo>
                    <a:pt x="423" y="224"/>
                  </a:lnTo>
                  <a:lnTo>
                    <a:pt x="444" y="218"/>
                  </a:lnTo>
                  <a:lnTo>
                    <a:pt x="463" y="212"/>
                  </a:lnTo>
                  <a:lnTo>
                    <a:pt x="482" y="205"/>
                  </a:lnTo>
                  <a:lnTo>
                    <a:pt x="498" y="197"/>
                  </a:lnTo>
                  <a:lnTo>
                    <a:pt x="513" y="189"/>
                  </a:lnTo>
                  <a:lnTo>
                    <a:pt x="526" y="180"/>
                  </a:lnTo>
                  <a:lnTo>
                    <a:pt x="538" y="171"/>
                  </a:lnTo>
                  <a:lnTo>
                    <a:pt x="547" y="161"/>
                  </a:lnTo>
                  <a:lnTo>
                    <a:pt x="554" y="151"/>
                  </a:lnTo>
                  <a:lnTo>
                    <a:pt x="560" y="141"/>
                  </a:lnTo>
                  <a:lnTo>
                    <a:pt x="563" y="131"/>
                  </a:lnTo>
                  <a:lnTo>
                    <a:pt x="564" y="120"/>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49" name="Rectangle 45"/>
            <p:cNvSpPr>
              <a:spLocks noChangeArrowheads="1"/>
            </p:cNvSpPr>
            <p:nvPr/>
          </p:nvSpPr>
          <p:spPr bwMode="auto">
            <a:xfrm>
              <a:off x="6638925" y="377825"/>
              <a:ext cx="386999"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lot</a:t>
              </a:r>
            </a:p>
          </p:txBody>
        </p:sp>
        <p:sp>
          <p:nvSpPr>
            <p:cNvPr id="17450" name="Rectangle 46"/>
            <p:cNvSpPr>
              <a:spLocks noChangeArrowheads="1"/>
            </p:cNvSpPr>
            <p:nvPr/>
          </p:nvSpPr>
          <p:spPr bwMode="auto">
            <a:xfrm>
              <a:off x="5732463" y="93970"/>
              <a:ext cx="638547"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name</a:t>
              </a:r>
            </a:p>
          </p:txBody>
        </p:sp>
        <p:sp>
          <p:nvSpPr>
            <p:cNvPr id="17451" name="Rectangle 47"/>
            <p:cNvSpPr>
              <a:spLocks noChangeArrowheads="1"/>
            </p:cNvSpPr>
            <p:nvPr/>
          </p:nvSpPr>
          <p:spPr bwMode="auto">
            <a:xfrm>
              <a:off x="4949825" y="368300"/>
              <a:ext cx="450577" cy="285501"/>
            </a:xfrm>
            <a:prstGeom prst="rect">
              <a:avLst/>
            </a:prstGeom>
            <a:noFill/>
            <a:ln w="9525">
              <a:noFill/>
              <a:miter lim="800000"/>
              <a:headEnd/>
              <a:tailEnd/>
            </a:ln>
          </p:spPr>
          <p:txBody>
            <a:bodyPr wrap="none" lIns="90488" tIns="44450" rIns="90488" bIns="44450">
              <a:spAutoFit/>
            </a:bodyPr>
            <a:lstStyle/>
            <a:p>
              <a:pPr algn="ctr"/>
              <a:r>
                <a:rPr lang="en-US" sz="1400" b="1" u="sng">
                  <a:solidFill>
                    <a:srgbClr val="000000"/>
                  </a:solidFill>
                  <a:latin typeface="Verdana" pitchFamily="34" charset="0"/>
                </a:rPr>
                <a:t>ssn</a:t>
              </a:r>
            </a:p>
          </p:txBody>
        </p:sp>
        <p:sp>
          <p:nvSpPr>
            <p:cNvPr id="17452" name="Line 48"/>
            <p:cNvSpPr>
              <a:spLocks noChangeShapeType="1"/>
            </p:cNvSpPr>
            <p:nvPr/>
          </p:nvSpPr>
          <p:spPr bwMode="auto">
            <a:xfrm>
              <a:off x="5248275" y="784225"/>
              <a:ext cx="552450" cy="200025"/>
            </a:xfrm>
            <a:prstGeom prst="line">
              <a:avLst/>
            </a:prstGeom>
            <a:noFill/>
            <a:ln w="12700">
              <a:solidFill>
                <a:schemeClr val="tx2"/>
              </a:solidFill>
              <a:round/>
              <a:headEnd type="none" w="sm" len="sm"/>
              <a:tailEnd type="none" w="sm" len="sm"/>
            </a:ln>
          </p:spPr>
          <p:txBody>
            <a:bodyPr/>
            <a:lstStyle/>
            <a:p>
              <a:endParaRPr lang="en-US"/>
            </a:p>
          </p:txBody>
        </p:sp>
        <p:sp>
          <p:nvSpPr>
            <p:cNvPr id="17453" name="Line 49"/>
            <p:cNvSpPr>
              <a:spLocks noChangeShapeType="1"/>
            </p:cNvSpPr>
            <p:nvPr/>
          </p:nvSpPr>
          <p:spPr bwMode="auto">
            <a:xfrm>
              <a:off x="6065838" y="479425"/>
              <a:ext cx="0" cy="488950"/>
            </a:xfrm>
            <a:prstGeom prst="line">
              <a:avLst/>
            </a:prstGeom>
            <a:noFill/>
            <a:ln w="12700">
              <a:solidFill>
                <a:schemeClr val="tx2"/>
              </a:solidFill>
              <a:round/>
              <a:headEnd type="none" w="sm" len="sm"/>
              <a:tailEnd type="none" w="sm" len="sm"/>
            </a:ln>
          </p:spPr>
          <p:txBody>
            <a:bodyPr/>
            <a:lstStyle/>
            <a:p>
              <a:endParaRPr lang="en-US"/>
            </a:p>
          </p:txBody>
        </p:sp>
        <p:sp>
          <p:nvSpPr>
            <p:cNvPr id="17454" name="Line 50"/>
            <p:cNvSpPr>
              <a:spLocks noChangeShapeType="1"/>
            </p:cNvSpPr>
            <p:nvPr/>
          </p:nvSpPr>
          <p:spPr bwMode="auto">
            <a:xfrm flipH="1">
              <a:off x="6364288" y="768350"/>
              <a:ext cx="530225" cy="215900"/>
            </a:xfrm>
            <a:prstGeom prst="line">
              <a:avLst/>
            </a:prstGeom>
            <a:noFill/>
            <a:ln w="12700">
              <a:solidFill>
                <a:schemeClr val="tx2"/>
              </a:solidFill>
              <a:round/>
              <a:headEnd type="none" w="sm" len="sm"/>
              <a:tailEnd type="none" w="sm" len="sm"/>
            </a:ln>
          </p:spPr>
          <p:txBody>
            <a:bodyPr/>
            <a:lstStyle/>
            <a:p>
              <a:endParaRPr lang="en-US"/>
            </a:p>
          </p:txBody>
        </p:sp>
        <p:sp>
          <p:nvSpPr>
            <p:cNvPr id="17455" name="Line 51"/>
            <p:cNvSpPr>
              <a:spLocks noChangeShapeType="1"/>
            </p:cNvSpPr>
            <p:nvPr/>
          </p:nvSpPr>
          <p:spPr bwMode="auto">
            <a:xfrm flipH="1">
              <a:off x="5070475" y="4083050"/>
              <a:ext cx="658813" cy="0"/>
            </a:xfrm>
            <a:prstGeom prst="line">
              <a:avLst/>
            </a:prstGeom>
            <a:noFill/>
            <a:ln w="12700">
              <a:solidFill>
                <a:schemeClr val="tx2"/>
              </a:solidFill>
              <a:round/>
              <a:headEnd type="none" w="sm" len="sm"/>
              <a:tailEnd type="none" w="sm" len="sm"/>
            </a:ln>
          </p:spPr>
          <p:txBody>
            <a:bodyPr/>
            <a:lstStyle/>
            <a:p>
              <a:endParaRPr lang="en-US"/>
            </a:p>
          </p:txBody>
        </p:sp>
        <p:sp>
          <p:nvSpPr>
            <p:cNvPr id="17456" name="Line 52"/>
            <p:cNvSpPr>
              <a:spLocks noChangeShapeType="1"/>
            </p:cNvSpPr>
            <p:nvPr/>
          </p:nvSpPr>
          <p:spPr bwMode="auto">
            <a:xfrm>
              <a:off x="7048500" y="4090988"/>
              <a:ext cx="239713" cy="0"/>
            </a:xfrm>
            <a:prstGeom prst="line">
              <a:avLst/>
            </a:prstGeom>
            <a:noFill/>
            <a:ln w="50800">
              <a:solidFill>
                <a:schemeClr val="tx2"/>
              </a:solidFill>
              <a:round/>
              <a:headEnd type="none" w="sm" len="sm"/>
              <a:tailEnd type="none" w="sm" len="sm"/>
            </a:ln>
          </p:spPr>
          <p:txBody>
            <a:bodyPr/>
            <a:lstStyle/>
            <a:p>
              <a:endParaRPr lang="en-US"/>
            </a:p>
          </p:txBody>
        </p:sp>
        <p:sp>
          <p:nvSpPr>
            <p:cNvPr id="17457" name="Freeform 53"/>
            <p:cNvSpPr>
              <a:spLocks/>
            </p:cNvSpPr>
            <p:nvPr/>
          </p:nvSpPr>
          <p:spPr bwMode="auto">
            <a:xfrm>
              <a:off x="5943600" y="2895600"/>
              <a:ext cx="896938" cy="381000"/>
            </a:xfrm>
            <a:custGeom>
              <a:avLst/>
              <a:gdLst>
                <a:gd name="T0" fmla="*/ 893763 w 565"/>
                <a:gd name="T1" fmla="*/ 173038 h 240"/>
                <a:gd name="T2" fmla="*/ 881063 w 565"/>
                <a:gd name="T3" fmla="*/ 139700 h 240"/>
                <a:gd name="T4" fmla="*/ 854075 w 565"/>
                <a:gd name="T5" fmla="*/ 107950 h 240"/>
                <a:gd name="T6" fmla="*/ 814388 w 565"/>
                <a:gd name="T7" fmla="*/ 80963 h 240"/>
                <a:gd name="T8" fmla="*/ 765175 w 565"/>
                <a:gd name="T9" fmla="*/ 55563 h 240"/>
                <a:gd name="T10" fmla="*/ 704850 w 565"/>
                <a:gd name="T11" fmla="*/ 33338 h 240"/>
                <a:gd name="T12" fmla="*/ 638175 w 565"/>
                <a:gd name="T13" fmla="*/ 17463 h 240"/>
                <a:gd name="T14" fmla="*/ 565150 w 565"/>
                <a:gd name="T15" fmla="*/ 6350 h 240"/>
                <a:gd name="T16" fmla="*/ 487363 w 565"/>
                <a:gd name="T17" fmla="*/ 0 h 240"/>
                <a:gd name="T18" fmla="*/ 409575 w 565"/>
                <a:gd name="T19" fmla="*/ 0 h 240"/>
                <a:gd name="T20" fmla="*/ 333375 w 565"/>
                <a:gd name="T21" fmla="*/ 6350 h 240"/>
                <a:gd name="T22" fmla="*/ 258763 w 565"/>
                <a:gd name="T23" fmla="*/ 17463 h 240"/>
                <a:gd name="T24" fmla="*/ 192088 w 565"/>
                <a:gd name="T25" fmla="*/ 33338 h 240"/>
                <a:gd name="T26" fmla="*/ 131763 w 565"/>
                <a:gd name="T27" fmla="*/ 55563 h 240"/>
                <a:gd name="T28" fmla="*/ 82550 w 565"/>
                <a:gd name="T29" fmla="*/ 80963 h 240"/>
                <a:gd name="T30" fmla="*/ 42863 w 565"/>
                <a:gd name="T31" fmla="*/ 107950 h 240"/>
                <a:gd name="T32" fmla="*/ 15875 w 565"/>
                <a:gd name="T33" fmla="*/ 139700 h 240"/>
                <a:gd name="T34" fmla="*/ 3175 w 565"/>
                <a:gd name="T35" fmla="*/ 173038 h 240"/>
                <a:gd name="T36" fmla="*/ 3175 w 565"/>
                <a:gd name="T37" fmla="*/ 204788 h 240"/>
                <a:gd name="T38" fmla="*/ 15875 w 565"/>
                <a:gd name="T39" fmla="*/ 238125 h 240"/>
                <a:gd name="T40" fmla="*/ 42863 w 565"/>
                <a:gd name="T41" fmla="*/ 269875 h 240"/>
                <a:gd name="T42" fmla="*/ 82550 w 565"/>
                <a:gd name="T43" fmla="*/ 298450 h 240"/>
                <a:gd name="T44" fmla="*/ 131763 w 565"/>
                <a:gd name="T45" fmla="*/ 323850 h 240"/>
                <a:gd name="T46" fmla="*/ 192088 w 565"/>
                <a:gd name="T47" fmla="*/ 344488 h 240"/>
                <a:gd name="T48" fmla="*/ 258763 w 565"/>
                <a:gd name="T49" fmla="*/ 360363 h 240"/>
                <a:gd name="T50" fmla="*/ 333375 w 565"/>
                <a:gd name="T51" fmla="*/ 373063 h 240"/>
                <a:gd name="T52" fmla="*/ 409575 w 565"/>
                <a:gd name="T53" fmla="*/ 379413 h 240"/>
                <a:gd name="T54" fmla="*/ 487363 w 565"/>
                <a:gd name="T55" fmla="*/ 379413 h 240"/>
                <a:gd name="T56" fmla="*/ 565150 w 565"/>
                <a:gd name="T57" fmla="*/ 373063 h 240"/>
                <a:gd name="T58" fmla="*/ 638175 w 565"/>
                <a:gd name="T59" fmla="*/ 360363 h 240"/>
                <a:gd name="T60" fmla="*/ 704850 w 565"/>
                <a:gd name="T61" fmla="*/ 344488 h 240"/>
                <a:gd name="T62" fmla="*/ 765175 w 565"/>
                <a:gd name="T63" fmla="*/ 323850 h 240"/>
                <a:gd name="T64" fmla="*/ 814388 w 565"/>
                <a:gd name="T65" fmla="*/ 298450 h 240"/>
                <a:gd name="T66" fmla="*/ 854075 w 565"/>
                <a:gd name="T67" fmla="*/ 269875 h 240"/>
                <a:gd name="T68" fmla="*/ 881063 w 565"/>
                <a:gd name="T69" fmla="*/ 238125 h 240"/>
                <a:gd name="T70" fmla="*/ 893763 w 565"/>
                <a:gd name="T71" fmla="*/ 204788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5"/>
                <a:gd name="T109" fmla="*/ 0 h 240"/>
                <a:gd name="T110" fmla="*/ 565 w 565"/>
                <a:gd name="T111" fmla="*/ 240 h 2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5" h="240">
                  <a:moveTo>
                    <a:pt x="564" y="119"/>
                  </a:moveTo>
                  <a:lnTo>
                    <a:pt x="563" y="109"/>
                  </a:lnTo>
                  <a:lnTo>
                    <a:pt x="560" y="98"/>
                  </a:lnTo>
                  <a:lnTo>
                    <a:pt x="555" y="88"/>
                  </a:lnTo>
                  <a:lnTo>
                    <a:pt x="547" y="78"/>
                  </a:lnTo>
                  <a:lnTo>
                    <a:pt x="538" y="68"/>
                  </a:lnTo>
                  <a:lnTo>
                    <a:pt x="527" y="60"/>
                  </a:lnTo>
                  <a:lnTo>
                    <a:pt x="513" y="51"/>
                  </a:lnTo>
                  <a:lnTo>
                    <a:pt x="498" y="42"/>
                  </a:lnTo>
                  <a:lnTo>
                    <a:pt x="482" y="35"/>
                  </a:lnTo>
                  <a:lnTo>
                    <a:pt x="464" y="27"/>
                  </a:lnTo>
                  <a:lnTo>
                    <a:pt x="444" y="21"/>
                  </a:lnTo>
                  <a:lnTo>
                    <a:pt x="423" y="15"/>
                  </a:lnTo>
                  <a:lnTo>
                    <a:pt x="402" y="11"/>
                  </a:lnTo>
                  <a:lnTo>
                    <a:pt x="379" y="7"/>
                  </a:lnTo>
                  <a:lnTo>
                    <a:pt x="356" y="4"/>
                  </a:lnTo>
                  <a:lnTo>
                    <a:pt x="331" y="1"/>
                  </a:lnTo>
                  <a:lnTo>
                    <a:pt x="307" y="0"/>
                  </a:lnTo>
                  <a:lnTo>
                    <a:pt x="282" y="0"/>
                  </a:lnTo>
                  <a:lnTo>
                    <a:pt x="258" y="0"/>
                  </a:lnTo>
                  <a:lnTo>
                    <a:pt x="234" y="1"/>
                  </a:lnTo>
                  <a:lnTo>
                    <a:pt x="210" y="4"/>
                  </a:lnTo>
                  <a:lnTo>
                    <a:pt x="186" y="7"/>
                  </a:lnTo>
                  <a:lnTo>
                    <a:pt x="163" y="11"/>
                  </a:lnTo>
                  <a:lnTo>
                    <a:pt x="141" y="15"/>
                  </a:lnTo>
                  <a:lnTo>
                    <a:pt x="121" y="21"/>
                  </a:lnTo>
                  <a:lnTo>
                    <a:pt x="101" y="27"/>
                  </a:lnTo>
                  <a:lnTo>
                    <a:pt x="83" y="35"/>
                  </a:lnTo>
                  <a:lnTo>
                    <a:pt x="67" y="42"/>
                  </a:lnTo>
                  <a:lnTo>
                    <a:pt x="52" y="51"/>
                  </a:lnTo>
                  <a:lnTo>
                    <a:pt x="38" y="60"/>
                  </a:lnTo>
                  <a:lnTo>
                    <a:pt x="27" y="68"/>
                  </a:lnTo>
                  <a:lnTo>
                    <a:pt x="18" y="78"/>
                  </a:lnTo>
                  <a:lnTo>
                    <a:pt x="10" y="88"/>
                  </a:lnTo>
                  <a:lnTo>
                    <a:pt x="5" y="98"/>
                  </a:lnTo>
                  <a:lnTo>
                    <a:pt x="2" y="109"/>
                  </a:lnTo>
                  <a:lnTo>
                    <a:pt x="0" y="119"/>
                  </a:lnTo>
                  <a:lnTo>
                    <a:pt x="2" y="129"/>
                  </a:lnTo>
                  <a:lnTo>
                    <a:pt x="5" y="140"/>
                  </a:lnTo>
                  <a:lnTo>
                    <a:pt x="10" y="150"/>
                  </a:lnTo>
                  <a:lnTo>
                    <a:pt x="18" y="160"/>
                  </a:lnTo>
                  <a:lnTo>
                    <a:pt x="27" y="170"/>
                  </a:lnTo>
                  <a:lnTo>
                    <a:pt x="38" y="179"/>
                  </a:lnTo>
                  <a:lnTo>
                    <a:pt x="52" y="188"/>
                  </a:lnTo>
                  <a:lnTo>
                    <a:pt x="67" y="196"/>
                  </a:lnTo>
                  <a:lnTo>
                    <a:pt x="83" y="204"/>
                  </a:lnTo>
                  <a:lnTo>
                    <a:pt x="101" y="211"/>
                  </a:lnTo>
                  <a:lnTo>
                    <a:pt x="121" y="217"/>
                  </a:lnTo>
                  <a:lnTo>
                    <a:pt x="141" y="223"/>
                  </a:lnTo>
                  <a:lnTo>
                    <a:pt x="163" y="227"/>
                  </a:lnTo>
                  <a:lnTo>
                    <a:pt x="186" y="231"/>
                  </a:lnTo>
                  <a:lnTo>
                    <a:pt x="210" y="235"/>
                  </a:lnTo>
                  <a:lnTo>
                    <a:pt x="234" y="237"/>
                  </a:lnTo>
                  <a:lnTo>
                    <a:pt x="258" y="239"/>
                  </a:lnTo>
                  <a:lnTo>
                    <a:pt x="282" y="239"/>
                  </a:lnTo>
                  <a:lnTo>
                    <a:pt x="307" y="239"/>
                  </a:lnTo>
                  <a:lnTo>
                    <a:pt x="331" y="237"/>
                  </a:lnTo>
                  <a:lnTo>
                    <a:pt x="356" y="235"/>
                  </a:lnTo>
                  <a:lnTo>
                    <a:pt x="379" y="231"/>
                  </a:lnTo>
                  <a:lnTo>
                    <a:pt x="402" y="227"/>
                  </a:lnTo>
                  <a:lnTo>
                    <a:pt x="423" y="223"/>
                  </a:lnTo>
                  <a:lnTo>
                    <a:pt x="444" y="217"/>
                  </a:lnTo>
                  <a:lnTo>
                    <a:pt x="464" y="211"/>
                  </a:lnTo>
                  <a:lnTo>
                    <a:pt x="482" y="204"/>
                  </a:lnTo>
                  <a:lnTo>
                    <a:pt x="498" y="196"/>
                  </a:lnTo>
                  <a:lnTo>
                    <a:pt x="513" y="188"/>
                  </a:lnTo>
                  <a:lnTo>
                    <a:pt x="527" y="179"/>
                  </a:lnTo>
                  <a:lnTo>
                    <a:pt x="538" y="170"/>
                  </a:lnTo>
                  <a:lnTo>
                    <a:pt x="547" y="160"/>
                  </a:lnTo>
                  <a:lnTo>
                    <a:pt x="555" y="150"/>
                  </a:lnTo>
                  <a:lnTo>
                    <a:pt x="560" y="140"/>
                  </a:lnTo>
                  <a:lnTo>
                    <a:pt x="563" y="129"/>
                  </a:lnTo>
                  <a:lnTo>
                    <a:pt x="564" y="119"/>
                  </a:lnTo>
                </a:path>
              </a:pathLst>
            </a:custGeom>
            <a:noFill/>
            <a:ln w="12700" cap="rnd">
              <a:solidFill>
                <a:srgbClr val="000000"/>
              </a:solidFill>
              <a:round/>
              <a:headEnd type="none" w="sm" len="sm"/>
              <a:tailEnd type="none" w="sm" len="sm"/>
            </a:ln>
          </p:spPr>
          <p:txBody>
            <a:bodyPr/>
            <a:lstStyle/>
            <a:p>
              <a:pPr algn="ctr"/>
              <a:endParaRPr lang="en-US" sz="1400">
                <a:latin typeface="Verdana" pitchFamily="34" charset="0"/>
              </a:endParaRPr>
            </a:p>
          </p:txBody>
        </p:sp>
        <p:sp>
          <p:nvSpPr>
            <p:cNvPr id="17458" name="Rectangle 54"/>
            <p:cNvSpPr>
              <a:spLocks noChangeArrowheads="1"/>
            </p:cNvSpPr>
            <p:nvPr/>
          </p:nvSpPr>
          <p:spPr bwMode="auto">
            <a:xfrm>
              <a:off x="6019800" y="2895600"/>
              <a:ext cx="605376" cy="285501"/>
            </a:xfrm>
            <a:prstGeom prst="rect">
              <a:avLst/>
            </a:prstGeom>
            <a:noFill/>
            <a:ln w="9525">
              <a:noFill/>
              <a:miter lim="800000"/>
              <a:headEnd/>
              <a:tailEnd/>
            </a:ln>
          </p:spPr>
          <p:txBody>
            <a:bodyPr wrap="none" lIns="90488" tIns="44450" rIns="90488" bIns="44450">
              <a:spAutoFit/>
            </a:bodyPr>
            <a:lstStyle/>
            <a:p>
              <a:pPr algn="ctr"/>
              <a:r>
                <a:rPr lang="en-US" sz="1400" b="1">
                  <a:solidFill>
                    <a:srgbClr val="000000"/>
                  </a:solidFill>
                  <a:latin typeface="Verdana" pitchFamily="34" charset="0"/>
                </a:rPr>
                <a:t>since</a:t>
              </a:r>
            </a:p>
          </p:txBody>
        </p:sp>
        <p:sp>
          <p:nvSpPr>
            <p:cNvPr id="17459" name="Line 55"/>
            <p:cNvSpPr>
              <a:spLocks noChangeShapeType="1"/>
            </p:cNvSpPr>
            <p:nvPr/>
          </p:nvSpPr>
          <p:spPr bwMode="auto">
            <a:xfrm flipV="1">
              <a:off x="6400800" y="3276600"/>
              <a:ext cx="0" cy="457200"/>
            </a:xfrm>
            <a:prstGeom prst="line">
              <a:avLst/>
            </a:prstGeom>
            <a:noFill/>
            <a:ln w="12700">
              <a:solidFill>
                <a:schemeClr val="tx2"/>
              </a:solidFill>
              <a:round/>
              <a:headEnd type="none" w="sm" len="sm"/>
              <a:tailEnd type="none" w="sm" len="sm"/>
            </a:ln>
          </p:spPr>
          <p:txBody>
            <a:bodyPr/>
            <a:lstStyle/>
            <a:p>
              <a:endParaRPr lang="en-US"/>
            </a:p>
          </p:txBody>
        </p:sp>
      </p:grpSp>
      <p:sp>
        <p:nvSpPr>
          <p:cNvPr id="1741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71099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Conceptual Design Using the ER Model</a:t>
            </a:r>
          </a:p>
        </p:txBody>
      </p:sp>
      <p:sp>
        <p:nvSpPr>
          <p:cNvPr id="18435" name="Content Placeholder 3"/>
          <p:cNvSpPr>
            <a:spLocks noGrp="1"/>
          </p:cNvSpPr>
          <p:nvPr>
            <p:ph idx="1"/>
          </p:nvPr>
        </p:nvSpPr>
        <p:spPr>
          <a:xfrm>
            <a:off x="304800" y="1447800"/>
            <a:ext cx="8485187" cy="609600"/>
          </a:xfrm>
          <a:ln/>
        </p:spPr>
        <p:style>
          <a:lnRef idx="1">
            <a:schemeClr val="accent1"/>
          </a:lnRef>
          <a:fillRef idx="3">
            <a:schemeClr val="accent1"/>
          </a:fillRef>
          <a:effectRef idx="2">
            <a:schemeClr val="accent1"/>
          </a:effectRef>
          <a:fontRef idx="minor">
            <a:schemeClr val="lt1"/>
          </a:fontRef>
        </p:style>
        <p:txBody>
          <a:bodyPr/>
          <a:lstStyle/>
          <a:p>
            <a:pPr>
              <a:lnSpc>
                <a:spcPct val="150000"/>
              </a:lnSpc>
              <a:buFont typeface="Times New Roman" charset="0"/>
              <a:buNone/>
              <a:defRPr/>
            </a:pPr>
            <a:r>
              <a:rPr lang="en-US" sz="2000" b="1" dirty="0" smtClean="0">
                <a:solidFill>
                  <a:schemeClr val="bg1"/>
                </a:solidFill>
              </a:rPr>
              <a:t>Design choices:</a:t>
            </a:r>
          </a:p>
        </p:txBody>
      </p:sp>
      <p:sp>
        <p:nvSpPr>
          <p:cNvPr id="18436"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2057400"/>
            <a:ext cx="8485187" cy="1752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Should a concept be modeled as an entity or an attribute?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Should a concept be modeled as an entity or a relationship?</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Identifying relationships: Binary or ternary? Aggregation?</a:t>
            </a:r>
          </a:p>
        </p:txBody>
      </p:sp>
      <p:sp>
        <p:nvSpPr>
          <p:cNvPr id="6" name="Content Placeholder 3"/>
          <p:cNvSpPr txBox="1">
            <a:spLocks/>
          </p:cNvSpPr>
          <p:nvPr/>
        </p:nvSpPr>
        <p:spPr bwMode="auto">
          <a:xfrm>
            <a:off x="304800" y="4724400"/>
            <a:ext cx="8485187" cy="1143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A lot of data semantics can (and should) be captured.</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But some constraints cannot be captured in ER diagrams.</a:t>
            </a:r>
          </a:p>
        </p:txBody>
      </p:sp>
      <p:sp>
        <p:nvSpPr>
          <p:cNvPr id="7" name="Content Placeholder 3"/>
          <p:cNvSpPr txBox="1">
            <a:spLocks/>
          </p:cNvSpPr>
          <p:nvPr/>
        </p:nvSpPr>
        <p:spPr bwMode="auto">
          <a:xfrm>
            <a:off x="304800" y="4114800"/>
            <a:ext cx="8485187" cy="6096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None/>
              <a:defRPr/>
            </a:pPr>
            <a:r>
              <a:rPr lang="en-US" sz="2000" b="1" dirty="0" smtClean="0">
                <a:solidFill>
                  <a:schemeClr val="bg1"/>
                </a:solidFill>
                <a:latin typeface="+mn-lt"/>
              </a:rPr>
              <a:t>Constraints in the ER Model:</a:t>
            </a:r>
          </a:p>
        </p:txBody>
      </p:sp>
    </p:spTree>
    <p:extLst>
      <p:ext uri="{BB962C8B-B14F-4D97-AF65-F5344CB8AC3E}">
        <p14:creationId xmlns:p14="http://schemas.microsoft.com/office/powerpoint/2010/main" val="819749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Entity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Attribute</a:t>
            </a:r>
          </a:p>
        </p:txBody>
      </p:sp>
      <p:sp>
        <p:nvSpPr>
          <p:cNvPr id="19459" name="Content Placeholder 3"/>
          <p:cNvSpPr>
            <a:spLocks noGrp="1"/>
          </p:cNvSpPr>
          <p:nvPr>
            <p:ph idx="1"/>
          </p:nvPr>
        </p:nvSpPr>
        <p:spPr>
          <a:xfrm>
            <a:off x="304800" y="1371600"/>
            <a:ext cx="8458200" cy="1066800"/>
          </a:xfrm>
          <a:solidFill>
            <a:schemeClr val="bg1">
              <a:lumMod val="95000"/>
            </a:schemeClr>
          </a:solidFill>
          <a:ln>
            <a:solidFill>
              <a:schemeClr val="bg1">
                <a:lumMod val="85000"/>
              </a:schemeClr>
            </a:solidFill>
          </a:ln>
        </p:spPr>
        <p:txBody>
          <a:bodyPr/>
          <a:lstStyle/>
          <a:p>
            <a:pPr marL="0" indent="0">
              <a:lnSpc>
                <a:spcPct val="150000"/>
              </a:lnSpc>
              <a:buFont typeface="Times New Roman" charset="0"/>
              <a:buNone/>
              <a:defRPr/>
            </a:pPr>
            <a:r>
              <a:rPr lang="en-US" sz="2000" dirty="0" smtClean="0"/>
              <a:t>Should address be an attribute of Employees or an entity (connected to Employees by a relationship)?</a:t>
            </a:r>
          </a:p>
        </p:txBody>
      </p:sp>
      <p:sp>
        <p:nvSpPr>
          <p:cNvPr id="19460"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
        <p:nvSpPr>
          <p:cNvPr id="5" name="Content Placeholder 3"/>
          <p:cNvSpPr txBox="1">
            <a:spLocks/>
          </p:cNvSpPr>
          <p:nvPr/>
        </p:nvSpPr>
        <p:spPr bwMode="auto">
          <a:xfrm>
            <a:off x="304800" y="2590800"/>
            <a:ext cx="8458200" cy="10668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anchor="t" anchorCtr="0" compatLnSpc="1">
            <a:prstTxWarp prst="textNoShape">
              <a:avLst/>
            </a:prstTxWarp>
          </a:bodyPr>
          <a:lstStyle/>
          <a:p>
            <a:pPr defTabSz="449263" eaLnBrk="0" hangingPunct="0">
              <a:lnSpc>
                <a:spcPct val="150000"/>
              </a:lnSpc>
              <a:spcBef>
                <a:spcPts val="800"/>
              </a:spcBef>
              <a:buClr>
                <a:srgbClr val="000000"/>
              </a:buClr>
              <a:buSzPct val="100000"/>
              <a:buFont typeface="Times New Roman" charset="0"/>
              <a:buNone/>
              <a:defRPr/>
            </a:pPr>
            <a:r>
              <a:rPr lang="en-US" sz="2000" b="1" dirty="0" smtClean="0">
                <a:solidFill>
                  <a:schemeClr val="bg1"/>
                </a:solidFill>
                <a:latin typeface="+mn-lt"/>
              </a:rPr>
              <a:t>Depends upon the use we want to make of address information, and the semantics of the data:</a:t>
            </a:r>
          </a:p>
        </p:txBody>
      </p:sp>
      <p:sp>
        <p:nvSpPr>
          <p:cNvPr id="6" name="Content Placeholder 3"/>
          <p:cNvSpPr txBox="1">
            <a:spLocks/>
          </p:cNvSpPr>
          <p:nvPr/>
        </p:nvSpPr>
        <p:spPr bwMode="auto">
          <a:xfrm>
            <a:off x="304800" y="3657600"/>
            <a:ext cx="8458200" cy="25908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If we have several addresses per employee, address must be an entity (since attributes cannot be set-valued).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If the structure (city, street, etc.) is important, e.g., we want to retrieve employees in a given city, address must be modeled as an entity (since attribute values are atomic). </a:t>
            </a:r>
          </a:p>
        </p:txBody>
      </p:sp>
    </p:spTree>
    <p:extLst>
      <p:ext uri="{BB962C8B-B14F-4D97-AF65-F5344CB8AC3E}">
        <p14:creationId xmlns:p14="http://schemas.microsoft.com/office/powerpoint/2010/main" val="998496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Entity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Relationship</a:t>
            </a:r>
          </a:p>
        </p:txBody>
      </p:sp>
      <p:sp>
        <p:nvSpPr>
          <p:cNvPr id="20483" name="Content Placeholder 3"/>
          <p:cNvSpPr>
            <a:spLocks noGrp="1"/>
          </p:cNvSpPr>
          <p:nvPr>
            <p:ph idx="1"/>
          </p:nvPr>
        </p:nvSpPr>
        <p:spPr>
          <a:xfrm>
            <a:off x="228600" y="1217613"/>
            <a:ext cx="8686800" cy="24399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1600" dirty="0" smtClean="0"/>
              <a:t>First ER diagram OK if a manager gets a separate discretionary budget for each dept.</a:t>
            </a:r>
          </a:p>
          <a:p>
            <a:pPr>
              <a:lnSpc>
                <a:spcPct val="150000"/>
              </a:lnSpc>
              <a:buFont typeface="Times New Roman" charset="0"/>
              <a:buChar char="•"/>
              <a:defRPr/>
            </a:pPr>
            <a:r>
              <a:rPr lang="en-US" sz="1600" dirty="0" smtClean="0"/>
              <a:t>What if a manager gets a discretionary budget that covers  all managed </a:t>
            </a:r>
            <a:r>
              <a:rPr lang="en-US" sz="1600" dirty="0" err="1" smtClean="0"/>
              <a:t>depts</a:t>
            </a:r>
            <a:r>
              <a:rPr lang="en-US" sz="1600" dirty="0" smtClean="0"/>
              <a:t>?</a:t>
            </a:r>
          </a:p>
          <a:p>
            <a:pPr>
              <a:lnSpc>
                <a:spcPct val="150000"/>
              </a:lnSpc>
              <a:buFont typeface="Times New Roman" charset="0"/>
              <a:buChar char="•"/>
              <a:defRPr/>
            </a:pPr>
            <a:r>
              <a:rPr lang="en-US" sz="1600" dirty="0" smtClean="0"/>
              <a:t>Redundancy: dbudget stored for each dept managed by manager.</a:t>
            </a:r>
          </a:p>
          <a:p>
            <a:pPr>
              <a:lnSpc>
                <a:spcPct val="150000"/>
              </a:lnSpc>
              <a:buFont typeface="Times New Roman" charset="0"/>
              <a:buChar char="•"/>
              <a:defRPr/>
            </a:pPr>
            <a:r>
              <a:rPr lang="en-US" sz="1600" dirty="0" smtClean="0"/>
              <a:t>Misleading: Suggests dbudget associated with department-mgr combination.</a:t>
            </a:r>
          </a:p>
        </p:txBody>
      </p:sp>
      <p:grpSp>
        <p:nvGrpSpPr>
          <p:cNvPr id="20484" name="Group 75"/>
          <p:cNvGrpSpPr>
            <a:grpSpLocks/>
          </p:cNvGrpSpPr>
          <p:nvPr/>
        </p:nvGrpSpPr>
        <p:grpSpPr bwMode="auto">
          <a:xfrm>
            <a:off x="1676400" y="3763963"/>
            <a:ext cx="5791200" cy="2636837"/>
            <a:chOff x="3348038" y="1594282"/>
            <a:chExt cx="5795962" cy="4541250"/>
          </a:xfrm>
        </p:grpSpPr>
        <p:sp>
          <p:nvSpPr>
            <p:cNvPr id="2" name="Freeform 6"/>
            <p:cNvSpPr>
              <a:spLocks/>
            </p:cNvSpPr>
            <p:nvPr/>
          </p:nvSpPr>
          <p:spPr bwMode="auto">
            <a:xfrm>
              <a:off x="4177394" y="1870420"/>
              <a:ext cx="834123" cy="352693"/>
            </a:xfrm>
            <a:custGeom>
              <a:avLst/>
              <a:gdLst>
                <a:gd name="T0" fmla="*/ 524 w 526"/>
                <a:gd name="T1" fmla="*/ 101 h 222"/>
                <a:gd name="T2" fmla="*/ 516 w 526"/>
                <a:gd name="T3" fmla="*/ 82 h 222"/>
                <a:gd name="T4" fmla="*/ 500 w 526"/>
                <a:gd name="T5" fmla="*/ 64 h 222"/>
                <a:gd name="T6" fmla="*/ 478 w 526"/>
                <a:gd name="T7" fmla="*/ 47 h 222"/>
                <a:gd name="T8" fmla="*/ 448 w 526"/>
                <a:gd name="T9" fmla="*/ 33 h 222"/>
                <a:gd name="T10" fmla="*/ 413 w 526"/>
                <a:gd name="T11" fmla="*/ 20 h 222"/>
                <a:gd name="T12" fmla="*/ 373 w 526"/>
                <a:gd name="T13" fmla="*/ 10 h 222"/>
                <a:gd name="T14" fmla="*/ 330 w 526"/>
                <a:gd name="T15" fmla="*/ 4 h 222"/>
                <a:gd name="T16" fmla="*/ 285 w 526"/>
                <a:gd name="T17" fmla="*/ 0 h 222"/>
                <a:gd name="T18" fmla="*/ 239 w 526"/>
                <a:gd name="T19" fmla="*/ 0 h 222"/>
                <a:gd name="T20" fmla="*/ 194 w 526"/>
                <a:gd name="T21" fmla="*/ 4 h 222"/>
                <a:gd name="T22" fmla="*/ 152 w 526"/>
                <a:gd name="T23" fmla="*/ 10 h 222"/>
                <a:gd name="T24" fmla="*/ 112 w 526"/>
                <a:gd name="T25" fmla="*/ 20 h 222"/>
                <a:gd name="T26" fmla="*/ 77 w 526"/>
                <a:gd name="T27" fmla="*/ 33 h 222"/>
                <a:gd name="T28" fmla="*/ 47 w 526"/>
                <a:gd name="T29" fmla="*/ 47 h 222"/>
                <a:gd name="T30" fmla="*/ 25 w 526"/>
                <a:gd name="T31" fmla="*/ 64 h 222"/>
                <a:gd name="T32" fmla="*/ 9 w 526"/>
                <a:gd name="T33" fmla="*/ 82 h 222"/>
                <a:gd name="T34" fmla="*/ 1 w 526"/>
                <a:gd name="T35" fmla="*/ 101 h 222"/>
                <a:gd name="T36" fmla="*/ 1 w 526"/>
                <a:gd name="T37" fmla="*/ 120 h 222"/>
                <a:gd name="T38" fmla="*/ 9 w 526"/>
                <a:gd name="T39" fmla="*/ 139 h 222"/>
                <a:gd name="T40" fmla="*/ 25 w 526"/>
                <a:gd name="T41" fmla="*/ 157 h 222"/>
                <a:gd name="T42" fmla="*/ 47 w 526"/>
                <a:gd name="T43" fmla="*/ 174 h 222"/>
                <a:gd name="T44" fmla="*/ 77 w 526"/>
                <a:gd name="T45" fmla="*/ 189 h 222"/>
                <a:gd name="T46" fmla="*/ 112 w 526"/>
                <a:gd name="T47" fmla="*/ 201 h 222"/>
                <a:gd name="T48" fmla="*/ 152 w 526"/>
                <a:gd name="T49" fmla="*/ 211 h 222"/>
                <a:gd name="T50" fmla="*/ 194 w 526"/>
                <a:gd name="T51" fmla="*/ 218 h 222"/>
                <a:gd name="T52" fmla="*/ 239 w 526"/>
                <a:gd name="T53" fmla="*/ 221 h 222"/>
                <a:gd name="T54" fmla="*/ 285 w 526"/>
                <a:gd name="T55" fmla="*/ 221 h 222"/>
                <a:gd name="T56" fmla="*/ 330 w 526"/>
                <a:gd name="T57" fmla="*/ 218 h 222"/>
                <a:gd name="T58" fmla="*/ 373 w 526"/>
                <a:gd name="T59" fmla="*/ 211 h 222"/>
                <a:gd name="T60" fmla="*/ 413 w 526"/>
                <a:gd name="T61" fmla="*/ 201 h 222"/>
                <a:gd name="T62" fmla="*/ 448 w 526"/>
                <a:gd name="T63" fmla="*/ 189 h 222"/>
                <a:gd name="T64" fmla="*/ 478 w 526"/>
                <a:gd name="T65" fmla="*/ 174 h 222"/>
                <a:gd name="T66" fmla="*/ 500 w 526"/>
                <a:gd name="T67" fmla="*/ 157 h 222"/>
                <a:gd name="T68" fmla="*/ 516 w 526"/>
                <a:gd name="T69" fmla="*/ 139 h 222"/>
                <a:gd name="T70" fmla="*/ 524 w 526"/>
                <a:gd name="T71" fmla="*/ 120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525" y="111"/>
                  </a:moveTo>
                  <a:lnTo>
                    <a:pt x="524" y="101"/>
                  </a:lnTo>
                  <a:lnTo>
                    <a:pt x="521" y="92"/>
                  </a:lnTo>
                  <a:lnTo>
                    <a:pt x="516" y="82"/>
                  </a:lnTo>
                  <a:lnTo>
                    <a:pt x="509" y="73"/>
                  </a:lnTo>
                  <a:lnTo>
                    <a:pt x="500" y="64"/>
                  </a:lnTo>
                  <a:lnTo>
                    <a:pt x="489" y="55"/>
                  </a:lnTo>
                  <a:lnTo>
                    <a:pt x="478" y="47"/>
                  </a:lnTo>
                  <a:lnTo>
                    <a:pt x="464" y="39"/>
                  </a:lnTo>
                  <a:lnTo>
                    <a:pt x="448" y="33"/>
                  </a:lnTo>
                  <a:lnTo>
                    <a:pt x="431" y="26"/>
                  </a:lnTo>
                  <a:lnTo>
                    <a:pt x="413" y="20"/>
                  </a:lnTo>
                  <a:lnTo>
                    <a:pt x="393" y="15"/>
                  </a:lnTo>
                  <a:lnTo>
                    <a:pt x="373" y="10"/>
                  </a:lnTo>
                  <a:lnTo>
                    <a:pt x="352" y="6"/>
                  </a:lnTo>
                  <a:lnTo>
                    <a:pt x="330" y="4"/>
                  </a:lnTo>
                  <a:lnTo>
                    <a:pt x="308" y="2"/>
                  </a:lnTo>
                  <a:lnTo>
                    <a:pt x="285" y="0"/>
                  </a:lnTo>
                  <a:lnTo>
                    <a:pt x="262" y="0"/>
                  </a:lnTo>
                  <a:lnTo>
                    <a:pt x="239" y="0"/>
                  </a:lnTo>
                  <a:lnTo>
                    <a:pt x="217" y="2"/>
                  </a:lnTo>
                  <a:lnTo>
                    <a:pt x="194" y="4"/>
                  </a:lnTo>
                  <a:lnTo>
                    <a:pt x="173" y="6"/>
                  </a:lnTo>
                  <a:lnTo>
                    <a:pt x="152" y="10"/>
                  </a:lnTo>
                  <a:lnTo>
                    <a:pt x="131" y="15"/>
                  </a:lnTo>
                  <a:lnTo>
                    <a:pt x="112" y="20"/>
                  </a:lnTo>
                  <a:lnTo>
                    <a:pt x="94" y="26"/>
                  </a:lnTo>
                  <a:lnTo>
                    <a:pt x="77" y="33"/>
                  </a:lnTo>
                  <a:lnTo>
                    <a:pt x="61" y="39"/>
                  </a:lnTo>
                  <a:lnTo>
                    <a:pt x="47" y="47"/>
                  </a:lnTo>
                  <a:lnTo>
                    <a:pt x="35" y="55"/>
                  </a:lnTo>
                  <a:lnTo>
                    <a:pt x="25" y="64"/>
                  </a:lnTo>
                  <a:lnTo>
                    <a:pt x="16" y="73"/>
                  </a:lnTo>
                  <a:lnTo>
                    <a:pt x="9" y="82"/>
                  </a:lnTo>
                  <a:lnTo>
                    <a:pt x="4" y="92"/>
                  </a:lnTo>
                  <a:lnTo>
                    <a:pt x="1" y="101"/>
                  </a:lnTo>
                  <a:lnTo>
                    <a:pt x="0" y="111"/>
                  </a:lnTo>
                  <a:lnTo>
                    <a:pt x="1" y="120"/>
                  </a:lnTo>
                  <a:lnTo>
                    <a:pt x="4" y="130"/>
                  </a:lnTo>
                  <a:lnTo>
                    <a:pt x="9" y="139"/>
                  </a:lnTo>
                  <a:lnTo>
                    <a:pt x="16" y="148"/>
                  </a:lnTo>
                  <a:lnTo>
                    <a:pt x="25" y="157"/>
                  </a:lnTo>
                  <a:lnTo>
                    <a:pt x="35" y="166"/>
                  </a:lnTo>
                  <a:lnTo>
                    <a:pt x="47" y="174"/>
                  </a:lnTo>
                  <a:lnTo>
                    <a:pt x="61" y="182"/>
                  </a:lnTo>
                  <a:lnTo>
                    <a:pt x="77" y="189"/>
                  </a:lnTo>
                  <a:lnTo>
                    <a:pt x="94" y="196"/>
                  </a:lnTo>
                  <a:lnTo>
                    <a:pt x="112" y="201"/>
                  </a:lnTo>
                  <a:lnTo>
                    <a:pt x="131" y="206"/>
                  </a:lnTo>
                  <a:lnTo>
                    <a:pt x="152" y="211"/>
                  </a:lnTo>
                  <a:lnTo>
                    <a:pt x="173" y="215"/>
                  </a:lnTo>
                  <a:lnTo>
                    <a:pt x="194" y="218"/>
                  </a:lnTo>
                  <a:lnTo>
                    <a:pt x="217" y="220"/>
                  </a:lnTo>
                  <a:lnTo>
                    <a:pt x="239" y="221"/>
                  </a:lnTo>
                  <a:lnTo>
                    <a:pt x="262" y="221"/>
                  </a:lnTo>
                  <a:lnTo>
                    <a:pt x="285" y="221"/>
                  </a:lnTo>
                  <a:lnTo>
                    <a:pt x="308" y="220"/>
                  </a:lnTo>
                  <a:lnTo>
                    <a:pt x="330" y="218"/>
                  </a:lnTo>
                  <a:lnTo>
                    <a:pt x="352" y="215"/>
                  </a:lnTo>
                  <a:lnTo>
                    <a:pt x="373" y="211"/>
                  </a:lnTo>
                  <a:lnTo>
                    <a:pt x="393" y="206"/>
                  </a:lnTo>
                  <a:lnTo>
                    <a:pt x="413" y="201"/>
                  </a:lnTo>
                  <a:lnTo>
                    <a:pt x="431" y="196"/>
                  </a:lnTo>
                  <a:lnTo>
                    <a:pt x="448" y="189"/>
                  </a:lnTo>
                  <a:lnTo>
                    <a:pt x="464" y="182"/>
                  </a:lnTo>
                  <a:lnTo>
                    <a:pt x="478" y="174"/>
                  </a:lnTo>
                  <a:lnTo>
                    <a:pt x="489" y="166"/>
                  </a:lnTo>
                  <a:lnTo>
                    <a:pt x="500" y="157"/>
                  </a:lnTo>
                  <a:lnTo>
                    <a:pt x="509" y="148"/>
                  </a:lnTo>
                  <a:lnTo>
                    <a:pt x="516" y="139"/>
                  </a:lnTo>
                  <a:lnTo>
                    <a:pt x="521" y="130"/>
                  </a:lnTo>
                  <a:lnTo>
                    <a:pt x="524" y="120"/>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6" name="Freeform 7"/>
            <p:cNvSpPr>
              <a:spLocks/>
            </p:cNvSpPr>
            <p:nvPr/>
          </p:nvSpPr>
          <p:spPr bwMode="auto">
            <a:xfrm>
              <a:off x="6759204" y="2138356"/>
              <a:ext cx="835712" cy="352693"/>
            </a:xfrm>
            <a:custGeom>
              <a:avLst/>
              <a:gdLst>
                <a:gd name="T0" fmla="*/ 524 w 526"/>
                <a:gd name="T1" fmla="*/ 102 h 223"/>
                <a:gd name="T2" fmla="*/ 516 w 526"/>
                <a:gd name="T3" fmla="*/ 83 h 223"/>
                <a:gd name="T4" fmla="*/ 501 w 526"/>
                <a:gd name="T5" fmla="*/ 64 h 223"/>
                <a:gd name="T6" fmla="*/ 477 w 526"/>
                <a:gd name="T7" fmla="*/ 48 h 223"/>
                <a:gd name="T8" fmla="*/ 448 w 526"/>
                <a:gd name="T9" fmla="*/ 33 h 223"/>
                <a:gd name="T10" fmla="*/ 413 w 526"/>
                <a:gd name="T11" fmla="*/ 20 h 223"/>
                <a:gd name="T12" fmla="*/ 374 w 526"/>
                <a:gd name="T13" fmla="*/ 11 h 223"/>
                <a:gd name="T14" fmla="*/ 331 w 526"/>
                <a:gd name="T15" fmla="*/ 4 h 223"/>
                <a:gd name="T16" fmla="*/ 285 w 526"/>
                <a:gd name="T17" fmla="*/ 0 h 223"/>
                <a:gd name="T18" fmla="*/ 240 w 526"/>
                <a:gd name="T19" fmla="*/ 0 h 223"/>
                <a:gd name="T20" fmla="*/ 195 w 526"/>
                <a:gd name="T21" fmla="*/ 4 h 223"/>
                <a:gd name="T22" fmla="*/ 151 w 526"/>
                <a:gd name="T23" fmla="*/ 11 h 223"/>
                <a:gd name="T24" fmla="*/ 112 w 526"/>
                <a:gd name="T25" fmla="*/ 20 h 223"/>
                <a:gd name="T26" fmla="*/ 77 w 526"/>
                <a:gd name="T27" fmla="*/ 33 h 223"/>
                <a:gd name="T28" fmla="*/ 48 w 526"/>
                <a:gd name="T29" fmla="*/ 48 h 223"/>
                <a:gd name="T30" fmla="*/ 25 w 526"/>
                <a:gd name="T31" fmla="*/ 64 h 223"/>
                <a:gd name="T32" fmla="*/ 9 w 526"/>
                <a:gd name="T33" fmla="*/ 83 h 223"/>
                <a:gd name="T34" fmla="*/ 1 w 526"/>
                <a:gd name="T35" fmla="*/ 102 h 223"/>
                <a:gd name="T36" fmla="*/ 1 w 526"/>
                <a:gd name="T37" fmla="*/ 121 h 223"/>
                <a:gd name="T38" fmla="*/ 9 w 526"/>
                <a:gd name="T39" fmla="*/ 139 h 223"/>
                <a:gd name="T40" fmla="*/ 25 w 526"/>
                <a:gd name="T41" fmla="*/ 158 h 223"/>
                <a:gd name="T42" fmla="*/ 48 w 526"/>
                <a:gd name="T43" fmla="*/ 174 h 223"/>
                <a:gd name="T44" fmla="*/ 77 w 526"/>
                <a:gd name="T45" fmla="*/ 189 h 223"/>
                <a:gd name="T46" fmla="*/ 112 w 526"/>
                <a:gd name="T47" fmla="*/ 202 h 223"/>
                <a:gd name="T48" fmla="*/ 151 w 526"/>
                <a:gd name="T49" fmla="*/ 211 h 223"/>
                <a:gd name="T50" fmla="*/ 195 w 526"/>
                <a:gd name="T51" fmla="*/ 218 h 223"/>
                <a:gd name="T52" fmla="*/ 240 w 526"/>
                <a:gd name="T53" fmla="*/ 222 h 223"/>
                <a:gd name="T54" fmla="*/ 285 w 526"/>
                <a:gd name="T55" fmla="*/ 222 h 223"/>
                <a:gd name="T56" fmla="*/ 331 w 526"/>
                <a:gd name="T57" fmla="*/ 218 h 223"/>
                <a:gd name="T58" fmla="*/ 374 w 526"/>
                <a:gd name="T59" fmla="*/ 211 h 223"/>
                <a:gd name="T60" fmla="*/ 413 w 526"/>
                <a:gd name="T61" fmla="*/ 202 h 223"/>
                <a:gd name="T62" fmla="*/ 448 w 526"/>
                <a:gd name="T63" fmla="*/ 189 h 223"/>
                <a:gd name="T64" fmla="*/ 477 w 526"/>
                <a:gd name="T65" fmla="*/ 174 h 223"/>
                <a:gd name="T66" fmla="*/ 501 w 526"/>
                <a:gd name="T67" fmla="*/ 158 h 223"/>
                <a:gd name="T68" fmla="*/ 516 w 526"/>
                <a:gd name="T69" fmla="*/ 139 h 223"/>
                <a:gd name="T70" fmla="*/ 524 w 526"/>
                <a:gd name="T71" fmla="*/ 121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525" y="111"/>
                  </a:moveTo>
                  <a:lnTo>
                    <a:pt x="524" y="102"/>
                  </a:lnTo>
                  <a:lnTo>
                    <a:pt x="521" y="92"/>
                  </a:lnTo>
                  <a:lnTo>
                    <a:pt x="516" y="83"/>
                  </a:lnTo>
                  <a:lnTo>
                    <a:pt x="509" y="73"/>
                  </a:lnTo>
                  <a:lnTo>
                    <a:pt x="501" y="64"/>
                  </a:lnTo>
                  <a:lnTo>
                    <a:pt x="490" y="55"/>
                  </a:lnTo>
                  <a:lnTo>
                    <a:pt x="477" y="48"/>
                  </a:lnTo>
                  <a:lnTo>
                    <a:pt x="464" y="40"/>
                  </a:lnTo>
                  <a:lnTo>
                    <a:pt x="448" y="33"/>
                  </a:lnTo>
                  <a:lnTo>
                    <a:pt x="432" y="26"/>
                  </a:lnTo>
                  <a:lnTo>
                    <a:pt x="413" y="20"/>
                  </a:lnTo>
                  <a:lnTo>
                    <a:pt x="394" y="15"/>
                  </a:lnTo>
                  <a:lnTo>
                    <a:pt x="374" y="11"/>
                  </a:lnTo>
                  <a:lnTo>
                    <a:pt x="352" y="7"/>
                  </a:lnTo>
                  <a:lnTo>
                    <a:pt x="331" y="4"/>
                  </a:lnTo>
                  <a:lnTo>
                    <a:pt x="308" y="2"/>
                  </a:lnTo>
                  <a:lnTo>
                    <a:pt x="285" y="0"/>
                  </a:lnTo>
                  <a:lnTo>
                    <a:pt x="263" y="0"/>
                  </a:lnTo>
                  <a:lnTo>
                    <a:pt x="240" y="0"/>
                  </a:lnTo>
                  <a:lnTo>
                    <a:pt x="217" y="2"/>
                  </a:lnTo>
                  <a:lnTo>
                    <a:pt x="195" y="4"/>
                  </a:lnTo>
                  <a:lnTo>
                    <a:pt x="173" y="7"/>
                  </a:lnTo>
                  <a:lnTo>
                    <a:pt x="151" y="11"/>
                  </a:lnTo>
                  <a:lnTo>
                    <a:pt x="131" y="15"/>
                  </a:lnTo>
                  <a:lnTo>
                    <a:pt x="112" y="20"/>
                  </a:lnTo>
                  <a:lnTo>
                    <a:pt x="94" y="26"/>
                  </a:lnTo>
                  <a:lnTo>
                    <a:pt x="77" y="33"/>
                  </a:lnTo>
                  <a:lnTo>
                    <a:pt x="62" y="40"/>
                  </a:lnTo>
                  <a:lnTo>
                    <a:pt x="48" y="48"/>
                  </a:lnTo>
                  <a:lnTo>
                    <a:pt x="35" y="55"/>
                  </a:lnTo>
                  <a:lnTo>
                    <a:pt x="25" y="64"/>
                  </a:lnTo>
                  <a:lnTo>
                    <a:pt x="16" y="73"/>
                  </a:lnTo>
                  <a:lnTo>
                    <a:pt x="9" y="83"/>
                  </a:lnTo>
                  <a:lnTo>
                    <a:pt x="4" y="92"/>
                  </a:lnTo>
                  <a:lnTo>
                    <a:pt x="1" y="102"/>
                  </a:lnTo>
                  <a:lnTo>
                    <a:pt x="0" y="111"/>
                  </a:lnTo>
                  <a:lnTo>
                    <a:pt x="1" y="121"/>
                  </a:lnTo>
                  <a:lnTo>
                    <a:pt x="4" y="130"/>
                  </a:lnTo>
                  <a:lnTo>
                    <a:pt x="9" y="139"/>
                  </a:lnTo>
                  <a:lnTo>
                    <a:pt x="16" y="149"/>
                  </a:lnTo>
                  <a:lnTo>
                    <a:pt x="25" y="158"/>
                  </a:lnTo>
                  <a:lnTo>
                    <a:pt x="35" y="166"/>
                  </a:lnTo>
                  <a:lnTo>
                    <a:pt x="48" y="174"/>
                  </a:lnTo>
                  <a:lnTo>
                    <a:pt x="62" y="182"/>
                  </a:lnTo>
                  <a:lnTo>
                    <a:pt x="77" y="189"/>
                  </a:lnTo>
                  <a:lnTo>
                    <a:pt x="94" y="196"/>
                  </a:lnTo>
                  <a:lnTo>
                    <a:pt x="112" y="202"/>
                  </a:lnTo>
                  <a:lnTo>
                    <a:pt x="131" y="207"/>
                  </a:lnTo>
                  <a:lnTo>
                    <a:pt x="151" y="211"/>
                  </a:lnTo>
                  <a:lnTo>
                    <a:pt x="173" y="215"/>
                  </a:lnTo>
                  <a:lnTo>
                    <a:pt x="195" y="218"/>
                  </a:lnTo>
                  <a:lnTo>
                    <a:pt x="217" y="220"/>
                  </a:lnTo>
                  <a:lnTo>
                    <a:pt x="240" y="222"/>
                  </a:lnTo>
                  <a:lnTo>
                    <a:pt x="263" y="222"/>
                  </a:lnTo>
                  <a:lnTo>
                    <a:pt x="285" y="222"/>
                  </a:lnTo>
                  <a:lnTo>
                    <a:pt x="308" y="220"/>
                  </a:lnTo>
                  <a:lnTo>
                    <a:pt x="331" y="218"/>
                  </a:lnTo>
                  <a:lnTo>
                    <a:pt x="352" y="215"/>
                  </a:lnTo>
                  <a:lnTo>
                    <a:pt x="374" y="211"/>
                  </a:lnTo>
                  <a:lnTo>
                    <a:pt x="394" y="207"/>
                  </a:lnTo>
                  <a:lnTo>
                    <a:pt x="413" y="202"/>
                  </a:lnTo>
                  <a:lnTo>
                    <a:pt x="432" y="196"/>
                  </a:lnTo>
                  <a:lnTo>
                    <a:pt x="448" y="189"/>
                  </a:lnTo>
                  <a:lnTo>
                    <a:pt x="464" y="182"/>
                  </a:lnTo>
                  <a:lnTo>
                    <a:pt x="477" y="174"/>
                  </a:lnTo>
                  <a:lnTo>
                    <a:pt x="490" y="166"/>
                  </a:lnTo>
                  <a:lnTo>
                    <a:pt x="501" y="158"/>
                  </a:lnTo>
                  <a:lnTo>
                    <a:pt x="509" y="149"/>
                  </a:lnTo>
                  <a:lnTo>
                    <a:pt x="516" y="139"/>
                  </a:lnTo>
                  <a:lnTo>
                    <a:pt x="521" y="130"/>
                  </a:lnTo>
                  <a:lnTo>
                    <a:pt x="524" y="121"/>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7" name="Freeform 8"/>
            <p:cNvSpPr>
              <a:spLocks/>
            </p:cNvSpPr>
            <p:nvPr/>
          </p:nvSpPr>
          <p:spPr bwMode="auto">
            <a:xfrm>
              <a:off x="8290812" y="2138356"/>
              <a:ext cx="835712" cy="352693"/>
            </a:xfrm>
            <a:custGeom>
              <a:avLst/>
              <a:gdLst>
                <a:gd name="T0" fmla="*/ 1 w 526"/>
                <a:gd name="T1" fmla="*/ 121 h 223"/>
                <a:gd name="T2" fmla="*/ 8 w 526"/>
                <a:gd name="T3" fmla="*/ 139 h 223"/>
                <a:gd name="T4" fmla="*/ 24 w 526"/>
                <a:gd name="T5" fmla="*/ 158 h 223"/>
                <a:gd name="T6" fmla="*/ 47 w 526"/>
                <a:gd name="T7" fmla="*/ 174 h 223"/>
                <a:gd name="T8" fmla="*/ 77 w 526"/>
                <a:gd name="T9" fmla="*/ 189 h 223"/>
                <a:gd name="T10" fmla="*/ 112 w 526"/>
                <a:gd name="T11" fmla="*/ 202 h 223"/>
                <a:gd name="T12" fmla="*/ 151 w 526"/>
                <a:gd name="T13" fmla="*/ 211 h 223"/>
                <a:gd name="T14" fmla="*/ 194 w 526"/>
                <a:gd name="T15" fmla="*/ 218 h 223"/>
                <a:gd name="T16" fmla="*/ 239 w 526"/>
                <a:gd name="T17" fmla="*/ 222 h 223"/>
                <a:gd name="T18" fmla="*/ 285 w 526"/>
                <a:gd name="T19" fmla="*/ 222 h 223"/>
                <a:gd name="T20" fmla="*/ 330 w 526"/>
                <a:gd name="T21" fmla="*/ 218 h 223"/>
                <a:gd name="T22" fmla="*/ 373 w 526"/>
                <a:gd name="T23" fmla="*/ 211 h 223"/>
                <a:gd name="T24" fmla="*/ 412 w 526"/>
                <a:gd name="T25" fmla="*/ 202 h 223"/>
                <a:gd name="T26" fmla="*/ 448 w 526"/>
                <a:gd name="T27" fmla="*/ 189 h 223"/>
                <a:gd name="T28" fmla="*/ 477 w 526"/>
                <a:gd name="T29" fmla="*/ 174 h 223"/>
                <a:gd name="T30" fmla="*/ 500 w 526"/>
                <a:gd name="T31" fmla="*/ 157 h 223"/>
                <a:gd name="T32" fmla="*/ 516 w 526"/>
                <a:gd name="T33" fmla="*/ 139 h 223"/>
                <a:gd name="T34" fmla="*/ 524 w 526"/>
                <a:gd name="T35" fmla="*/ 121 h 223"/>
                <a:gd name="T36" fmla="*/ 524 w 526"/>
                <a:gd name="T37" fmla="*/ 101 h 223"/>
                <a:gd name="T38" fmla="*/ 516 w 526"/>
                <a:gd name="T39" fmla="*/ 82 h 223"/>
                <a:gd name="T40" fmla="*/ 500 w 526"/>
                <a:gd name="T41" fmla="*/ 64 h 223"/>
                <a:gd name="T42" fmla="*/ 477 w 526"/>
                <a:gd name="T43" fmla="*/ 47 h 223"/>
                <a:gd name="T44" fmla="*/ 448 w 526"/>
                <a:gd name="T45" fmla="*/ 33 h 223"/>
                <a:gd name="T46" fmla="*/ 412 w 526"/>
                <a:gd name="T47" fmla="*/ 20 h 223"/>
                <a:gd name="T48" fmla="*/ 373 w 526"/>
                <a:gd name="T49" fmla="*/ 11 h 223"/>
                <a:gd name="T50" fmla="*/ 330 w 526"/>
                <a:gd name="T51" fmla="*/ 4 h 223"/>
                <a:gd name="T52" fmla="*/ 285 w 526"/>
                <a:gd name="T53" fmla="*/ 0 h 223"/>
                <a:gd name="T54" fmla="*/ 239 w 526"/>
                <a:gd name="T55" fmla="*/ 0 h 223"/>
                <a:gd name="T56" fmla="*/ 194 w 526"/>
                <a:gd name="T57" fmla="*/ 4 h 223"/>
                <a:gd name="T58" fmla="*/ 151 w 526"/>
                <a:gd name="T59" fmla="*/ 11 h 223"/>
                <a:gd name="T60" fmla="*/ 112 w 526"/>
                <a:gd name="T61" fmla="*/ 20 h 223"/>
                <a:gd name="T62" fmla="*/ 77 w 526"/>
                <a:gd name="T63" fmla="*/ 33 h 223"/>
                <a:gd name="T64" fmla="*/ 47 w 526"/>
                <a:gd name="T65" fmla="*/ 48 h 223"/>
                <a:gd name="T66" fmla="*/ 24 w 526"/>
                <a:gd name="T67" fmla="*/ 64 h 223"/>
                <a:gd name="T68" fmla="*/ 8 w 526"/>
                <a:gd name="T69" fmla="*/ 83 h 223"/>
                <a:gd name="T70" fmla="*/ 1 w 526"/>
                <a:gd name="T71" fmla="*/ 102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0" y="111"/>
                  </a:moveTo>
                  <a:lnTo>
                    <a:pt x="1" y="121"/>
                  </a:lnTo>
                  <a:lnTo>
                    <a:pt x="4" y="130"/>
                  </a:lnTo>
                  <a:lnTo>
                    <a:pt x="8" y="139"/>
                  </a:lnTo>
                  <a:lnTo>
                    <a:pt x="16" y="149"/>
                  </a:lnTo>
                  <a:lnTo>
                    <a:pt x="24" y="158"/>
                  </a:lnTo>
                  <a:lnTo>
                    <a:pt x="35" y="167"/>
                  </a:lnTo>
                  <a:lnTo>
                    <a:pt x="47" y="174"/>
                  </a:lnTo>
                  <a:lnTo>
                    <a:pt x="61" y="182"/>
                  </a:lnTo>
                  <a:lnTo>
                    <a:pt x="77" y="189"/>
                  </a:lnTo>
                  <a:lnTo>
                    <a:pt x="94" y="196"/>
                  </a:lnTo>
                  <a:lnTo>
                    <a:pt x="112" y="202"/>
                  </a:lnTo>
                  <a:lnTo>
                    <a:pt x="131" y="207"/>
                  </a:lnTo>
                  <a:lnTo>
                    <a:pt x="151" y="211"/>
                  </a:lnTo>
                  <a:lnTo>
                    <a:pt x="172" y="215"/>
                  </a:lnTo>
                  <a:lnTo>
                    <a:pt x="194" y="218"/>
                  </a:lnTo>
                  <a:lnTo>
                    <a:pt x="217" y="220"/>
                  </a:lnTo>
                  <a:lnTo>
                    <a:pt x="239" y="222"/>
                  </a:lnTo>
                  <a:lnTo>
                    <a:pt x="262" y="222"/>
                  </a:lnTo>
                  <a:lnTo>
                    <a:pt x="285" y="222"/>
                  </a:lnTo>
                  <a:lnTo>
                    <a:pt x="308" y="220"/>
                  </a:lnTo>
                  <a:lnTo>
                    <a:pt x="330" y="218"/>
                  </a:lnTo>
                  <a:lnTo>
                    <a:pt x="352" y="215"/>
                  </a:lnTo>
                  <a:lnTo>
                    <a:pt x="373" y="211"/>
                  </a:lnTo>
                  <a:lnTo>
                    <a:pt x="393" y="207"/>
                  </a:lnTo>
                  <a:lnTo>
                    <a:pt x="412" y="202"/>
                  </a:lnTo>
                  <a:lnTo>
                    <a:pt x="431" y="196"/>
                  </a:lnTo>
                  <a:lnTo>
                    <a:pt x="448" y="189"/>
                  </a:lnTo>
                  <a:lnTo>
                    <a:pt x="463" y="182"/>
                  </a:lnTo>
                  <a:lnTo>
                    <a:pt x="477" y="174"/>
                  </a:lnTo>
                  <a:lnTo>
                    <a:pt x="489" y="166"/>
                  </a:lnTo>
                  <a:lnTo>
                    <a:pt x="500" y="157"/>
                  </a:lnTo>
                  <a:lnTo>
                    <a:pt x="509" y="149"/>
                  </a:lnTo>
                  <a:lnTo>
                    <a:pt x="516" y="139"/>
                  </a:lnTo>
                  <a:lnTo>
                    <a:pt x="520" y="130"/>
                  </a:lnTo>
                  <a:lnTo>
                    <a:pt x="524" y="121"/>
                  </a:lnTo>
                  <a:lnTo>
                    <a:pt x="525" y="111"/>
                  </a:lnTo>
                  <a:lnTo>
                    <a:pt x="524" y="101"/>
                  </a:lnTo>
                  <a:lnTo>
                    <a:pt x="520" y="92"/>
                  </a:lnTo>
                  <a:lnTo>
                    <a:pt x="516" y="82"/>
                  </a:lnTo>
                  <a:lnTo>
                    <a:pt x="509" y="73"/>
                  </a:lnTo>
                  <a:lnTo>
                    <a:pt x="500" y="64"/>
                  </a:lnTo>
                  <a:lnTo>
                    <a:pt x="489" y="55"/>
                  </a:lnTo>
                  <a:lnTo>
                    <a:pt x="477" y="47"/>
                  </a:lnTo>
                  <a:lnTo>
                    <a:pt x="463" y="40"/>
                  </a:lnTo>
                  <a:lnTo>
                    <a:pt x="448" y="33"/>
                  </a:lnTo>
                  <a:lnTo>
                    <a:pt x="431" y="26"/>
                  </a:lnTo>
                  <a:lnTo>
                    <a:pt x="412" y="20"/>
                  </a:lnTo>
                  <a:lnTo>
                    <a:pt x="393" y="15"/>
                  </a:lnTo>
                  <a:lnTo>
                    <a:pt x="373" y="11"/>
                  </a:lnTo>
                  <a:lnTo>
                    <a:pt x="352" y="7"/>
                  </a:lnTo>
                  <a:lnTo>
                    <a:pt x="330" y="4"/>
                  </a:lnTo>
                  <a:lnTo>
                    <a:pt x="308" y="2"/>
                  </a:lnTo>
                  <a:lnTo>
                    <a:pt x="285" y="0"/>
                  </a:lnTo>
                  <a:lnTo>
                    <a:pt x="262" y="0"/>
                  </a:lnTo>
                  <a:lnTo>
                    <a:pt x="239" y="0"/>
                  </a:lnTo>
                  <a:lnTo>
                    <a:pt x="217" y="2"/>
                  </a:lnTo>
                  <a:lnTo>
                    <a:pt x="194" y="4"/>
                  </a:lnTo>
                  <a:lnTo>
                    <a:pt x="172" y="7"/>
                  </a:lnTo>
                  <a:lnTo>
                    <a:pt x="151" y="11"/>
                  </a:lnTo>
                  <a:lnTo>
                    <a:pt x="131" y="15"/>
                  </a:lnTo>
                  <a:lnTo>
                    <a:pt x="112" y="20"/>
                  </a:lnTo>
                  <a:lnTo>
                    <a:pt x="93" y="26"/>
                  </a:lnTo>
                  <a:lnTo>
                    <a:pt x="77" y="33"/>
                  </a:lnTo>
                  <a:lnTo>
                    <a:pt x="61" y="40"/>
                  </a:lnTo>
                  <a:lnTo>
                    <a:pt x="47" y="48"/>
                  </a:lnTo>
                  <a:lnTo>
                    <a:pt x="35" y="56"/>
                  </a:lnTo>
                  <a:lnTo>
                    <a:pt x="24" y="64"/>
                  </a:lnTo>
                  <a:lnTo>
                    <a:pt x="16" y="73"/>
                  </a:lnTo>
                  <a:lnTo>
                    <a:pt x="8" y="83"/>
                  </a:lnTo>
                  <a:lnTo>
                    <a:pt x="4" y="92"/>
                  </a:lnTo>
                  <a:lnTo>
                    <a:pt x="1" y="102"/>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8" name="Freeform 9"/>
            <p:cNvSpPr>
              <a:spLocks/>
            </p:cNvSpPr>
            <p:nvPr/>
          </p:nvSpPr>
          <p:spPr bwMode="auto">
            <a:xfrm>
              <a:off x="3425890" y="2130155"/>
              <a:ext cx="835712" cy="349958"/>
            </a:xfrm>
            <a:custGeom>
              <a:avLst/>
              <a:gdLst>
                <a:gd name="T0" fmla="*/ 524 w 526"/>
                <a:gd name="T1" fmla="*/ 101 h 222"/>
                <a:gd name="T2" fmla="*/ 517 w 526"/>
                <a:gd name="T3" fmla="*/ 82 h 222"/>
                <a:gd name="T4" fmla="*/ 501 w 526"/>
                <a:gd name="T5" fmla="*/ 63 h 222"/>
                <a:gd name="T6" fmla="*/ 478 w 526"/>
                <a:gd name="T7" fmla="*/ 47 h 222"/>
                <a:gd name="T8" fmla="*/ 448 w 526"/>
                <a:gd name="T9" fmla="*/ 32 h 222"/>
                <a:gd name="T10" fmla="*/ 413 w 526"/>
                <a:gd name="T11" fmla="*/ 20 h 222"/>
                <a:gd name="T12" fmla="*/ 374 w 526"/>
                <a:gd name="T13" fmla="*/ 10 h 222"/>
                <a:gd name="T14" fmla="*/ 331 w 526"/>
                <a:gd name="T15" fmla="*/ 3 h 222"/>
                <a:gd name="T16" fmla="*/ 286 w 526"/>
                <a:gd name="T17" fmla="*/ 0 h 222"/>
                <a:gd name="T18" fmla="*/ 240 w 526"/>
                <a:gd name="T19" fmla="*/ 0 h 222"/>
                <a:gd name="T20" fmla="*/ 195 w 526"/>
                <a:gd name="T21" fmla="*/ 3 h 222"/>
                <a:gd name="T22" fmla="*/ 152 w 526"/>
                <a:gd name="T23" fmla="*/ 10 h 222"/>
                <a:gd name="T24" fmla="*/ 113 w 526"/>
                <a:gd name="T25" fmla="*/ 20 h 222"/>
                <a:gd name="T26" fmla="*/ 77 w 526"/>
                <a:gd name="T27" fmla="*/ 32 h 222"/>
                <a:gd name="T28" fmla="*/ 48 w 526"/>
                <a:gd name="T29" fmla="*/ 47 h 222"/>
                <a:gd name="T30" fmla="*/ 25 w 526"/>
                <a:gd name="T31" fmla="*/ 63 h 222"/>
                <a:gd name="T32" fmla="*/ 9 w 526"/>
                <a:gd name="T33" fmla="*/ 82 h 222"/>
                <a:gd name="T34" fmla="*/ 2 w 526"/>
                <a:gd name="T35" fmla="*/ 101 h 222"/>
                <a:gd name="T36" fmla="*/ 2 w 526"/>
                <a:gd name="T37" fmla="*/ 120 h 222"/>
                <a:gd name="T38" fmla="*/ 9 w 526"/>
                <a:gd name="T39" fmla="*/ 139 h 222"/>
                <a:gd name="T40" fmla="*/ 25 w 526"/>
                <a:gd name="T41" fmla="*/ 157 h 222"/>
                <a:gd name="T42" fmla="*/ 48 w 526"/>
                <a:gd name="T43" fmla="*/ 174 h 222"/>
                <a:gd name="T44" fmla="*/ 77 w 526"/>
                <a:gd name="T45" fmla="*/ 189 h 222"/>
                <a:gd name="T46" fmla="*/ 113 w 526"/>
                <a:gd name="T47" fmla="*/ 201 h 222"/>
                <a:gd name="T48" fmla="*/ 152 w 526"/>
                <a:gd name="T49" fmla="*/ 211 h 222"/>
                <a:gd name="T50" fmla="*/ 195 w 526"/>
                <a:gd name="T51" fmla="*/ 217 h 222"/>
                <a:gd name="T52" fmla="*/ 240 w 526"/>
                <a:gd name="T53" fmla="*/ 221 h 222"/>
                <a:gd name="T54" fmla="*/ 286 w 526"/>
                <a:gd name="T55" fmla="*/ 221 h 222"/>
                <a:gd name="T56" fmla="*/ 331 w 526"/>
                <a:gd name="T57" fmla="*/ 217 h 222"/>
                <a:gd name="T58" fmla="*/ 374 w 526"/>
                <a:gd name="T59" fmla="*/ 211 h 222"/>
                <a:gd name="T60" fmla="*/ 413 w 526"/>
                <a:gd name="T61" fmla="*/ 201 h 222"/>
                <a:gd name="T62" fmla="*/ 448 w 526"/>
                <a:gd name="T63" fmla="*/ 189 h 222"/>
                <a:gd name="T64" fmla="*/ 478 w 526"/>
                <a:gd name="T65" fmla="*/ 174 h 222"/>
                <a:gd name="T66" fmla="*/ 501 w 526"/>
                <a:gd name="T67" fmla="*/ 157 h 222"/>
                <a:gd name="T68" fmla="*/ 517 w 526"/>
                <a:gd name="T69" fmla="*/ 139 h 222"/>
                <a:gd name="T70" fmla="*/ 524 w 526"/>
                <a:gd name="T71" fmla="*/ 120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525" y="111"/>
                  </a:moveTo>
                  <a:lnTo>
                    <a:pt x="524" y="101"/>
                  </a:lnTo>
                  <a:lnTo>
                    <a:pt x="521" y="91"/>
                  </a:lnTo>
                  <a:lnTo>
                    <a:pt x="517" y="82"/>
                  </a:lnTo>
                  <a:lnTo>
                    <a:pt x="509" y="73"/>
                  </a:lnTo>
                  <a:lnTo>
                    <a:pt x="501" y="63"/>
                  </a:lnTo>
                  <a:lnTo>
                    <a:pt x="490" y="55"/>
                  </a:lnTo>
                  <a:lnTo>
                    <a:pt x="478" y="47"/>
                  </a:lnTo>
                  <a:lnTo>
                    <a:pt x="464" y="39"/>
                  </a:lnTo>
                  <a:lnTo>
                    <a:pt x="448" y="32"/>
                  </a:lnTo>
                  <a:lnTo>
                    <a:pt x="432" y="25"/>
                  </a:lnTo>
                  <a:lnTo>
                    <a:pt x="413" y="20"/>
                  </a:lnTo>
                  <a:lnTo>
                    <a:pt x="394" y="15"/>
                  </a:lnTo>
                  <a:lnTo>
                    <a:pt x="374" y="10"/>
                  </a:lnTo>
                  <a:lnTo>
                    <a:pt x="353" y="6"/>
                  </a:lnTo>
                  <a:lnTo>
                    <a:pt x="331" y="3"/>
                  </a:lnTo>
                  <a:lnTo>
                    <a:pt x="308" y="1"/>
                  </a:lnTo>
                  <a:lnTo>
                    <a:pt x="286" y="0"/>
                  </a:lnTo>
                  <a:lnTo>
                    <a:pt x="263" y="0"/>
                  </a:lnTo>
                  <a:lnTo>
                    <a:pt x="240" y="0"/>
                  </a:lnTo>
                  <a:lnTo>
                    <a:pt x="217" y="1"/>
                  </a:lnTo>
                  <a:lnTo>
                    <a:pt x="195" y="3"/>
                  </a:lnTo>
                  <a:lnTo>
                    <a:pt x="173" y="6"/>
                  </a:lnTo>
                  <a:lnTo>
                    <a:pt x="152" y="10"/>
                  </a:lnTo>
                  <a:lnTo>
                    <a:pt x="132" y="15"/>
                  </a:lnTo>
                  <a:lnTo>
                    <a:pt x="113" y="20"/>
                  </a:lnTo>
                  <a:lnTo>
                    <a:pt x="95" y="25"/>
                  </a:lnTo>
                  <a:lnTo>
                    <a:pt x="77" y="32"/>
                  </a:lnTo>
                  <a:lnTo>
                    <a:pt x="62" y="39"/>
                  </a:lnTo>
                  <a:lnTo>
                    <a:pt x="48" y="47"/>
                  </a:lnTo>
                  <a:lnTo>
                    <a:pt x="36" y="55"/>
                  </a:lnTo>
                  <a:lnTo>
                    <a:pt x="25" y="63"/>
                  </a:lnTo>
                  <a:lnTo>
                    <a:pt x="17" y="73"/>
                  </a:lnTo>
                  <a:lnTo>
                    <a:pt x="9" y="82"/>
                  </a:lnTo>
                  <a:lnTo>
                    <a:pt x="5" y="91"/>
                  </a:lnTo>
                  <a:lnTo>
                    <a:pt x="2" y="101"/>
                  </a:lnTo>
                  <a:lnTo>
                    <a:pt x="0" y="111"/>
                  </a:lnTo>
                  <a:lnTo>
                    <a:pt x="2" y="120"/>
                  </a:lnTo>
                  <a:lnTo>
                    <a:pt x="5" y="130"/>
                  </a:lnTo>
                  <a:lnTo>
                    <a:pt x="9" y="139"/>
                  </a:lnTo>
                  <a:lnTo>
                    <a:pt x="17" y="149"/>
                  </a:lnTo>
                  <a:lnTo>
                    <a:pt x="25" y="157"/>
                  </a:lnTo>
                  <a:lnTo>
                    <a:pt x="36" y="166"/>
                  </a:lnTo>
                  <a:lnTo>
                    <a:pt x="48" y="174"/>
                  </a:lnTo>
                  <a:lnTo>
                    <a:pt x="62" y="181"/>
                  </a:lnTo>
                  <a:lnTo>
                    <a:pt x="77" y="189"/>
                  </a:lnTo>
                  <a:lnTo>
                    <a:pt x="95" y="195"/>
                  </a:lnTo>
                  <a:lnTo>
                    <a:pt x="113" y="201"/>
                  </a:lnTo>
                  <a:lnTo>
                    <a:pt x="132" y="207"/>
                  </a:lnTo>
                  <a:lnTo>
                    <a:pt x="152" y="211"/>
                  </a:lnTo>
                  <a:lnTo>
                    <a:pt x="173" y="215"/>
                  </a:lnTo>
                  <a:lnTo>
                    <a:pt x="195" y="217"/>
                  </a:lnTo>
                  <a:lnTo>
                    <a:pt x="217" y="219"/>
                  </a:lnTo>
                  <a:lnTo>
                    <a:pt x="240" y="221"/>
                  </a:lnTo>
                  <a:lnTo>
                    <a:pt x="263" y="221"/>
                  </a:lnTo>
                  <a:lnTo>
                    <a:pt x="286" y="221"/>
                  </a:lnTo>
                  <a:lnTo>
                    <a:pt x="308" y="219"/>
                  </a:lnTo>
                  <a:lnTo>
                    <a:pt x="331" y="217"/>
                  </a:lnTo>
                  <a:lnTo>
                    <a:pt x="353" y="215"/>
                  </a:lnTo>
                  <a:lnTo>
                    <a:pt x="374" y="211"/>
                  </a:lnTo>
                  <a:lnTo>
                    <a:pt x="394" y="207"/>
                  </a:lnTo>
                  <a:lnTo>
                    <a:pt x="413" y="201"/>
                  </a:lnTo>
                  <a:lnTo>
                    <a:pt x="432" y="195"/>
                  </a:lnTo>
                  <a:lnTo>
                    <a:pt x="448" y="189"/>
                  </a:lnTo>
                  <a:lnTo>
                    <a:pt x="464" y="181"/>
                  </a:lnTo>
                  <a:lnTo>
                    <a:pt x="478" y="174"/>
                  </a:lnTo>
                  <a:lnTo>
                    <a:pt x="490" y="166"/>
                  </a:lnTo>
                  <a:lnTo>
                    <a:pt x="501" y="157"/>
                  </a:lnTo>
                  <a:lnTo>
                    <a:pt x="509" y="149"/>
                  </a:lnTo>
                  <a:lnTo>
                    <a:pt x="517" y="139"/>
                  </a:lnTo>
                  <a:lnTo>
                    <a:pt x="521" y="130"/>
                  </a:lnTo>
                  <a:lnTo>
                    <a:pt x="524" y="120"/>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89" name="Freeform 10"/>
            <p:cNvSpPr>
              <a:spLocks/>
            </p:cNvSpPr>
            <p:nvPr/>
          </p:nvSpPr>
          <p:spPr bwMode="auto">
            <a:xfrm>
              <a:off x="4957498" y="2130155"/>
              <a:ext cx="835712" cy="349958"/>
            </a:xfrm>
            <a:custGeom>
              <a:avLst/>
              <a:gdLst>
                <a:gd name="T0" fmla="*/ 1 w 526"/>
                <a:gd name="T1" fmla="*/ 120 h 222"/>
                <a:gd name="T2" fmla="*/ 9 w 526"/>
                <a:gd name="T3" fmla="*/ 139 h 222"/>
                <a:gd name="T4" fmla="*/ 25 w 526"/>
                <a:gd name="T5" fmla="*/ 157 h 222"/>
                <a:gd name="T6" fmla="*/ 48 w 526"/>
                <a:gd name="T7" fmla="*/ 174 h 222"/>
                <a:gd name="T8" fmla="*/ 77 w 526"/>
                <a:gd name="T9" fmla="*/ 189 h 222"/>
                <a:gd name="T10" fmla="*/ 112 w 526"/>
                <a:gd name="T11" fmla="*/ 201 h 222"/>
                <a:gd name="T12" fmla="*/ 151 w 526"/>
                <a:gd name="T13" fmla="*/ 211 h 222"/>
                <a:gd name="T14" fmla="*/ 195 w 526"/>
                <a:gd name="T15" fmla="*/ 217 h 222"/>
                <a:gd name="T16" fmla="*/ 240 w 526"/>
                <a:gd name="T17" fmla="*/ 221 h 222"/>
                <a:gd name="T18" fmla="*/ 285 w 526"/>
                <a:gd name="T19" fmla="*/ 221 h 222"/>
                <a:gd name="T20" fmla="*/ 331 w 526"/>
                <a:gd name="T21" fmla="*/ 217 h 222"/>
                <a:gd name="T22" fmla="*/ 374 w 526"/>
                <a:gd name="T23" fmla="*/ 211 h 222"/>
                <a:gd name="T24" fmla="*/ 413 w 526"/>
                <a:gd name="T25" fmla="*/ 201 h 222"/>
                <a:gd name="T26" fmla="*/ 448 w 526"/>
                <a:gd name="T27" fmla="*/ 189 h 222"/>
                <a:gd name="T28" fmla="*/ 477 w 526"/>
                <a:gd name="T29" fmla="*/ 174 h 222"/>
                <a:gd name="T30" fmla="*/ 500 w 526"/>
                <a:gd name="T31" fmla="*/ 157 h 222"/>
                <a:gd name="T32" fmla="*/ 516 w 526"/>
                <a:gd name="T33" fmla="*/ 139 h 222"/>
                <a:gd name="T34" fmla="*/ 524 w 526"/>
                <a:gd name="T35" fmla="*/ 120 h 222"/>
                <a:gd name="T36" fmla="*/ 524 w 526"/>
                <a:gd name="T37" fmla="*/ 101 h 222"/>
                <a:gd name="T38" fmla="*/ 516 w 526"/>
                <a:gd name="T39" fmla="*/ 82 h 222"/>
                <a:gd name="T40" fmla="*/ 500 w 526"/>
                <a:gd name="T41" fmla="*/ 63 h 222"/>
                <a:gd name="T42" fmla="*/ 477 w 526"/>
                <a:gd name="T43" fmla="*/ 47 h 222"/>
                <a:gd name="T44" fmla="*/ 448 w 526"/>
                <a:gd name="T45" fmla="*/ 32 h 222"/>
                <a:gd name="T46" fmla="*/ 413 w 526"/>
                <a:gd name="T47" fmla="*/ 20 h 222"/>
                <a:gd name="T48" fmla="*/ 374 w 526"/>
                <a:gd name="T49" fmla="*/ 10 h 222"/>
                <a:gd name="T50" fmla="*/ 330 w 526"/>
                <a:gd name="T51" fmla="*/ 3 h 222"/>
                <a:gd name="T52" fmla="*/ 285 w 526"/>
                <a:gd name="T53" fmla="*/ 0 h 222"/>
                <a:gd name="T54" fmla="*/ 240 w 526"/>
                <a:gd name="T55" fmla="*/ 0 h 222"/>
                <a:gd name="T56" fmla="*/ 194 w 526"/>
                <a:gd name="T57" fmla="*/ 3 h 222"/>
                <a:gd name="T58" fmla="*/ 151 w 526"/>
                <a:gd name="T59" fmla="*/ 10 h 222"/>
                <a:gd name="T60" fmla="*/ 112 w 526"/>
                <a:gd name="T61" fmla="*/ 20 h 222"/>
                <a:gd name="T62" fmla="*/ 77 w 526"/>
                <a:gd name="T63" fmla="*/ 32 h 222"/>
                <a:gd name="T64" fmla="*/ 48 w 526"/>
                <a:gd name="T65" fmla="*/ 47 h 222"/>
                <a:gd name="T66" fmla="*/ 25 w 526"/>
                <a:gd name="T67" fmla="*/ 64 h 222"/>
                <a:gd name="T68" fmla="*/ 9 w 526"/>
                <a:gd name="T69" fmla="*/ 82 h 222"/>
                <a:gd name="T70" fmla="*/ 1 w 526"/>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0" y="111"/>
                  </a:moveTo>
                  <a:lnTo>
                    <a:pt x="1" y="120"/>
                  </a:lnTo>
                  <a:lnTo>
                    <a:pt x="4" y="130"/>
                  </a:lnTo>
                  <a:lnTo>
                    <a:pt x="9" y="139"/>
                  </a:lnTo>
                  <a:lnTo>
                    <a:pt x="16" y="149"/>
                  </a:lnTo>
                  <a:lnTo>
                    <a:pt x="25" y="157"/>
                  </a:lnTo>
                  <a:lnTo>
                    <a:pt x="35" y="166"/>
                  </a:lnTo>
                  <a:lnTo>
                    <a:pt x="48" y="174"/>
                  </a:lnTo>
                  <a:lnTo>
                    <a:pt x="62" y="182"/>
                  </a:lnTo>
                  <a:lnTo>
                    <a:pt x="77" y="189"/>
                  </a:lnTo>
                  <a:lnTo>
                    <a:pt x="94" y="195"/>
                  </a:lnTo>
                  <a:lnTo>
                    <a:pt x="112" y="201"/>
                  </a:lnTo>
                  <a:lnTo>
                    <a:pt x="131" y="207"/>
                  </a:lnTo>
                  <a:lnTo>
                    <a:pt x="151" y="211"/>
                  </a:lnTo>
                  <a:lnTo>
                    <a:pt x="173" y="215"/>
                  </a:lnTo>
                  <a:lnTo>
                    <a:pt x="195" y="217"/>
                  </a:lnTo>
                  <a:lnTo>
                    <a:pt x="217" y="219"/>
                  </a:lnTo>
                  <a:lnTo>
                    <a:pt x="240" y="221"/>
                  </a:lnTo>
                  <a:lnTo>
                    <a:pt x="263" y="221"/>
                  </a:lnTo>
                  <a:lnTo>
                    <a:pt x="285" y="221"/>
                  </a:lnTo>
                  <a:lnTo>
                    <a:pt x="308" y="219"/>
                  </a:lnTo>
                  <a:lnTo>
                    <a:pt x="331" y="217"/>
                  </a:lnTo>
                  <a:lnTo>
                    <a:pt x="352" y="215"/>
                  </a:lnTo>
                  <a:lnTo>
                    <a:pt x="374" y="211"/>
                  </a:lnTo>
                  <a:lnTo>
                    <a:pt x="394" y="207"/>
                  </a:lnTo>
                  <a:lnTo>
                    <a:pt x="413" y="201"/>
                  </a:lnTo>
                  <a:lnTo>
                    <a:pt x="431" y="195"/>
                  </a:lnTo>
                  <a:lnTo>
                    <a:pt x="448" y="189"/>
                  </a:lnTo>
                  <a:lnTo>
                    <a:pt x="463" y="181"/>
                  </a:lnTo>
                  <a:lnTo>
                    <a:pt x="477" y="174"/>
                  </a:lnTo>
                  <a:lnTo>
                    <a:pt x="490" y="166"/>
                  </a:lnTo>
                  <a:lnTo>
                    <a:pt x="500" y="157"/>
                  </a:lnTo>
                  <a:lnTo>
                    <a:pt x="509" y="148"/>
                  </a:lnTo>
                  <a:lnTo>
                    <a:pt x="516" y="139"/>
                  </a:lnTo>
                  <a:lnTo>
                    <a:pt x="521" y="130"/>
                  </a:lnTo>
                  <a:lnTo>
                    <a:pt x="524" y="120"/>
                  </a:lnTo>
                  <a:lnTo>
                    <a:pt x="525" y="111"/>
                  </a:lnTo>
                  <a:lnTo>
                    <a:pt x="524" y="101"/>
                  </a:lnTo>
                  <a:lnTo>
                    <a:pt x="521" y="91"/>
                  </a:lnTo>
                  <a:lnTo>
                    <a:pt x="516" y="82"/>
                  </a:lnTo>
                  <a:lnTo>
                    <a:pt x="509" y="73"/>
                  </a:lnTo>
                  <a:lnTo>
                    <a:pt x="500" y="63"/>
                  </a:lnTo>
                  <a:lnTo>
                    <a:pt x="490" y="55"/>
                  </a:lnTo>
                  <a:lnTo>
                    <a:pt x="477" y="47"/>
                  </a:lnTo>
                  <a:lnTo>
                    <a:pt x="463" y="39"/>
                  </a:lnTo>
                  <a:lnTo>
                    <a:pt x="448" y="32"/>
                  </a:lnTo>
                  <a:lnTo>
                    <a:pt x="431" y="25"/>
                  </a:lnTo>
                  <a:lnTo>
                    <a:pt x="413" y="20"/>
                  </a:lnTo>
                  <a:lnTo>
                    <a:pt x="394" y="15"/>
                  </a:lnTo>
                  <a:lnTo>
                    <a:pt x="374" y="10"/>
                  </a:lnTo>
                  <a:lnTo>
                    <a:pt x="352" y="6"/>
                  </a:lnTo>
                  <a:lnTo>
                    <a:pt x="330" y="3"/>
                  </a:lnTo>
                  <a:lnTo>
                    <a:pt x="308" y="1"/>
                  </a:lnTo>
                  <a:lnTo>
                    <a:pt x="285" y="0"/>
                  </a:lnTo>
                  <a:lnTo>
                    <a:pt x="263" y="0"/>
                  </a:lnTo>
                  <a:lnTo>
                    <a:pt x="240" y="0"/>
                  </a:lnTo>
                  <a:lnTo>
                    <a:pt x="217" y="1"/>
                  </a:lnTo>
                  <a:lnTo>
                    <a:pt x="194" y="3"/>
                  </a:lnTo>
                  <a:lnTo>
                    <a:pt x="173" y="6"/>
                  </a:lnTo>
                  <a:lnTo>
                    <a:pt x="151" y="10"/>
                  </a:lnTo>
                  <a:lnTo>
                    <a:pt x="131" y="15"/>
                  </a:lnTo>
                  <a:lnTo>
                    <a:pt x="112" y="20"/>
                  </a:lnTo>
                  <a:lnTo>
                    <a:pt x="94" y="25"/>
                  </a:lnTo>
                  <a:lnTo>
                    <a:pt x="77" y="32"/>
                  </a:lnTo>
                  <a:lnTo>
                    <a:pt x="62" y="39"/>
                  </a:lnTo>
                  <a:lnTo>
                    <a:pt x="48" y="47"/>
                  </a:lnTo>
                  <a:lnTo>
                    <a:pt x="35" y="55"/>
                  </a:lnTo>
                  <a:lnTo>
                    <a:pt x="25" y="64"/>
                  </a:lnTo>
                  <a:lnTo>
                    <a:pt x="16" y="73"/>
                  </a:lnTo>
                  <a:lnTo>
                    <a:pt x="9" y="82"/>
                  </a:lnTo>
                  <a:lnTo>
                    <a:pt x="4" y="91"/>
                  </a:lnTo>
                  <a:lnTo>
                    <a:pt x="1" y="101"/>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0" name="Freeform 11"/>
            <p:cNvSpPr>
              <a:spLocks/>
            </p:cNvSpPr>
            <p:nvPr/>
          </p:nvSpPr>
          <p:spPr bwMode="auto">
            <a:xfrm>
              <a:off x="5375354" y="1673568"/>
              <a:ext cx="835712" cy="352693"/>
            </a:xfrm>
            <a:custGeom>
              <a:avLst/>
              <a:gdLst>
                <a:gd name="T0" fmla="*/ 1 w 526"/>
                <a:gd name="T1" fmla="*/ 120 h 222"/>
                <a:gd name="T2" fmla="*/ 9 w 526"/>
                <a:gd name="T3" fmla="*/ 139 h 222"/>
                <a:gd name="T4" fmla="*/ 24 w 526"/>
                <a:gd name="T5" fmla="*/ 157 h 222"/>
                <a:gd name="T6" fmla="*/ 48 w 526"/>
                <a:gd name="T7" fmla="*/ 174 h 222"/>
                <a:gd name="T8" fmla="*/ 77 w 526"/>
                <a:gd name="T9" fmla="*/ 189 h 222"/>
                <a:gd name="T10" fmla="*/ 112 w 526"/>
                <a:gd name="T11" fmla="*/ 201 h 222"/>
                <a:gd name="T12" fmla="*/ 151 w 526"/>
                <a:gd name="T13" fmla="*/ 211 h 222"/>
                <a:gd name="T14" fmla="*/ 194 w 526"/>
                <a:gd name="T15" fmla="*/ 217 h 222"/>
                <a:gd name="T16" fmla="*/ 240 w 526"/>
                <a:gd name="T17" fmla="*/ 221 h 222"/>
                <a:gd name="T18" fmla="*/ 285 w 526"/>
                <a:gd name="T19" fmla="*/ 221 h 222"/>
                <a:gd name="T20" fmla="*/ 330 w 526"/>
                <a:gd name="T21" fmla="*/ 217 h 222"/>
                <a:gd name="T22" fmla="*/ 374 w 526"/>
                <a:gd name="T23" fmla="*/ 210 h 222"/>
                <a:gd name="T24" fmla="*/ 413 w 526"/>
                <a:gd name="T25" fmla="*/ 201 h 222"/>
                <a:gd name="T26" fmla="*/ 448 w 526"/>
                <a:gd name="T27" fmla="*/ 188 h 222"/>
                <a:gd name="T28" fmla="*/ 477 w 526"/>
                <a:gd name="T29" fmla="*/ 173 h 222"/>
                <a:gd name="T30" fmla="*/ 500 w 526"/>
                <a:gd name="T31" fmla="*/ 157 h 222"/>
                <a:gd name="T32" fmla="*/ 516 w 526"/>
                <a:gd name="T33" fmla="*/ 139 h 222"/>
                <a:gd name="T34" fmla="*/ 524 w 526"/>
                <a:gd name="T35" fmla="*/ 120 h 222"/>
                <a:gd name="T36" fmla="*/ 524 w 526"/>
                <a:gd name="T37" fmla="*/ 101 h 222"/>
                <a:gd name="T38" fmla="*/ 516 w 526"/>
                <a:gd name="T39" fmla="*/ 82 h 222"/>
                <a:gd name="T40" fmla="*/ 500 w 526"/>
                <a:gd name="T41" fmla="*/ 63 h 222"/>
                <a:gd name="T42" fmla="*/ 477 w 526"/>
                <a:gd name="T43" fmla="*/ 47 h 222"/>
                <a:gd name="T44" fmla="*/ 448 w 526"/>
                <a:gd name="T45" fmla="*/ 32 h 222"/>
                <a:gd name="T46" fmla="*/ 413 w 526"/>
                <a:gd name="T47" fmla="*/ 20 h 222"/>
                <a:gd name="T48" fmla="*/ 373 w 526"/>
                <a:gd name="T49" fmla="*/ 10 h 222"/>
                <a:gd name="T50" fmla="*/ 330 w 526"/>
                <a:gd name="T51" fmla="*/ 3 h 222"/>
                <a:gd name="T52" fmla="*/ 285 w 526"/>
                <a:gd name="T53" fmla="*/ 0 h 222"/>
                <a:gd name="T54" fmla="*/ 240 w 526"/>
                <a:gd name="T55" fmla="*/ 0 h 222"/>
                <a:gd name="T56" fmla="*/ 194 w 526"/>
                <a:gd name="T57" fmla="*/ 3 h 222"/>
                <a:gd name="T58" fmla="*/ 151 w 526"/>
                <a:gd name="T59" fmla="*/ 10 h 222"/>
                <a:gd name="T60" fmla="*/ 112 w 526"/>
                <a:gd name="T61" fmla="*/ 20 h 222"/>
                <a:gd name="T62" fmla="*/ 77 w 526"/>
                <a:gd name="T63" fmla="*/ 32 h 222"/>
                <a:gd name="T64" fmla="*/ 48 w 526"/>
                <a:gd name="T65" fmla="*/ 47 h 222"/>
                <a:gd name="T66" fmla="*/ 24 w 526"/>
                <a:gd name="T67" fmla="*/ 64 h 222"/>
                <a:gd name="T68" fmla="*/ 9 w 526"/>
                <a:gd name="T69" fmla="*/ 82 h 222"/>
                <a:gd name="T70" fmla="*/ 1 w 526"/>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2"/>
                <a:gd name="T110" fmla="*/ 526 w 5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2">
                  <a:moveTo>
                    <a:pt x="0" y="110"/>
                  </a:moveTo>
                  <a:lnTo>
                    <a:pt x="1" y="120"/>
                  </a:lnTo>
                  <a:lnTo>
                    <a:pt x="4" y="129"/>
                  </a:lnTo>
                  <a:lnTo>
                    <a:pt x="9" y="139"/>
                  </a:lnTo>
                  <a:lnTo>
                    <a:pt x="16" y="148"/>
                  </a:lnTo>
                  <a:lnTo>
                    <a:pt x="24" y="157"/>
                  </a:lnTo>
                  <a:lnTo>
                    <a:pt x="35" y="166"/>
                  </a:lnTo>
                  <a:lnTo>
                    <a:pt x="48" y="174"/>
                  </a:lnTo>
                  <a:lnTo>
                    <a:pt x="62" y="182"/>
                  </a:lnTo>
                  <a:lnTo>
                    <a:pt x="77" y="189"/>
                  </a:lnTo>
                  <a:lnTo>
                    <a:pt x="94" y="195"/>
                  </a:lnTo>
                  <a:lnTo>
                    <a:pt x="112" y="201"/>
                  </a:lnTo>
                  <a:lnTo>
                    <a:pt x="131" y="206"/>
                  </a:lnTo>
                  <a:lnTo>
                    <a:pt x="151" y="211"/>
                  </a:lnTo>
                  <a:lnTo>
                    <a:pt x="173" y="215"/>
                  </a:lnTo>
                  <a:lnTo>
                    <a:pt x="194" y="217"/>
                  </a:lnTo>
                  <a:lnTo>
                    <a:pt x="217" y="219"/>
                  </a:lnTo>
                  <a:lnTo>
                    <a:pt x="240" y="221"/>
                  </a:lnTo>
                  <a:lnTo>
                    <a:pt x="262" y="221"/>
                  </a:lnTo>
                  <a:lnTo>
                    <a:pt x="285" y="221"/>
                  </a:lnTo>
                  <a:lnTo>
                    <a:pt x="308" y="219"/>
                  </a:lnTo>
                  <a:lnTo>
                    <a:pt x="330" y="217"/>
                  </a:lnTo>
                  <a:lnTo>
                    <a:pt x="352" y="215"/>
                  </a:lnTo>
                  <a:lnTo>
                    <a:pt x="374" y="210"/>
                  </a:lnTo>
                  <a:lnTo>
                    <a:pt x="394" y="206"/>
                  </a:lnTo>
                  <a:lnTo>
                    <a:pt x="413" y="201"/>
                  </a:lnTo>
                  <a:lnTo>
                    <a:pt x="431" y="195"/>
                  </a:lnTo>
                  <a:lnTo>
                    <a:pt x="448" y="188"/>
                  </a:lnTo>
                  <a:lnTo>
                    <a:pt x="463" y="181"/>
                  </a:lnTo>
                  <a:lnTo>
                    <a:pt x="477" y="173"/>
                  </a:lnTo>
                  <a:lnTo>
                    <a:pt x="490" y="166"/>
                  </a:lnTo>
                  <a:lnTo>
                    <a:pt x="500" y="157"/>
                  </a:lnTo>
                  <a:lnTo>
                    <a:pt x="509" y="148"/>
                  </a:lnTo>
                  <a:lnTo>
                    <a:pt x="516" y="139"/>
                  </a:lnTo>
                  <a:lnTo>
                    <a:pt x="521" y="129"/>
                  </a:lnTo>
                  <a:lnTo>
                    <a:pt x="524" y="120"/>
                  </a:lnTo>
                  <a:lnTo>
                    <a:pt x="525" y="110"/>
                  </a:lnTo>
                  <a:lnTo>
                    <a:pt x="524" y="101"/>
                  </a:lnTo>
                  <a:lnTo>
                    <a:pt x="521" y="91"/>
                  </a:lnTo>
                  <a:lnTo>
                    <a:pt x="516" y="82"/>
                  </a:lnTo>
                  <a:lnTo>
                    <a:pt x="509" y="72"/>
                  </a:lnTo>
                  <a:lnTo>
                    <a:pt x="500" y="63"/>
                  </a:lnTo>
                  <a:lnTo>
                    <a:pt x="490" y="55"/>
                  </a:lnTo>
                  <a:lnTo>
                    <a:pt x="477" y="47"/>
                  </a:lnTo>
                  <a:lnTo>
                    <a:pt x="463" y="39"/>
                  </a:lnTo>
                  <a:lnTo>
                    <a:pt x="448" y="32"/>
                  </a:lnTo>
                  <a:lnTo>
                    <a:pt x="431" y="25"/>
                  </a:lnTo>
                  <a:lnTo>
                    <a:pt x="413" y="20"/>
                  </a:lnTo>
                  <a:lnTo>
                    <a:pt x="394" y="14"/>
                  </a:lnTo>
                  <a:lnTo>
                    <a:pt x="373" y="10"/>
                  </a:lnTo>
                  <a:lnTo>
                    <a:pt x="352" y="6"/>
                  </a:lnTo>
                  <a:lnTo>
                    <a:pt x="330" y="3"/>
                  </a:lnTo>
                  <a:lnTo>
                    <a:pt x="308" y="1"/>
                  </a:lnTo>
                  <a:lnTo>
                    <a:pt x="285" y="0"/>
                  </a:lnTo>
                  <a:lnTo>
                    <a:pt x="262" y="0"/>
                  </a:lnTo>
                  <a:lnTo>
                    <a:pt x="240" y="0"/>
                  </a:lnTo>
                  <a:lnTo>
                    <a:pt x="217" y="1"/>
                  </a:lnTo>
                  <a:lnTo>
                    <a:pt x="194" y="3"/>
                  </a:lnTo>
                  <a:lnTo>
                    <a:pt x="173" y="6"/>
                  </a:lnTo>
                  <a:lnTo>
                    <a:pt x="151" y="10"/>
                  </a:lnTo>
                  <a:lnTo>
                    <a:pt x="131" y="14"/>
                  </a:lnTo>
                  <a:lnTo>
                    <a:pt x="112" y="20"/>
                  </a:lnTo>
                  <a:lnTo>
                    <a:pt x="94" y="26"/>
                  </a:lnTo>
                  <a:lnTo>
                    <a:pt x="77" y="32"/>
                  </a:lnTo>
                  <a:lnTo>
                    <a:pt x="62" y="39"/>
                  </a:lnTo>
                  <a:lnTo>
                    <a:pt x="48" y="47"/>
                  </a:lnTo>
                  <a:lnTo>
                    <a:pt x="35" y="55"/>
                  </a:lnTo>
                  <a:lnTo>
                    <a:pt x="24" y="64"/>
                  </a:lnTo>
                  <a:lnTo>
                    <a:pt x="16" y="72"/>
                  </a:lnTo>
                  <a:lnTo>
                    <a:pt x="9" y="82"/>
                  </a:lnTo>
                  <a:lnTo>
                    <a:pt x="4" y="91"/>
                  </a:lnTo>
                  <a:lnTo>
                    <a:pt x="1" y="101"/>
                  </a:lnTo>
                  <a:lnTo>
                    <a:pt x="0" y="110"/>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1" name="Freeform 12"/>
            <p:cNvSpPr>
              <a:spLocks/>
            </p:cNvSpPr>
            <p:nvPr/>
          </p:nvSpPr>
          <p:spPr bwMode="auto">
            <a:xfrm>
              <a:off x="6311161" y="1684505"/>
              <a:ext cx="911974" cy="352693"/>
            </a:xfrm>
            <a:custGeom>
              <a:avLst/>
              <a:gdLst>
                <a:gd name="T0" fmla="*/ 1 w 574"/>
                <a:gd name="T1" fmla="*/ 120 h 222"/>
                <a:gd name="T2" fmla="*/ 9 w 574"/>
                <a:gd name="T3" fmla="*/ 139 h 222"/>
                <a:gd name="T4" fmla="*/ 27 w 574"/>
                <a:gd name="T5" fmla="*/ 157 h 222"/>
                <a:gd name="T6" fmla="*/ 52 w 574"/>
                <a:gd name="T7" fmla="*/ 174 h 222"/>
                <a:gd name="T8" fmla="*/ 84 w 574"/>
                <a:gd name="T9" fmla="*/ 189 h 222"/>
                <a:gd name="T10" fmla="*/ 122 w 574"/>
                <a:gd name="T11" fmla="*/ 201 h 222"/>
                <a:gd name="T12" fmla="*/ 164 w 574"/>
                <a:gd name="T13" fmla="*/ 211 h 222"/>
                <a:gd name="T14" fmla="*/ 212 w 574"/>
                <a:gd name="T15" fmla="*/ 217 h 222"/>
                <a:gd name="T16" fmla="*/ 261 w 574"/>
                <a:gd name="T17" fmla="*/ 221 h 222"/>
                <a:gd name="T18" fmla="*/ 311 w 574"/>
                <a:gd name="T19" fmla="*/ 221 h 222"/>
                <a:gd name="T20" fmla="*/ 361 w 574"/>
                <a:gd name="T21" fmla="*/ 217 h 222"/>
                <a:gd name="T22" fmla="*/ 408 w 574"/>
                <a:gd name="T23" fmla="*/ 211 h 222"/>
                <a:gd name="T24" fmla="*/ 450 w 574"/>
                <a:gd name="T25" fmla="*/ 201 h 222"/>
                <a:gd name="T26" fmla="*/ 488 w 574"/>
                <a:gd name="T27" fmla="*/ 189 h 222"/>
                <a:gd name="T28" fmla="*/ 520 w 574"/>
                <a:gd name="T29" fmla="*/ 174 h 222"/>
                <a:gd name="T30" fmla="*/ 545 w 574"/>
                <a:gd name="T31" fmla="*/ 157 h 222"/>
                <a:gd name="T32" fmla="*/ 563 w 574"/>
                <a:gd name="T33" fmla="*/ 139 h 222"/>
                <a:gd name="T34" fmla="*/ 571 w 574"/>
                <a:gd name="T35" fmla="*/ 120 h 222"/>
                <a:gd name="T36" fmla="*/ 571 w 574"/>
                <a:gd name="T37" fmla="*/ 101 h 222"/>
                <a:gd name="T38" fmla="*/ 563 w 574"/>
                <a:gd name="T39" fmla="*/ 82 h 222"/>
                <a:gd name="T40" fmla="*/ 545 w 574"/>
                <a:gd name="T41" fmla="*/ 63 h 222"/>
                <a:gd name="T42" fmla="*/ 520 w 574"/>
                <a:gd name="T43" fmla="*/ 47 h 222"/>
                <a:gd name="T44" fmla="*/ 488 w 574"/>
                <a:gd name="T45" fmla="*/ 32 h 222"/>
                <a:gd name="T46" fmla="*/ 450 w 574"/>
                <a:gd name="T47" fmla="*/ 20 h 222"/>
                <a:gd name="T48" fmla="*/ 408 w 574"/>
                <a:gd name="T49" fmla="*/ 10 h 222"/>
                <a:gd name="T50" fmla="*/ 360 w 574"/>
                <a:gd name="T51" fmla="*/ 3 h 222"/>
                <a:gd name="T52" fmla="*/ 311 w 574"/>
                <a:gd name="T53" fmla="*/ 0 h 222"/>
                <a:gd name="T54" fmla="*/ 261 w 574"/>
                <a:gd name="T55" fmla="*/ 0 h 222"/>
                <a:gd name="T56" fmla="*/ 211 w 574"/>
                <a:gd name="T57" fmla="*/ 3 h 222"/>
                <a:gd name="T58" fmla="*/ 164 w 574"/>
                <a:gd name="T59" fmla="*/ 10 h 222"/>
                <a:gd name="T60" fmla="*/ 122 w 574"/>
                <a:gd name="T61" fmla="*/ 20 h 222"/>
                <a:gd name="T62" fmla="*/ 84 w 574"/>
                <a:gd name="T63" fmla="*/ 32 h 222"/>
                <a:gd name="T64" fmla="*/ 52 w 574"/>
                <a:gd name="T65" fmla="*/ 47 h 222"/>
                <a:gd name="T66" fmla="*/ 27 w 574"/>
                <a:gd name="T67" fmla="*/ 64 h 222"/>
                <a:gd name="T68" fmla="*/ 9 w 574"/>
                <a:gd name="T69" fmla="*/ 82 h 222"/>
                <a:gd name="T70" fmla="*/ 1 w 574"/>
                <a:gd name="T71" fmla="*/ 101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4"/>
                <a:gd name="T109" fmla="*/ 0 h 222"/>
                <a:gd name="T110" fmla="*/ 574 w 574"/>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4" h="222">
                  <a:moveTo>
                    <a:pt x="0" y="111"/>
                  </a:moveTo>
                  <a:lnTo>
                    <a:pt x="1" y="120"/>
                  </a:lnTo>
                  <a:lnTo>
                    <a:pt x="4" y="130"/>
                  </a:lnTo>
                  <a:lnTo>
                    <a:pt x="9" y="139"/>
                  </a:lnTo>
                  <a:lnTo>
                    <a:pt x="17" y="149"/>
                  </a:lnTo>
                  <a:lnTo>
                    <a:pt x="27" y="157"/>
                  </a:lnTo>
                  <a:lnTo>
                    <a:pt x="38" y="166"/>
                  </a:lnTo>
                  <a:lnTo>
                    <a:pt x="52" y="174"/>
                  </a:lnTo>
                  <a:lnTo>
                    <a:pt x="67" y="181"/>
                  </a:lnTo>
                  <a:lnTo>
                    <a:pt x="84" y="189"/>
                  </a:lnTo>
                  <a:lnTo>
                    <a:pt x="102" y="195"/>
                  </a:lnTo>
                  <a:lnTo>
                    <a:pt x="122" y="201"/>
                  </a:lnTo>
                  <a:lnTo>
                    <a:pt x="142" y="206"/>
                  </a:lnTo>
                  <a:lnTo>
                    <a:pt x="164" y="211"/>
                  </a:lnTo>
                  <a:lnTo>
                    <a:pt x="188" y="215"/>
                  </a:lnTo>
                  <a:lnTo>
                    <a:pt x="212" y="217"/>
                  </a:lnTo>
                  <a:lnTo>
                    <a:pt x="236" y="219"/>
                  </a:lnTo>
                  <a:lnTo>
                    <a:pt x="261" y="221"/>
                  </a:lnTo>
                  <a:lnTo>
                    <a:pt x="285" y="221"/>
                  </a:lnTo>
                  <a:lnTo>
                    <a:pt x="311" y="221"/>
                  </a:lnTo>
                  <a:lnTo>
                    <a:pt x="336" y="219"/>
                  </a:lnTo>
                  <a:lnTo>
                    <a:pt x="361" y="217"/>
                  </a:lnTo>
                  <a:lnTo>
                    <a:pt x="384" y="214"/>
                  </a:lnTo>
                  <a:lnTo>
                    <a:pt x="408" y="211"/>
                  </a:lnTo>
                  <a:lnTo>
                    <a:pt x="430" y="206"/>
                  </a:lnTo>
                  <a:lnTo>
                    <a:pt x="450" y="201"/>
                  </a:lnTo>
                  <a:lnTo>
                    <a:pt x="470" y="195"/>
                  </a:lnTo>
                  <a:lnTo>
                    <a:pt x="488" y="189"/>
                  </a:lnTo>
                  <a:lnTo>
                    <a:pt x="505" y="181"/>
                  </a:lnTo>
                  <a:lnTo>
                    <a:pt x="520" y="174"/>
                  </a:lnTo>
                  <a:lnTo>
                    <a:pt x="534" y="165"/>
                  </a:lnTo>
                  <a:lnTo>
                    <a:pt x="545" y="157"/>
                  </a:lnTo>
                  <a:lnTo>
                    <a:pt x="555" y="148"/>
                  </a:lnTo>
                  <a:lnTo>
                    <a:pt x="563" y="139"/>
                  </a:lnTo>
                  <a:lnTo>
                    <a:pt x="568" y="130"/>
                  </a:lnTo>
                  <a:lnTo>
                    <a:pt x="571" y="120"/>
                  </a:lnTo>
                  <a:lnTo>
                    <a:pt x="573" y="110"/>
                  </a:lnTo>
                  <a:lnTo>
                    <a:pt x="571" y="101"/>
                  </a:lnTo>
                  <a:lnTo>
                    <a:pt x="568" y="91"/>
                  </a:lnTo>
                  <a:lnTo>
                    <a:pt x="563" y="82"/>
                  </a:lnTo>
                  <a:lnTo>
                    <a:pt x="555" y="73"/>
                  </a:lnTo>
                  <a:lnTo>
                    <a:pt x="545" y="63"/>
                  </a:lnTo>
                  <a:lnTo>
                    <a:pt x="534" y="55"/>
                  </a:lnTo>
                  <a:lnTo>
                    <a:pt x="520" y="47"/>
                  </a:lnTo>
                  <a:lnTo>
                    <a:pt x="505" y="39"/>
                  </a:lnTo>
                  <a:lnTo>
                    <a:pt x="488" y="32"/>
                  </a:lnTo>
                  <a:lnTo>
                    <a:pt x="470" y="25"/>
                  </a:lnTo>
                  <a:lnTo>
                    <a:pt x="450" y="20"/>
                  </a:lnTo>
                  <a:lnTo>
                    <a:pt x="430" y="15"/>
                  </a:lnTo>
                  <a:lnTo>
                    <a:pt x="408" y="10"/>
                  </a:lnTo>
                  <a:lnTo>
                    <a:pt x="384" y="6"/>
                  </a:lnTo>
                  <a:lnTo>
                    <a:pt x="360" y="3"/>
                  </a:lnTo>
                  <a:lnTo>
                    <a:pt x="336" y="1"/>
                  </a:lnTo>
                  <a:lnTo>
                    <a:pt x="311" y="0"/>
                  </a:lnTo>
                  <a:lnTo>
                    <a:pt x="285" y="0"/>
                  </a:lnTo>
                  <a:lnTo>
                    <a:pt x="261" y="0"/>
                  </a:lnTo>
                  <a:lnTo>
                    <a:pt x="236" y="1"/>
                  </a:lnTo>
                  <a:lnTo>
                    <a:pt x="211" y="3"/>
                  </a:lnTo>
                  <a:lnTo>
                    <a:pt x="188" y="6"/>
                  </a:lnTo>
                  <a:lnTo>
                    <a:pt x="164" y="10"/>
                  </a:lnTo>
                  <a:lnTo>
                    <a:pt x="142" y="15"/>
                  </a:lnTo>
                  <a:lnTo>
                    <a:pt x="122" y="20"/>
                  </a:lnTo>
                  <a:lnTo>
                    <a:pt x="102" y="25"/>
                  </a:lnTo>
                  <a:lnTo>
                    <a:pt x="84" y="32"/>
                  </a:lnTo>
                  <a:lnTo>
                    <a:pt x="67" y="39"/>
                  </a:lnTo>
                  <a:lnTo>
                    <a:pt x="52" y="47"/>
                  </a:lnTo>
                  <a:lnTo>
                    <a:pt x="38" y="55"/>
                  </a:lnTo>
                  <a:lnTo>
                    <a:pt x="27" y="64"/>
                  </a:lnTo>
                  <a:lnTo>
                    <a:pt x="17" y="73"/>
                  </a:lnTo>
                  <a:lnTo>
                    <a:pt x="9" y="82"/>
                  </a:lnTo>
                  <a:lnTo>
                    <a:pt x="4" y="91"/>
                  </a:lnTo>
                  <a:lnTo>
                    <a:pt x="1" y="101"/>
                  </a:lnTo>
                  <a:lnTo>
                    <a:pt x="0"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2" name="Freeform 13"/>
            <p:cNvSpPr>
              <a:spLocks/>
            </p:cNvSpPr>
            <p:nvPr/>
          </p:nvSpPr>
          <p:spPr bwMode="auto">
            <a:xfrm>
              <a:off x="5656573" y="2562134"/>
              <a:ext cx="1409270" cy="582351"/>
            </a:xfrm>
            <a:custGeom>
              <a:avLst/>
              <a:gdLst>
                <a:gd name="T0" fmla="*/ 0 w 888"/>
                <a:gd name="T1" fmla="*/ 183 h 366"/>
                <a:gd name="T2" fmla="*/ 438 w 888"/>
                <a:gd name="T3" fmla="*/ 0 h 366"/>
                <a:gd name="T4" fmla="*/ 887 w 888"/>
                <a:gd name="T5" fmla="*/ 189 h 366"/>
                <a:gd name="T6" fmla="*/ 438 w 888"/>
                <a:gd name="T7" fmla="*/ 365 h 366"/>
                <a:gd name="T8" fmla="*/ 0 w 888"/>
                <a:gd name="T9" fmla="*/ 183 h 366"/>
                <a:gd name="T10" fmla="*/ 0 60000 65536"/>
                <a:gd name="T11" fmla="*/ 0 60000 65536"/>
                <a:gd name="T12" fmla="*/ 0 60000 65536"/>
                <a:gd name="T13" fmla="*/ 0 60000 65536"/>
                <a:gd name="T14" fmla="*/ 0 60000 65536"/>
                <a:gd name="T15" fmla="*/ 0 w 888"/>
                <a:gd name="T16" fmla="*/ 0 h 366"/>
                <a:gd name="T17" fmla="*/ 888 w 888"/>
                <a:gd name="T18" fmla="*/ 366 h 366"/>
              </a:gdLst>
              <a:ahLst/>
              <a:cxnLst>
                <a:cxn ang="T10">
                  <a:pos x="T0" y="T1"/>
                </a:cxn>
                <a:cxn ang="T11">
                  <a:pos x="T2" y="T3"/>
                </a:cxn>
                <a:cxn ang="T12">
                  <a:pos x="T4" y="T5"/>
                </a:cxn>
                <a:cxn ang="T13">
                  <a:pos x="T6" y="T7"/>
                </a:cxn>
                <a:cxn ang="T14">
                  <a:pos x="T8" y="T9"/>
                </a:cxn>
              </a:cxnLst>
              <a:rect l="T15" t="T16" r="T17" b="T18"/>
              <a:pathLst>
                <a:path w="888" h="366">
                  <a:moveTo>
                    <a:pt x="0" y="183"/>
                  </a:moveTo>
                  <a:lnTo>
                    <a:pt x="438" y="0"/>
                  </a:lnTo>
                  <a:lnTo>
                    <a:pt x="887" y="189"/>
                  </a:lnTo>
                  <a:lnTo>
                    <a:pt x="438" y="365"/>
                  </a:lnTo>
                  <a:lnTo>
                    <a:pt x="0" y="183"/>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3" name="Freeform 14"/>
            <p:cNvSpPr>
              <a:spLocks/>
            </p:cNvSpPr>
            <p:nvPr/>
          </p:nvSpPr>
          <p:spPr bwMode="auto">
            <a:xfrm>
              <a:off x="7509120" y="2707038"/>
              <a:ext cx="1387027" cy="410107"/>
            </a:xfrm>
            <a:custGeom>
              <a:avLst/>
              <a:gdLst>
                <a:gd name="T0" fmla="*/ 873 w 874"/>
                <a:gd name="T1" fmla="*/ 257 h 258"/>
                <a:gd name="T2" fmla="*/ 873 w 874"/>
                <a:gd name="T3" fmla="*/ 0 h 258"/>
                <a:gd name="T4" fmla="*/ 0 w 874"/>
                <a:gd name="T5" fmla="*/ 0 h 258"/>
                <a:gd name="T6" fmla="*/ 0 w 874"/>
                <a:gd name="T7" fmla="*/ 257 h 258"/>
                <a:gd name="T8" fmla="*/ 873 w 874"/>
                <a:gd name="T9" fmla="*/ 257 h 258"/>
                <a:gd name="T10" fmla="*/ 0 60000 65536"/>
                <a:gd name="T11" fmla="*/ 0 60000 65536"/>
                <a:gd name="T12" fmla="*/ 0 60000 65536"/>
                <a:gd name="T13" fmla="*/ 0 60000 65536"/>
                <a:gd name="T14" fmla="*/ 0 60000 65536"/>
                <a:gd name="T15" fmla="*/ 0 w 874"/>
                <a:gd name="T16" fmla="*/ 0 h 258"/>
                <a:gd name="T17" fmla="*/ 874 w 874"/>
                <a:gd name="T18" fmla="*/ 258 h 258"/>
              </a:gdLst>
              <a:ahLst/>
              <a:cxnLst>
                <a:cxn ang="T10">
                  <a:pos x="T0" y="T1"/>
                </a:cxn>
                <a:cxn ang="T11">
                  <a:pos x="T2" y="T3"/>
                </a:cxn>
                <a:cxn ang="T12">
                  <a:pos x="T4" y="T5"/>
                </a:cxn>
                <a:cxn ang="T13">
                  <a:pos x="T6" y="T7"/>
                </a:cxn>
                <a:cxn ang="T14">
                  <a:pos x="T8" y="T9"/>
                </a:cxn>
              </a:cxnLst>
              <a:rect l="T15" t="T16" r="T17" b="T18"/>
              <a:pathLst>
                <a:path w="874" h="258">
                  <a:moveTo>
                    <a:pt x="873" y="257"/>
                  </a:moveTo>
                  <a:lnTo>
                    <a:pt x="873" y="0"/>
                  </a:lnTo>
                  <a:lnTo>
                    <a:pt x="0" y="0"/>
                  </a:lnTo>
                  <a:lnTo>
                    <a:pt x="0" y="257"/>
                  </a:lnTo>
                  <a:lnTo>
                    <a:pt x="873" y="257"/>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4" name="Freeform 15"/>
            <p:cNvSpPr>
              <a:spLocks/>
            </p:cNvSpPr>
            <p:nvPr/>
          </p:nvSpPr>
          <p:spPr bwMode="auto">
            <a:xfrm>
              <a:off x="4034402" y="2696102"/>
              <a:ext cx="1142352" cy="360894"/>
            </a:xfrm>
            <a:custGeom>
              <a:avLst/>
              <a:gdLst>
                <a:gd name="T0" fmla="*/ 719 w 720"/>
                <a:gd name="T1" fmla="*/ 225 h 226"/>
                <a:gd name="T2" fmla="*/ 719 w 720"/>
                <a:gd name="T3" fmla="*/ 0 h 226"/>
                <a:gd name="T4" fmla="*/ 0 w 720"/>
                <a:gd name="T5" fmla="*/ 0 h 226"/>
                <a:gd name="T6" fmla="*/ 0 w 720"/>
                <a:gd name="T7" fmla="*/ 225 h 226"/>
                <a:gd name="T8" fmla="*/ 719 w 720"/>
                <a:gd name="T9" fmla="*/ 225 h 226"/>
                <a:gd name="T10" fmla="*/ 0 60000 65536"/>
                <a:gd name="T11" fmla="*/ 0 60000 65536"/>
                <a:gd name="T12" fmla="*/ 0 60000 65536"/>
                <a:gd name="T13" fmla="*/ 0 60000 65536"/>
                <a:gd name="T14" fmla="*/ 0 60000 65536"/>
                <a:gd name="T15" fmla="*/ 0 w 720"/>
                <a:gd name="T16" fmla="*/ 0 h 226"/>
                <a:gd name="T17" fmla="*/ 720 w 720"/>
                <a:gd name="T18" fmla="*/ 226 h 226"/>
              </a:gdLst>
              <a:ahLst/>
              <a:cxnLst>
                <a:cxn ang="T10">
                  <a:pos x="T0" y="T1"/>
                </a:cxn>
                <a:cxn ang="T11">
                  <a:pos x="T2" y="T3"/>
                </a:cxn>
                <a:cxn ang="T12">
                  <a:pos x="T4" y="T5"/>
                </a:cxn>
                <a:cxn ang="T13">
                  <a:pos x="T6" y="T7"/>
                </a:cxn>
                <a:cxn ang="T14">
                  <a:pos x="T8" y="T9"/>
                </a:cxn>
              </a:cxnLst>
              <a:rect l="T15" t="T16" r="T17" b="T18"/>
              <a:pathLst>
                <a:path w="720" h="226">
                  <a:moveTo>
                    <a:pt x="719" y="225"/>
                  </a:moveTo>
                  <a:lnTo>
                    <a:pt x="719" y="0"/>
                  </a:lnTo>
                  <a:lnTo>
                    <a:pt x="0" y="0"/>
                  </a:lnTo>
                  <a:lnTo>
                    <a:pt x="0" y="225"/>
                  </a:lnTo>
                  <a:lnTo>
                    <a:pt x="719" y="225"/>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5" name="Freeform 16"/>
            <p:cNvSpPr>
              <a:spLocks/>
            </p:cNvSpPr>
            <p:nvPr/>
          </p:nvSpPr>
          <p:spPr bwMode="auto">
            <a:xfrm>
              <a:off x="7509120" y="1878623"/>
              <a:ext cx="834122" cy="355426"/>
            </a:xfrm>
            <a:custGeom>
              <a:avLst/>
              <a:gdLst>
                <a:gd name="T0" fmla="*/ 525 w 526"/>
                <a:gd name="T1" fmla="*/ 101 h 223"/>
                <a:gd name="T2" fmla="*/ 516 w 526"/>
                <a:gd name="T3" fmla="*/ 82 h 223"/>
                <a:gd name="T4" fmla="*/ 501 w 526"/>
                <a:gd name="T5" fmla="*/ 64 h 223"/>
                <a:gd name="T6" fmla="*/ 478 w 526"/>
                <a:gd name="T7" fmla="*/ 48 h 223"/>
                <a:gd name="T8" fmla="*/ 449 w 526"/>
                <a:gd name="T9" fmla="*/ 33 h 223"/>
                <a:gd name="T10" fmla="*/ 414 w 526"/>
                <a:gd name="T11" fmla="*/ 20 h 223"/>
                <a:gd name="T12" fmla="*/ 374 w 526"/>
                <a:gd name="T13" fmla="*/ 11 h 223"/>
                <a:gd name="T14" fmla="*/ 331 w 526"/>
                <a:gd name="T15" fmla="*/ 4 h 223"/>
                <a:gd name="T16" fmla="*/ 286 w 526"/>
                <a:gd name="T17" fmla="*/ 1 h 223"/>
                <a:gd name="T18" fmla="*/ 240 w 526"/>
                <a:gd name="T19" fmla="*/ 1 h 223"/>
                <a:gd name="T20" fmla="*/ 195 w 526"/>
                <a:gd name="T21" fmla="*/ 4 h 223"/>
                <a:gd name="T22" fmla="*/ 152 w 526"/>
                <a:gd name="T23" fmla="*/ 11 h 223"/>
                <a:gd name="T24" fmla="*/ 112 w 526"/>
                <a:gd name="T25" fmla="*/ 20 h 223"/>
                <a:gd name="T26" fmla="*/ 77 w 526"/>
                <a:gd name="T27" fmla="*/ 33 h 223"/>
                <a:gd name="T28" fmla="*/ 48 w 526"/>
                <a:gd name="T29" fmla="*/ 48 h 223"/>
                <a:gd name="T30" fmla="*/ 25 w 526"/>
                <a:gd name="T31" fmla="*/ 64 h 223"/>
                <a:gd name="T32" fmla="*/ 10 w 526"/>
                <a:gd name="T33" fmla="*/ 82 h 223"/>
                <a:gd name="T34" fmla="*/ 1 w 526"/>
                <a:gd name="T35" fmla="*/ 101 h 223"/>
                <a:gd name="T36" fmla="*/ 1 w 526"/>
                <a:gd name="T37" fmla="*/ 121 h 223"/>
                <a:gd name="T38" fmla="*/ 10 w 526"/>
                <a:gd name="T39" fmla="*/ 140 h 223"/>
                <a:gd name="T40" fmla="*/ 25 w 526"/>
                <a:gd name="T41" fmla="*/ 158 h 223"/>
                <a:gd name="T42" fmla="*/ 48 w 526"/>
                <a:gd name="T43" fmla="*/ 175 h 223"/>
                <a:gd name="T44" fmla="*/ 77 w 526"/>
                <a:gd name="T45" fmla="*/ 190 h 223"/>
                <a:gd name="T46" fmla="*/ 112 w 526"/>
                <a:gd name="T47" fmla="*/ 202 h 223"/>
                <a:gd name="T48" fmla="*/ 152 w 526"/>
                <a:gd name="T49" fmla="*/ 212 h 223"/>
                <a:gd name="T50" fmla="*/ 195 w 526"/>
                <a:gd name="T51" fmla="*/ 218 h 223"/>
                <a:gd name="T52" fmla="*/ 240 w 526"/>
                <a:gd name="T53" fmla="*/ 221 h 223"/>
                <a:gd name="T54" fmla="*/ 286 w 526"/>
                <a:gd name="T55" fmla="*/ 221 h 223"/>
                <a:gd name="T56" fmla="*/ 331 w 526"/>
                <a:gd name="T57" fmla="*/ 218 h 223"/>
                <a:gd name="T58" fmla="*/ 374 w 526"/>
                <a:gd name="T59" fmla="*/ 212 h 223"/>
                <a:gd name="T60" fmla="*/ 414 w 526"/>
                <a:gd name="T61" fmla="*/ 202 h 223"/>
                <a:gd name="T62" fmla="*/ 449 w 526"/>
                <a:gd name="T63" fmla="*/ 190 h 223"/>
                <a:gd name="T64" fmla="*/ 478 w 526"/>
                <a:gd name="T65" fmla="*/ 175 h 223"/>
                <a:gd name="T66" fmla="*/ 501 w 526"/>
                <a:gd name="T67" fmla="*/ 158 h 223"/>
                <a:gd name="T68" fmla="*/ 516 w 526"/>
                <a:gd name="T69" fmla="*/ 140 h 223"/>
                <a:gd name="T70" fmla="*/ 525 w 526"/>
                <a:gd name="T71" fmla="*/ 121 h 2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23"/>
                <a:gd name="T110" fmla="*/ 526 w 526"/>
                <a:gd name="T111" fmla="*/ 223 h 2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23">
                  <a:moveTo>
                    <a:pt x="525" y="111"/>
                  </a:moveTo>
                  <a:lnTo>
                    <a:pt x="525" y="101"/>
                  </a:lnTo>
                  <a:lnTo>
                    <a:pt x="522" y="92"/>
                  </a:lnTo>
                  <a:lnTo>
                    <a:pt x="516" y="82"/>
                  </a:lnTo>
                  <a:lnTo>
                    <a:pt x="510" y="73"/>
                  </a:lnTo>
                  <a:lnTo>
                    <a:pt x="501" y="64"/>
                  </a:lnTo>
                  <a:lnTo>
                    <a:pt x="490" y="56"/>
                  </a:lnTo>
                  <a:lnTo>
                    <a:pt x="478" y="48"/>
                  </a:lnTo>
                  <a:lnTo>
                    <a:pt x="464" y="40"/>
                  </a:lnTo>
                  <a:lnTo>
                    <a:pt x="449" y="33"/>
                  </a:lnTo>
                  <a:lnTo>
                    <a:pt x="432" y="27"/>
                  </a:lnTo>
                  <a:lnTo>
                    <a:pt x="414" y="20"/>
                  </a:lnTo>
                  <a:lnTo>
                    <a:pt x="394" y="15"/>
                  </a:lnTo>
                  <a:lnTo>
                    <a:pt x="374" y="11"/>
                  </a:lnTo>
                  <a:lnTo>
                    <a:pt x="353" y="7"/>
                  </a:lnTo>
                  <a:lnTo>
                    <a:pt x="331" y="4"/>
                  </a:lnTo>
                  <a:lnTo>
                    <a:pt x="309" y="2"/>
                  </a:lnTo>
                  <a:lnTo>
                    <a:pt x="286" y="1"/>
                  </a:lnTo>
                  <a:lnTo>
                    <a:pt x="263" y="0"/>
                  </a:lnTo>
                  <a:lnTo>
                    <a:pt x="240" y="1"/>
                  </a:lnTo>
                  <a:lnTo>
                    <a:pt x="217" y="2"/>
                  </a:lnTo>
                  <a:lnTo>
                    <a:pt x="195" y="4"/>
                  </a:lnTo>
                  <a:lnTo>
                    <a:pt x="173" y="7"/>
                  </a:lnTo>
                  <a:lnTo>
                    <a:pt x="152" y="11"/>
                  </a:lnTo>
                  <a:lnTo>
                    <a:pt x="132" y="15"/>
                  </a:lnTo>
                  <a:lnTo>
                    <a:pt x="112" y="20"/>
                  </a:lnTo>
                  <a:lnTo>
                    <a:pt x="94" y="27"/>
                  </a:lnTo>
                  <a:lnTo>
                    <a:pt x="77" y="33"/>
                  </a:lnTo>
                  <a:lnTo>
                    <a:pt x="62" y="40"/>
                  </a:lnTo>
                  <a:lnTo>
                    <a:pt x="48" y="48"/>
                  </a:lnTo>
                  <a:lnTo>
                    <a:pt x="36" y="56"/>
                  </a:lnTo>
                  <a:lnTo>
                    <a:pt x="25" y="64"/>
                  </a:lnTo>
                  <a:lnTo>
                    <a:pt x="16" y="73"/>
                  </a:lnTo>
                  <a:lnTo>
                    <a:pt x="10" y="82"/>
                  </a:lnTo>
                  <a:lnTo>
                    <a:pt x="4" y="92"/>
                  </a:lnTo>
                  <a:lnTo>
                    <a:pt x="1" y="101"/>
                  </a:lnTo>
                  <a:lnTo>
                    <a:pt x="0" y="111"/>
                  </a:lnTo>
                  <a:lnTo>
                    <a:pt x="1" y="121"/>
                  </a:lnTo>
                  <a:lnTo>
                    <a:pt x="4" y="130"/>
                  </a:lnTo>
                  <a:lnTo>
                    <a:pt x="10" y="140"/>
                  </a:lnTo>
                  <a:lnTo>
                    <a:pt x="16" y="149"/>
                  </a:lnTo>
                  <a:lnTo>
                    <a:pt x="25" y="158"/>
                  </a:lnTo>
                  <a:lnTo>
                    <a:pt x="36" y="167"/>
                  </a:lnTo>
                  <a:lnTo>
                    <a:pt x="48" y="175"/>
                  </a:lnTo>
                  <a:lnTo>
                    <a:pt x="62" y="182"/>
                  </a:lnTo>
                  <a:lnTo>
                    <a:pt x="77" y="190"/>
                  </a:lnTo>
                  <a:lnTo>
                    <a:pt x="94" y="196"/>
                  </a:lnTo>
                  <a:lnTo>
                    <a:pt x="112" y="202"/>
                  </a:lnTo>
                  <a:lnTo>
                    <a:pt x="132" y="207"/>
                  </a:lnTo>
                  <a:lnTo>
                    <a:pt x="152" y="212"/>
                  </a:lnTo>
                  <a:lnTo>
                    <a:pt x="173" y="215"/>
                  </a:lnTo>
                  <a:lnTo>
                    <a:pt x="195" y="218"/>
                  </a:lnTo>
                  <a:lnTo>
                    <a:pt x="217" y="220"/>
                  </a:lnTo>
                  <a:lnTo>
                    <a:pt x="240" y="221"/>
                  </a:lnTo>
                  <a:lnTo>
                    <a:pt x="263" y="222"/>
                  </a:lnTo>
                  <a:lnTo>
                    <a:pt x="286" y="221"/>
                  </a:lnTo>
                  <a:lnTo>
                    <a:pt x="309" y="220"/>
                  </a:lnTo>
                  <a:lnTo>
                    <a:pt x="331" y="218"/>
                  </a:lnTo>
                  <a:lnTo>
                    <a:pt x="353" y="215"/>
                  </a:lnTo>
                  <a:lnTo>
                    <a:pt x="374" y="212"/>
                  </a:lnTo>
                  <a:lnTo>
                    <a:pt x="394" y="207"/>
                  </a:lnTo>
                  <a:lnTo>
                    <a:pt x="414" y="202"/>
                  </a:lnTo>
                  <a:lnTo>
                    <a:pt x="432" y="196"/>
                  </a:lnTo>
                  <a:lnTo>
                    <a:pt x="449" y="190"/>
                  </a:lnTo>
                  <a:lnTo>
                    <a:pt x="464" y="182"/>
                  </a:lnTo>
                  <a:lnTo>
                    <a:pt x="478" y="175"/>
                  </a:lnTo>
                  <a:lnTo>
                    <a:pt x="490" y="167"/>
                  </a:lnTo>
                  <a:lnTo>
                    <a:pt x="501" y="158"/>
                  </a:lnTo>
                  <a:lnTo>
                    <a:pt x="510" y="149"/>
                  </a:lnTo>
                  <a:lnTo>
                    <a:pt x="516" y="140"/>
                  </a:lnTo>
                  <a:lnTo>
                    <a:pt x="522" y="130"/>
                  </a:lnTo>
                  <a:lnTo>
                    <a:pt x="525" y="121"/>
                  </a:lnTo>
                  <a:lnTo>
                    <a:pt x="525" y="111"/>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496" name="Rectangle 17"/>
            <p:cNvSpPr>
              <a:spLocks noChangeArrowheads="1"/>
            </p:cNvSpPr>
            <p:nvPr/>
          </p:nvSpPr>
          <p:spPr bwMode="auto">
            <a:xfrm>
              <a:off x="5802743" y="2592208"/>
              <a:ext cx="105337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Manages2</a:t>
              </a:r>
            </a:p>
          </p:txBody>
        </p:sp>
        <p:sp>
          <p:nvSpPr>
            <p:cNvPr id="20497" name="Rectangle 18"/>
            <p:cNvSpPr>
              <a:spLocks noChangeArrowheads="1"/>
            </p:cNvSpPr>
            <p:nvPr/>
          </p:nvSpPr>
          <p:spPr bwMode="auto">
            <a:xfrm>
              <a:off x="4191694" y="1864952"/>
              <a:ext cx="660943" cy="470256"/>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name</a:t>
              </a:r>
            </a:p>
          </p:txBody>
        </p:sp>
        <p:sp>
          <p:nvSpPr>
            <p:cNvPr id="20498" name="Rectangle 19"/>
            <p:cNvSpPr>
              <a:spLocks noChangeArrowheads="1"/>
            </p:cNvSpPr>
            <p:nvPr/>
          </p:nvSpPr>
          <p:spPr bwMode="auto">
            <a:xfrm>
              <a:off x="7493232" y="1889559"/>
              <a:ext cx="768982" cy="472989"/>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dname</a:t>
              </a:r>
            </a:p>
          </p:txBody>
        </p:sp>
        <p:sp>
          <p:nvSpPr>
            <p:cNvPr id="20499" name="Rectangle 20"/>
            <p:cNvSpPr>
              <a:spLocks noChangeArrowheads="1"/>
            </p:cNvSpPr>
            <p:nvPr/>
          </p:nvSpPr>
          <p:spPr bwMode="auto">
            <a:xfrm>
              <a:off x="8355953" y="2067271"/>
              <a:ext cx="78804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budget</a:t>
              </a:r>
            </a:p>
          </p:txBody>
        </p:sp>
        <p:sp>
          <p:nvSpPr>
            <p:cNvPr id="20500" name="Rectangle 21"/>
            <p:cNvSpPr>
              <a:spLocks noChangeArrowheads="1"/>
            </p:cNvSpPr>
            <p:nvPr/>
          </p:nvSpPr>
          <p:spPr bwMode="auto">
            <a:xfrm>
              <a:off x="6932383" y="2067271"/>
              <a:ext cx="451221" cy="472991"/>
            </a:xfrm>
            <a:prstGeom prst="rect">
              <a:avLst/>
            </a:prstGeom>
            <a:noFill/>
            <a:ln w="9525">
              <a:noFill/>
              <a:miter lim="800000"/>
              <a:headEnd/>
              <a:tailEnd/>
            </a:ln>
          </p:spPr>
          <p:txBody>
            <a:bodyPr wrap="none" lIns="90488" tIns="44450" rIns="90488" bIns="44450">
              <a:spAutoFit/>
            </a:bodyPr>
            <a:lstStyle/>
            <a:p>
              <a:pPr algn="ctr">
                <a:defRPr/>
              </a:pPr>
              <a:r>
                <a:rPr lang="en-US" sz="1200" b="1" u="sng" dirty="0">
                  <a:solidFill>
                    <a:srgbClr val="000000"/>
                  </a:solidFill>
                  <a:latin typeface="+mj-lt"/>
                </a:rPr>
                <a:t>did</a:t>
              </a:r>
            </a:p>
          </p:txBody>
        </p:sp>
        <p:sp>
          <p:nvSpPr>
            <p:cNvPr id="20501" name="Rectangle 22"/>
            <p:cNvSpPr>
              <a:spLocks noChangeArrowheads="1"/>
            </p:cNvSpPr>
            <p:nvPr/>
          </p:nvSpPr>
          <p:spPr bwMode="auto">
            <a:xfrm>
              <a:off x="3991505" y="2674229"/>
              <a:ext cx="1113752"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Employees</a:t>
              </a:r>
            </a:p>
          </p:txBody>
        </p:sp>
        <p:sp>
          <p:nvSpPr>
            <p:cNvPr id="20502" name="Rectangle 23"/>
            <p:cNvSpPr>
              <a:spLocks noChangeArrowheads="1"/>
            </p:cNvSpPr>
            <p:nvPr/>
          </p:nvSpPr>
          <p:spPr bwMode="auto">
            <a:xfrm>
              <a:off x="7513886" y="2668761"/>
              <a:ext cx="1309176"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Departments</a:t>
              </a:r>
            </a:p>
          </p:txBody>
        </p:sp>
        <p:sp>
          <p:nvSpPr>
            <p:cNvPr id="20503" name="Rectangle 24"/>
            <p:cNvSpPr>
              <a:spLocks noChangeArrowheads="1"/>
            </p:cNvSpPr>
            <p:nvPr/>
          </p:nvSpPr>
          <p:spPr bwMode="auto">
            <a:xfrm>
              <a:off x="3627668" y="2102815"/>
              <a:ext cx="475053" cy="472989"/>
            </a:xfrm>
            <a:prstGeom prst="rect">
              <a:avLst/>
            </a:prstGeom>
            <a:noFill/>
            <a:ln w="9525">
              <a:noFill/>
              <a:miter lim="800000"/>
              <a:headEnd/>
              <a:tailEnd/>
            </a:ln>
          </p:spPr>
          <p:txBody>
            <a:bodyPr wrap="none" lIns="90488" tIns="44450" rIns="90488" bIns="44450">
              <a:spAutoFit/>
            </a:bodyPr>
            <a:lstStyle/>
            <a:p>
              <a:pPr algn="ctr">
                <a:defRPr/>
              </a:pPr>
              <a:r>
                <a:rPr lang="en-US" sz="1200" b="1" u="sng">
                  <a:solidFill>
                    <a:srgbClr val="000000"/>
                  </a:solidFill>
                  <a:latin typeface="+mj-lt"/>
                </a:rPr>
                <a:t>ssn</a:t>
              </a:r>
            </a:p>
          </p:txBody>
        </p:sp>
        <p:sp>
          <p:nvSpPr>
            <p:cNvPr id="20504" name="Rectangle 25"/>
            <p:cNvSpPr>
              <a:spLocks noChangeArrowheads="1"/>
            </p:cNvSpPr>
            <p:nvPr/>
          </p:nvSpPr>
          <p:spPr bwMode="auto">
            <a:xfrm>
              <a:off x="5200585" y="2111016"/>
              <a:ext cx="413089" cy="470256"/>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lot</a:t>
              </a:r>
            </a:p>
          </p:txBody>
        </p:sp>
        <p:sp>
          <p:nvSpPr>
            <p:cNvPr id="20505" name="Rectangle 26"/>
            <p:cNvSpPr>
              <a:spLocks noChangeArrowheads="1"/>
            </p:cNvSpPr>
            <p:nvPr/>
          </p:nvSpPr>
          <p:spPr bwMode="auto">
            <a:xfrm>
              <a:off x="6266674" y="1594282"/>
              <a:ext cx="894497" cy="472989"/>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dbudget</a:t>
              </a:r>
            </a:p>
          </p:txBody>
        </p:sp>
        <p:sp>
          <p:nvSpPr>
            <p:cNvPr id="20506" name="Rectangle 27"/>
            <p:cNvSpPr>
              <a:spLocks noChangeArrowheads="1"/>
            </p:cNvSpPr>
            <p:nvPr/>
          </p:nvSpPr>
          <p:spPr bwMode="auto">
            <a:xfrm>
              <a:off x="5454794" y="1673568"/>
              <a:ext cx="629167"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since</a:t>
              </a:r>
            </a:p>
          </p:txBody>
        </p:sp>
        <p:sp>
          <p:nvSpPr>
            <p:cNvPr id="20507" name="Line 28"/>
            <p:cNvSpPr>
              <a:spLocks noChangeShapeType="1"/>
            </p:cNvSpPr>
            <p:nvPr/>
          </p:nvSpPr>
          <p:spPr bwMode="auto">
            <a:xfrm>
              <a:off x="3832624" y="2504719"/>
              <a:ext cx="519539"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08" name="Line 29"/>
            <p:cNvSpPr>
              <a:spLocks noChangeShapeType="1"/>
            </p:cNvSpPr>
            <p:nvPr/>
          </p:nvSpPr>
          <p:spPr bwMode="auto">
            <a:xfrm>
              <a:off x="4561885" y="2244985"/>
              <a:ext cx="19066" cy="44564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09" name="Line 30"/>
            <p:cNvSpPr>
              <a:spLocks noChangeShapeType="1"/>
            </p:cNvSpPr>
            <p:nvPr/>
          </p:nvSpPr>
          <p:spPr bwMode="auto">
            <a:xfrm flipH="1">
              <a:off x="4946376" y="2521123"/>
              <a:ext cx="424212" cy="169511"/>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0" name="Line 31"/>
            <p:cNvSpPr>
              <a:spLocks noChangeShapeType="1"/>
            </p:cNvSpPr>
            <p:nvPr/>
          </p:nvSpPr>
          <p:spPr bwMode="auto">
            <a:xfrm>
              <a:off x="5797976" y="2064538"/>
              <a:ext cx="292340" cy="61242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1" name="Line 32"/>
            <p:cNvSpPr>
              <a:spLocks noChangeShapeType="1"/>
            </p:cNvSpPr>
            <p:nvPr/>
          </p:nvSpPr>
          <p:spPr bwMode="auto">
            <a:xfrm flipH="1">
              <a:off x="6562192" y="2064538"/>
              <a:ext cx="119160" cy="61242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2" name="Line 33"/>
            <p:cNvSpPr>
              <a:spLocks noChangeShapeType="1"/>
            </p:cNvSpPr>
            <p:nvPr/>
          </p:nvSpPr>
          <p:spPr bwMode="auto">
            <a:xfrm>
              <a:off x="7169115" y="2504719"/>
              <a:ext cx="581503"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3" name="Line 34"/>
            <p:cNvSpPr>
              <a:spLocks noChangeShapeType="1"/>
            </p:cNvSpPr>
            <p:nvPr/>
          </p:nvSpPr>
          <p:spPr bwMode="auto">
            <a:xfrm flipH="1">
              <a:off x="7903144" y="2244985"/>
              <a:ext cx="28598" cy="44564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4" name="Line 35"/>
            <p:cNvSpPr>
              <a:spLocks noChangeShapeType="1"/>
            </p:cNvSpPr>
            <p:nvPr/>
          </p:nvSpPr>
          <p:spPr bwMode="auto">
            <a:xfrm flipH="1">
              <a:off x="8328943" y="2504719"/>
              <a:ext cx="409912"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5" name="Line 36"/>
            <p:cNvSpPr>
              <a:spLocks noChangeShapeType="1"/>
            </p:cNvSpPr>
            <p:nvPr/>
          </p:nvSpPr>
          <p:spPr bwMode="auto">
            <a:xfrm flipH="1">
              <a:off x="5191052" y="2849208"/>
              <a:ext cx="489352" cy="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16" name="Line 37"/>
            <p:cNvSpPr>
              <a:spLocks noChangeShapeType="1"/>
            </p:cNvSpPr>
            <p:nvPr/>
          </p:nvSpPr>
          <p:spPr bwMode="auto">
            <a:xfrm>
              <a:off x="7096030" y="2849208"/>
              <a:ext cx="395612" cy="0"/>
            </a:xfrm>
            <a:prstGeom prst="line">
              <a:avLst/>
            </a:prstGeom>
            <a:noFill/>
            <a:ln w="12700">
              <a:solidFill>
                <a:schemeClr val="tx2"/>
              </a:solidFill>
              <a:round/>
              <a:headEnd type="stealth" w="med" len="med"/>
              <a:tailEnd type="none" w="sm" len="sm"/>
            </a:ln>
          </p:spPr>
          <p:txBody>
            <a:bodyPr/>
            <a:lstStyle/>
            <a:p>
              <a:pPr algn="ctr">
                <a:defRPr/>
              </a:pPr>
              <a:endParaRPr lang="en-US" sz="1200">
                <a:latin typeface="+mj-lt"/>
              </a:endParaRPr>
            </a:p>
          </p:txBody>
        </p:sp>
        <p:sp>
          <p:nvSpPr>
            <p:cNvPr id="20517" name="Freeform 38"/>
            <p:cNvSpPr>
              <a:spLocks/>
            </p:cNvSpPr>
            <p:nvPr/>
          </p:nvSpPr>
          <p:spPr bwMode="auto">
            <a:xfrm>
              <a:off x="7485287" y="3926423"/>
              <a:ext cx="856367" cy="363629"/>
            </a:xfrm>
            <a:custGeom>
              <a:avLst/>
              <a:gdLst>
                <a:gd name="T0" fmla="*/ 538 w 540"/>
                <a:gd name="T1" fmla="*/ 104 h 229"/>
                <a:gd name="T2" fmla="*/ 529 w 540"/>
                <a:gd name="T3" fmla="*/ 84 h 229"/>
                <a:gd name="T4" fmla="*/ 513 w 540"/>
                <a:gd name="T5" fmla="*/ 66 h 229"/>
                <a:gd name="T6" fmla="*/ 490 w 540"/>
                <a:gd name="T7" fmla="*/ 48 h 229"/>
                <a:gd name="T8" fmla="*/ 460 w 540"/>
                <a:gd name="T9" fmla="*/ 33 h 229"/>
                <a:gd name="T10" fmla="*/ 424 w 540"/>
                <a:gd name="T11" fmla="*/ 20 h 229"/>
                <a:gd name="T12" fmla="*/ 383 w 540"/>
                <a:gd name="T13" fmla="*/ 10 h 229"/>
                <a:gd name="T14" fmla="*/ 339 w 540"/>
                <a:gd name="T15" fmla="*/ 3 h 229"/>
                <a:gd name="T16" fmla="*/ 293 w 540"/>
                <a:gd name="T17" fmla="*/ 0 h 229"/>
                <a:gd name="T18" fmla="*/ 246 w 540"/>
                <a:gd name="T19" fmla="*/ 0 h 229"/>
                <a:gd name="T20" fmla="*/ 200 w 540"/>
                <a:gd name="T21" fmla="*/ 3 h 229"/>
                <a:gd name="T22" fmla="*/ 156 w 540"/>
                <a:gd name="T23" fmla="*/ 10 h 229"/>
                <a:gd name="T24" fmla="*/ 115 w 540"/>
                <a:gd name="T25" fmla="*/ 20 h 229"/>
                <a:gd name="T26" fmla="*/ 79 w 540"/>
                <a:gd name="T27" fmla="*/ 33 h 229"/>
                <a:gd name="T28" fmla="*/ 48 w 540"/>
                <a:gd name="T29" fmla="*/ 48 h 229"/>
                <a:gd name="T30" fmla="*/ 25 w 540"/>
                <a:gd name="T31" fmla="*/ 66 h 229"/>
                <a:gd name="T32" fmla="*/ 9 w 540"/>
                <a:gd name="T33" fmla="*/ 84 h 229"/>
                <a:gd name="T34" fmla="*/ 1 w 540"/>
                <a:gd name="T35" fmla="*/ 104 h 229"/>
                <a:gd name="T36" fmla="*/ 1 w 540"/>
                <a:gd name="T37" fmla="*/ 124 h 229"/>
                <a:gd name="T38" fmla="*/ 9 w 540"/>
                <a:gd name="T39" fmla="*/ 143 h 229"/>
                <a:gd name="T40" fmla="*/ 25 w 540"/>
                <a:gd name="T41" fmla="*/ 162 h 229"/>
                <a:gd name="T42" fmla="*/ 48 w 540"/>
                <a:gd name="T43" fmla="*/ 179 h 229"/>
                <a:gd name="T44" fmla="*/ 79 w 540"/>
                <a:gd name="T45" fmla="*/ 194 h 229"/>
                <a:gd name="T46" fmla="*/ 115 w 540"/>
                <a:gd name="T47" fmla="*/ 207 h 229"/>
                <a:gd name="T48" fmla="*/ 156 w 540"/>
                <a:gd name="T49" fmla="*/ 217 h 229"/>
                <a:gd name="T50" fmla="*/ 200 w 540"/>
                <a:gd name="T51" fmla="*/ 223 h 229"/>
                <a:gd name="T52" fmla="*/ 246 w 540"/>
                <a:gd name="T53" fmla="*/ 227 h 229"/>
                <a:gd name="T54" fmla="*/ 293 w 540"/>
                <a:gd name="T55" fmla="*/ 227 h 229"/>
                <a:gd name="T56" fmla="*/ 339 w 540"/>
                <a:gd name="T57" fmla="*/ 223 h 229"/>
                <a:gd name="T58" fmla="*/ 383 w 540"/>
                <a:gd name="T59" fmla="*/ 217 h 229"/>
                <a:gd name="T60" fmla="*/ 424 w 540"/>
                <a:gd name="T61" fmla="*/ 207 h 229"/>
                <a:gd name="T62" fmla="*/ 460 w 540"/>
                <a:gd name="T63" fmla="*/ 194 h 229"/>
                <a:gd name="T64" fmla="*/ 490 w 540"/>
                <a:gd name="T65" fmla="*/ 179 h 229"/>
                <a:gd name="T66" fmla="*/ 513 w 540"/>
                <a:gd name="T67" fmla="*/ 162 h 229"/>
                <a:gd name="T68" fmla="*/ 529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29" y="84"/>
                  </a:lnTo>
                  <a:lnTo>
                    <a:pt x="522" y="75"/>
                  </a:lnTo>
                  <a:lnTo>
                    <a:pt x="513" y="66"/>
                  </a:lnTo>
                  <a:lnTo>
                    <a:pt x="502" y="57"/>
                  </a:lnTo>
                  <a:lnTo>
                    <a:pt x="490" y="48"/>
                  </a:lnTo>
                  <a:lnTo>
                    <a:pt x="476" y="40"/>
                  </a:lnTo>
                  <a:lnTo>
                    <a:pt x="460" y="33"/>
                  </a:lnTo>
                  <a:lnTo>
                    <a:pt x="442" y="26"/>
                  </a:lnTo>
                  <a:lnTo>
                    <a:pt x="424" y="20"/>
                  </a:lnTo>
                  <a:lnTo>
                    <a:pt x="404" y="15"/>
                  </a:lnTo>
                  <a:lnTo>
                    <a:pt x="383" y="10"/>
                  </a:lnTo>
                  <a:lnTo>
                    <a:pt x="361" y="7"/>
                  </a:lnTo>
                  <a:lnTo>
                    <a:pt x="339" y="3"/>
                  </a:lnTo>
                  <a:lnTo>
                    <a:pt x="316" y="1"/>
                  </a:lnTo>
                  <a:lnTo>
                    <a:pt x="293" y="0"/>
                  </a:lnTo>
                  <a:lnTo>
                    <a:pt x="270" y="0"/>
                  </a:lnTo>
                  <a:lnTo>
                    <a:pt x="246" y="0"/>
                  </a:lnTo>
                  <a:lnTo>
                    <a:pt x="222" y="1"/>
                  </a:lnTo>
                  <a:lnTo>
                    <a:pt x="200" y="3"/>
                  </a:lnTo>
                  <a:lnTo>
                    <a:pt x="177" y="7"/>
                  </a:lnTo>
                  <a:lnTo>
                    <a:pt x="156" y="10"/>
                  </a:lnTo>
                  <a:lnTo>
                    <a:pt x="135" y="15"/>
                  </a:lnTo>
                  <a:lnTo>
                    <a:pt x="115" y="20"/>
                  </a:lnTo>
                  <a:lnTo>
                    <a:pt x="96" y="26"/>
                  </a:lnTo>
                  <a:lnTo>
                    <a:pt x="79" y="33"/>
                  </a:lnTo>
                  <a:lnTo>
                    <a:pt x="63" y="40"/>
                  </a:lnTo>
                  <a:lnTo>
                    <a:pt x="48" y="48"/>
                  </a:lnTo>
                  <a:lnTo>
                    <a:pt x="36" y="57"/>
                  </a:lnTo>
                  <a:lnTo>
                    <a:pt x="25" y="66"/>
                  </a:lnTo>
                  <a:lnTo>
                    <a:pt x="16" y="75"/>
                  </a:lnTo>
                  <a:lnTo>
                    <a:pt x="9" y="84"/>
                  </a:lnTo>
                  <a:lnTo>
                    <a:pt x="4" y="94"/>
                  </a:lnTo>
                  <a:lnTo>
                    <a:pt x="1" y="104"/>
                  </a:lnTo>
                  <a:lnTo>
                    <a:pt x="0" y="114"/>
                  </a:lnTo>
                  <a:lnTo>
                    <a:pt x="1" y="124"/>
                  </a:lnTo>
                  <a:lnTo>
                    <a:pt x="4" y="133"/>
                  </a:lnTo>
                  <a:lnTo>
                    <a:pt x="9" y="143"/>
                  </a:lnTo>
                  <a:lnTo>
                    <a:pt x="16" y="153"/>
                  </a:lnTo>
                  <a:lnTo>
                    <a:pt x="25" y="162"/>
                  </a:lnTo>
                  <a:lnTo>
                    <a:pt x="36" y="171"/>
                  </a:lnTo>
                  <a:lnTo>
                    <a:pt x="48" y="179"/>
                  </a:lnTo>
                  <a:lnTo>
                    <a:pt x="63" y="187"/>
                  </a:lnTo>
                  <a:lnTo>
                    <a:pt x="79" y="194"/>
                  </a:lnTo>
                  <a:lnTo>
                    <a:pt x="96" y="201"/>
                  </a:lnTo>
                  <a:lnTo>
                    <a:pt x="115" y="207"/>
                  </a:lnTo>
                  <a:lnTo>
                    <a:pt x="135" y="212"/>
                  </a:lnTo>
                  <a:lnTo>
                    <a:pt x="156" y="217"/>
                  </a:lnTo>
                  <a:lnTo>
                    <a:pt x="177" y="221"/>
                  </a:lnTo>
                  <a:lnTo>
                    <a:pt x="200" y="223"/>
                  </a:lnTo>
                  <a:lnTo>
                    <a:pt x="222" y="226"/>
                  </a:lnTo>
                  <a:lnTo>
                    <a:pt x="246" y="227"/>
                  </a:lnTo>
                  <a:lnTo>
                    <a:pt x="270" y="228"/>
                  </a:lnTo>
                  <a:lnTo>
                    <a:pt x="293" y="227"/>
                  </a:lnTo>
                  <a:lnTo>
                    <a:pt x="316" y="226"/>
                  </a:lnTo>
                  <a:lnTo>
                    <a:pt x="339" y="223"/>
                  </a:lnTo>
                  <a:lnTo>
                    <a:pt x="361" y="221"/>
                  </a:lnTo>
                  <a:lnTo>
                    <a:pt x="383" y="217"/>
                  </a:lnTo>
                  <a:lnTo>
                    <a:pt x="404" y="212"/>
                  </a:lnTo>
                  <a:lnTo>
                    <a:pt x="424" y="207"/>
                  </a:lnTo>
                  <a:lnTo>
                    <a:pt x="442" y="201"/>
                  </a:lnTo>
                  <a:lnTo>
                    <a:pt x="460" y="194"/>
                  </a:lnTo>
                  <a:lnTo>
                    <a:pt x="476" y="187"/>
                  </a:lnTo>
                  <a:lnTo>
                    <a:pt x="490" y="179"/>
                  </a:lnTo>
                  <a:lnTo>
                    <a:pt x="502" y="171"/>
                  </a:lnTo>
                  <a:lnTo>
                    <a:pt x="513" y="162"/>
                  </a:lnTo>
                  <a:lnTo>
                    <a:pt x="522" y="153"/>
                  </a:lnTo>
                  <a:lnTo>
                    <a:pt x="529" y="143"/>
                  </a:lnTo>
                  <a:lnTo>
                    <a:pt x="535" y="133"/>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18" name="Freeform 39"/>
            <p:cNvSpPr>
              <a:spLocks/>
            </p:cNvSpPr>
            <p:nvPr/>
          </p:nvSpPr>
          <p:spPr bwMode="auto">
            <a:xfrm>
              <a:off x="6714717" y="4191626"/>
              <a:ext cx="857955" cy="363627"/>
            </a:xfrm>
            <a:custGeom>
              <a:avLst/>
              <a:gdLst>
                <a:gd name="T0" fmla="*/ 538 w 540"/>
                <a:gd name="T1" fmla="*/ 104 h 229"/>
                <a:gd name="T2" fmla="*/ 530 w 540"/>
                <a:gd name="T3" fmla="*/ 85 h 229"/>
                <a:gd name="T4" fmla="*/ 514 w 540"/>
                <a:gd name="T5" fmla="*/ 66 h 229"/>
                <a:gd name="T6" fmla="*/ 490 w 540"/>
                <a:gd name="T7" fmla="*/ 49 h 229"/>
                <a:gd name="T8" fmla="*/ 460 w 540"/>
                <a:gd name="T9" fmla="*/ 34 h 229"/>
                <a:gd name="T10" fmla="*/ 424 w 540"/>
                <a:gd name="T11" fmla="*/ 21 h 229"/>
                <a:gd name="T12" fmla="*/ 383 w 540"/>
                <a:gd name="T13" fmla="*/ 11 h 229"/>
                <a:gd name="T14" fmla="*/ 339 w 540"/>
                <a:gd name="T15" fmla="*/ 4 h 229"/>
                <a:gd name="T16" fmla="*/ 293 w 540"/>
                <a:gd name="T17" fmla="*/ 0 h 229"/>
                <a:gd name="T18" fmla="*/ 246 w 540"/>
                <a:gd name="T19" fmla="*/ 0 h 229"/>
                <a:gd name="T20" fmla="*/ 200 w 540"/>
                <a:gd name="T21" fmla="*/ 4 h 229"/>
                <a:gd name="T22" fmla="*/ 155 w 540"/>
                <a:gd name="T23" fmla="*/ 11 h 229"/>
                <a:gd name="T24" fmla="*/ 115 w 540"/>
                <a:gd name="T25" fmla="*/ 21 h 229"/>
                <a:gd name="T26" fmla="*/ 79 w 540"/>
                <a:gd name="T27" fmla="*/ 34 h 229"/>
                <a:gd name="T28" fmla="*/ 49 w 540"/>
                <a:gd name="T29" fmla="*/ 49 h 229"/>
                <a:gd name="T30" fmla="*/ 26 w 540"/>
                <a:gd name="T31" fmla="*/ 66 h 229"/>
                <a:gd name="T32" fmla="*/ 9 w 540"/>
                <a:gd name="T33" fmla="*/ 85 h 229"/>
                <a:gd name="T34" fmla="*/ 1 w 540"/>
                <a:gd name="T35" fmla="*/ 104 h 229"/>
                <a:gd name="T36" fmla="*/ 1 w 540"/>
                <a:gd name="T37" fmla="*/ 124 h 229"/>
                <a:gd name="T38" fmla="*/ 9 w 540"/>
                <a:gd name="T39" fmla="*/ 143 h 229"/>
                <a:gd name="T40" fmla="*/ 26 w 540"/>
                <a:gd name="T41" fmla="*/ 162 h 229"/>
                <a:gd name="T42" fmla="*/ 49 w 540"/>
                <a:gd name="T43" fmla="*/ 179 h 229"/>
                <a:gd name="T44" fmla="*/ 79 w 540"/>
                <a:gd name="T45" fmla="*/ 195 h 229"/>
                <a:gd name="T46" fmla="*/ 115 w 540"/>
                <a:gd name="T47" fmla="*/ 207 h 229"/>
                <a:gd name="T48" fmla="*/ 155 w 540"/>
                <a:gd name="T49" fmla="*/ 217 h 229"/>
                <a:gd name="T50" fmla="*/ 200 w 540"/>
                <a:gd name="T51" fmla="*/ 224 h 229"/>
                <a:gd name="T52" fmla="*/ 246 w 540"/>
                <a:gd name="T53" fmla="*/ 227 h 229"/>
                <a:gd name="T54" fmla="*/ 293 w 540"/>
                <a:gd name="T55" fmla="*/ 227 h 229"/>
                <a:gd name="T56" fmla="*/ 339 w 540"/>
                <a:gd name="T57" fmla="*/ 224 h 229"/>
                <a:gd name="T58" fmla="*/ 383 w 540"/>
                <a:gd name="T59" fmla="*/ 217 h 229"/>
                <a:gd name="T60" fmla="*/ 424 w 540"/>
                <a:gd name="T61" fmla="*/ 207 h 229"/>
                <a:gd name="T62" fmla="*/ 460 w 540"/>
                <a:gd name="T63" fmla="*/ 195 h 229"/>
                <a:gd name="T64" fmla="*/ 490 w 540"/>
                <a:gd name="T65" fmla="*/ 179 h 229"/>
                <a:gd name="T66" fmla="*/ 514 w 540"/>
                <a:gd name="T67" fmla="*/ 162 h 229"/>
                <a:gd name="T68" fmla="*/ 530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5"/>
                  </a:lnTo>
                  <a:lnTo>
                    <a:pt x="522" y="75"/>
                  </a:lnTo>
                  <a:lnTo>
                    <a:pt x="514" y="66"/>
                  </a:lnTo>
                  <a:lnTo>
                    <a:pt x="503" y="57"/>
                  </a:lnTo>
                  <a:lnTo>
                    <a:pt x="490" y="49"/>
                  </a:lnTo>
                  <a:lnTo>
                    <a:pt x="476" y="41"/>
                  </a:lnTo>
                  <a:lnTo>
                    <a:pt x="460" y="34"/>
                  </a:lnTo>
                  <a:lnTo>
                    <a:pt x="443" y="27"/>
                  </a:lnTo>
                  <a:lnTo>
                    <a:pt x="424" y="21"/>
                  </a:lnTo>
                  <a:lnTo>
                    <a:pt x="404" y="15"/>
                  </a:lnTo>
                  <a:lnTo>
                    <a:pt x="383" y="11"/>
                  </a:lnTo>
                  <a:lnTo>
                    <a:pt x="362" y="7"/>
                  </a:lnTo>
                  <a:lnTo>
                    <a:pt x="339" y="4"/>
                  </a:lnTo>
                  <a:lnTo>
                    <a:pt x="316" y="2"/>
                  </a:lnTo>
                  <a:lnTo>
                    <a:pt x="293" y="0"/>
                  </a:lnTo>
                  <a:lnTo>
                    <a:pt x="269" y="0"/>
                  </a:lnTo>
                  <a:lnTo>
                    <a:pt x="246" y="0"/>
                  </a:lnTo>
                  <a:lnTo>
                    <a:pt x="223" y="2"/>
                  </a:lnTo>
                  <a:lnTo>
                    <a:pt x="200" y="4"/>
                  </a:lnTo>
                  <a:lnTo>
                    <a:pt x="177" y="7"/>
                  </a:lnTo>
                  <a:lnTo>
                    <a:pt x="155" y="11"/>
                  </a:lnTo>
                  <a:lnTo>
                    <a:pt x="135" y="15"/>
                  </a:lnTo>
                  <a:lnTo>
                    <a:pt x="115" y="21"/>
                  </a:lnTo>
                  <a:lnTo>
                    <a:pt x="97" y="27"/>
                  </a:lnTo>
                  <a:lnTo>
                    <a:pt x="79" y="34"/>
                  </a:lnTo>
                  <a:lnTo>
                    <a:pt x="63" y="41"/>
                  </a:lnTo>
                  <a:lnTo>
                    <a:pt x="49" y="49"/>
                  </a:lnTo>
                  <a:lnTo>
                    <a:pt x="36" y="57"/>
                  </a:lnTo>
                  <a:lnTo>
                    <a:pt x="26" y="66"/>
                  </a:lnTo>
                  <a:lnTo>
                    <a:pt x="16" y="75"/>
                  </a:lnTo>
                  <a:lnTo>
                    <a:pt x="9" y="85"/>
                  </a:lnTo>
                  <a:lnTo>
                    <a:pt x="4" y="94"/>
                  </a:lnTo>
                  <a:lnTo>
                    <a:pt x="1" y="104"/>
                  </a:lnTo>
                  <a:lnTo>
                    <a:pt x="0" y="114"/>
                  </a:lnTo>
                  <a:lnTo>
                    <a:pt x="1" y="124"/>
                  </a:lnTo>
                  <a:lnTo>
                    <a:pt x="4" y="134"/>
                  </a:lnTo>
                  <a:lnTo>
                    <a:pt x="9" y="143"/>
                  </a:lnTo>
                  <a:lnTo>
                    <a:pt x="16" y="153"/>
                  </a:lnTo>
                  <a:lnTo>
                    <a:pt x="26" y="162"/>
                  </a:lnTo>
                  <a:lnTo>
                    <a:pt x="36" y="171"/>
                  </a:lnTo>
                  <a:lnTo>
                    <a:pt x="49" y="179"/>
                  </a:lnTo>
                  <a:lnTo>
                    <a:pt x="63" y="187"/>
                  </a:lnTo>
                  <a:lnTo>
                    <a:pt x="79" y="195"/>
                  </a:lnTo>
                  <a:lnTo>
                    <a:pt x="97" y="201"/>
                  </a:lnTo>
                  <a:lnTo>
                    <a:pt x="115" y="207"/>
                  </a:lnTo>
                  <a:lnTo>
                    <a:pt x="135" y="213"/>
                  </a:lnTo>
                  <a:lnTo>
                    <a:pt x="155" y="217"/>
                  </a:lnTo>
                  <a:lnTo>
                    <a:pt x="177" y="221"/>
                  </a:lnTo>
                  <a:lnTo>
                    <a:pt x="200" y="224"/>
                  </a:lnTo>
                  <a:lnTo>
                    <a:pt x="223" y="226"/>
                  </a:lnTo>
                  <a:lnTo>
                    <a:pt x="246" y="227"/>
                  </a:lnTo>
                  <a:lnTo>
                    <a:pt x="269" y="228"/>
                  </a:lnTo>
                  <a:lnTo>
                    <a:pt x="293" y="227"/>
                  </a:lnTo>
                  <a:lnTo>
                    <a:pt x="316" y="226"/>
                  </a:lnTo>
                  <a:lnTo>
                    <a:pt x="339" y="224"/>
                  </a:lnTo>
                  <a:lnTo>
                    <a:pt x="362" y="221"/>
                  </a:lnTo>
                  <a:lnTo>
                    <a:pt x="383" y="217"/>
                  </a:lnTo>
                  <a:lnTo>
                    <a:pt x="404" y="213"/>
                  </a:lnTo>
                  <a:lnTo>
                    <a:pt x="424" y="207"/>
                  </a:lnTo>
                  <a:lnTo>
                    <a:pt x="443" y="201"/>
                  </a:lnTo>
                  <a:lnTo>
                    <a:pt x="460" y="195"/>
                  </a:lnTo>
                  <a:lnTo>
                    <a:pt x="476" y="187"/>
                  </a:lnTo>
                  <a:lnTo>
                    <a:pt x="490" y="179"/>
                  </a:lnTo>
                  <a:lnTo>
                    <a:pt x="503" y="171"/>
                  </a:lnTo>
                  <a:lnTo>
                    <a:pt x="514" y="162"/>
                  </a:lnTo>
                  <a:lnTo>
                    <a:pt x="522" y="153"/>
                  </a:lnTo>
                  <a:lnTo>
                    <a:pt x="530" y="143"/>
                  </a:lnTo>
                  <a:lnTo>
                    <a:pt x="535" y="134"/>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19" name="Freeform 40"/>
            <p:cNvSpPr>
              <a:spLocks/>
            </p:cNvSpPr>
            <p:nvPr/>
          </p:nvSpPr>
          <p:spPr bwMode="auto">
            <a:xfrm>
              <a:off x="8286045" y="4191626"/>
              <a:ext cx="857955" cy="363627"/>
            </a:xfrm>
            <a:custGeom>
              <a:avLst/>
              <a:gdLst>
                <a:gd name="T0" fmla="*/ 1 w 540"/>
                <a:gd name="T1" fmla="*/ 124 h 229"/>
                <a:gd name="T2" fmla="*/ 9 w 540"/>
                <a:gd name="T3" fmla="*/ 143 h 229"/>
                <a:gd name="T4" fmla="*/ 25 w 540"/>
                <a:gd name="T5" fmla="*/ 162 h 229"/>
                <a:gd name="T6" fmla="*/ 49 w 540"/>
                <a:gd name="T7" fmla="*/ 179 h 229"/>
                <a:gd name="T8" fmla="*/ 79 w 540"/>
                <a:gd name="T9" fmla="*/ 195 h 229"/>
                <a:gd name="T10" fmla="*/ 115 w 540"/>
                <a:gd name="T11" fmla="*/ 207 h 229"/>
                <a:gd name="T12" fmla="*/ 155 w 540"/>
                <a:gd name="T13" fmla="*/ 217 h 229"/>
                <a:gd name="T14" fmla="*/ 200 w 540"/>
                <a:gd name="T15" fmla="*/ 224 h 229"/>
                <a:gd name="T16" fmla="*/ 246 w 540"/>
                <a:gd name="T17" fmla="*/ 227 h 229"/>
                <a:gd name="T18" fmla="*/ 293 w 540"/>
                <a:gd name="T19" fmla="*/ 227 h 229"/>
                <a:gd name="T20" fmla="*/ 339 w 540"/>
                <a:gd name="T21" fmla="*/ 224 h 229"/>
                <a:gd name="T22" fmla="*/ 383 w 540"/>
                <a:gd name="T23" fmla="*/ 217 h 229"/>
                <a:gd name="T24" fmla="*/ 424 w 540"/>
                <a:gd name="T25" fmla="*/ 207 h 229"/>
                <a:gd name="T26" fmla="*/ 460 w 540"/>
                <a:gd name="T27" fmla="*/ 195 h 229"/>
                <a:gd name="T28" fmla="*/ 490 w 540"/>
                <a:gd name="T29" fmla="*/ 179 h 229"/>
                <a:gd name="T30" fmla="*/ 513 w 540"/>
                <a:gd name="T31" fmla="*/ 162 h 229"/>
                <a:gd name="T32" fmla="*/ 530 w 540"/>
                <a:gd name="T33" fmla="*/ 143 h 229"/>
                <a:gd name="T34" fmla="*/ 538 w 540"/>
                <a:gd name="T35" fmla="*/ 124 h 229"/>
                <a:gd name="T36" fmla="*/ 538 w 540"/>
                <a:gd name="T37" fmla="*/ 104 h 229"/>
                <a:gd name="T38" fmla="*/ 530 w 540"/>
                <a:gd name="T39" fmla="*/ 84 h 229"/>
                <a:gd name="T40" fmla="*/ 513 w 540"/>
                <a:gd name="T41" fmla="*/ 66 h 229"/>
                <a:gd name="T42" fmla="*/ 490 w 540"/>
                <a:gd name="T43" fmla="*/ 48 h 229"/>
                <a:gd name="T44" fmla="*/ 460 w 540"/>
                <a:gd name="T45" fmla="*/ 34 h 229"/>
                <a:gd name="T46" fmla="*/ 424 w 540"/>
                <a:gd name="T47" fmla="*/ 21 h 229"/>
                <a:gd name="T48" fmla="*/ 383 w 540"/>
                <a:gd name="T49" fmla="*/ 11 h 229"/>
                <a:gd name="T50" fmla="*/ 339 w 540"/>
                <a:gd name="T51" fmla="*/ 4 h 229"/>
                <a:gd name="T52" fmla="*/ 293 w 540"/>
                <a:gd name="T53" fmla="*/ 0 h 229"/>
                <a:gd name="T54" fmla="*/ 246 w 540"/>
                <a:gd name="T55" fmla="*/ 0 h 229"/>
                <a:gd name="T56" fmla="*/ 199 w 540"/>
                <a:gd name="T57" fmla="*/ 4 h 229"/>
                <a:gd name="T58" fmla="*/ 155 w 540"/>
                <a:gd name="T59" fmla="*/ 11 h 229"/>
                <a:gd name="T60" fmla="*/ 115 w 540"/>
                <a:gd name="T61" fmla="*/ 21 h 229"/>
                <a:gd name="T62" fmla="*/ 79 w 540"/>
                <a:gd name="T63" fmla="*/ 34 h 229"/>
                <a:gd name="T64" fmla="*/ 49 w 540"/>
                <a:gd name="T65" fmla="*/ 49 h 229"/>
                <a:gd name="T66" fmla="*/ 25 w 540"/>
                <a:gd name="T67" fmla="*/ 66 h 229"/>
                <a:gd name="T68" fmla="*/ 9 w 540"/>
                <a:gd name="T69" fmla="*/ 85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4"/>
                  </a:lnTo>
                  <a:lnTo>
                    <a:pt x="9" y="143"/>
                  </a:lnTo>
                  <a:lnTo>
                    <a:pt x="16" y="153"/>
                  </a:lnTo>
                  <a:lnTo>
                    <a:pt x="25" y="162"/>
                  </a:lnTo>
                  <a:lnTo>
                    <a:pt x="36" y="171"/>
                  </a:lnTo>
                  <a:lnTo>
                    <a:pt x="49" y="179"/>
                  </a:lnTo>
                  <a:lnTo>
                    <a:pt x="63" y="187"/>
                  </a:lnTo>
                  <a:lnTo>
                    <a:pt x="79" y="195"/>
                  </a:lnTo>
                  <a:lnTo>
                    <a:pt x="96" y="201"/>
                  </a:lnTo>
                  <a:lnTo>
                    <a:pt x="115" y="207"/>
                  </a:lnTo>
                  <a:lnTo>
                    <a:pt x="135" y="213"/>
                  </a:lnTo>
                  <a:lnTo>
                    <a:pt x="155" y="217"/>
                  </a:lnTo>
                  <a:lnTo>
                    <a:pt x="177" y="221"/>
                  </a:lnTo>
                  <a:lnTo>
                    <a:pt x="200" y="224"/>
                  </a:lnTo>
                  <a:lnTo>
                    <a:pt x="223" y="226"/>
                  </a:lnTo>
                  <a:lnTo>
                    <a:pt x="246" y="227"/>
                  </a:lnTo>
                  <a:lnTo>
                    <a:pt x="269" y="228"/>
                  </a:lnTo>
                  <a:lnTo>
                    <a:pt x="293" y="227"/>
                  </a:lnTo>
                  <a:lnTo>
                    <a:pt x="316" y="226"/>
                  </a:lnTo>
                  <a:lnTo>
                    <a:pt x="339" y="224"/>
                  </a:lnTo>
                  <a:lnTo>
                    <a:pt x="362" y="221"/>
                  </a:lnTo>
                  <a:lnTo>
                    <a:pt x="383" y="217"/>
                  </a:lnTo>
                  <a:lnTo>
                    <a:pt x="404" y="213"/>
                  </a:lnTo>
                  <a:lnTo>
                    <a:pt x="424" y="207"/>
                  </a:lnTo>
                  <a:lnTo>
                    <a:pt x="443" y="201"/>
                  </a:lnTo>
                  <a:lnTo>
                    <a:pt x="460" y="195"/>
                  </a:lnTo>
                  <a:lnTo>
                    <a:pt x="476" y="187"/>
                  </a:lnTo>
                  <a:lnTo>
                    <a:pt x="490" y="179"/>
                  </a:lnTo>
                  <a:lnTo>
                    <a:pt x="503" y="171"/>
                  </a:lnTo>
                  <a:lnTo>
                    <a:pt x="513" y="162"/>
                  </a:lnTo>
                  <a:lnTo>
                    <a:pt x="522" y="153"/>
                  </a:lnTo>
                  <a:lnTo>
                    <a:pt x="530" y="143"/>
                  </a:lnTo>
                  <a:lnTo>
                    <a:pt x="534" y="134"/>
                  </a:lnTo>
                  <a:lnTo>
                    <a:pt x="538" y="124"/>
                  </a:lnTo>
                  <a:lnTo>
                    <a:pt x="539" y="114"/>
                  </a:lnTo>
                  <a:lnTo>
                    <a:pt x="538" y="104"/>
                  </a:lnTo>
                  <a:lnTo>
                    <a:pt x="534" y="94"/>
                  </a:lnTo>
                  <a:lnTo>
                    <a:pt x="530" y="84"/>
                  </a:lnTo>
                  <a:lnTo>
                    <a:pt x="522" y="75"/>
                  </a:lnTo>
                  <a:lnTo>
                    <a:pt x="513" y="66"/>
                  </a:lnTo>
                  <a:lnTo>
                    <a:pt x="503" y="57"/>
                  </a:lnTo>
                  <a:lnTo>
                    <a:pt x="490" y="48"/>
                  </a:lnTo>
                  <a:lnTo>
                    <a:pt x="476" y="41"/>
                  </a:lnTo>
                  <a:lnTo>
                    <a:pt x="460" y="34"/>
                  </a:lnTo>
                  <a:lnTo>
                    <a:pt x="442" y="27"/>
                  </a:lnTo>
                  <a:lnTo>
                    <a:pt x="424" y="21"/>
                  </a:lnTo>
                  <a:lnTo>
                    <a:pt x="404" y="15"/>
                  </a:lnTo>
                  <a:lnTo>
                    <a:pt x="383" y="11"/>
                  </a:lnTo>
                  <a:lnTo>
                    <a:pt x="362" y="7"/>
                  </a:lnTo>
                  <a:lnTo>
                    <a:pt x="339" y="4"/>
                  </a:lnTo>
                  <a:lnTo>
                    <a:pt x="316" y="2"/>
                  </a:lnTo>
                  <a:lnTo>
                    <a:pt x="293" y="0"/>
                  </a:lnTo>
                  <a:lnTo>
                    <a:pt x="269" y="0"/>
                  </a:lnTo>
                  <a:lnTo>
                    <a:pt x="246" y="0"/>
                  </a:lnTo>
                  <a:lnTo>
                    <a:pt x="223" y="2"/>
                  </a:lnTo>
                  <a:lnTo>
                    <a:pt x="199" y="4"/>
                  </a:lnTo>
                  <a:lnTo>
                    <a:pt x="177" y="7"/>
                  </a:lnTo>
                  <a:lnTo>
                    <a:pt x="155" y="11"/>
                  </a:lnTo>
                  <a:lnTo>
                    <a:pt x="135" y="16"/>
                  </a:lnTo>
                  <a:lnTo>
                    <a:pt x="115" y="21"/>
                  </a:lnTo>
                  <a:lnTo>
                    <a:pt x="96" y="27"/>
                  </a:lnTo>
                  <a:lnTo>
                    <a:pt x="79" y="34"/>
                  </a:lnTo>
                  <a:lnTo>
                    <a:pt x="63" y="41"/>
                  </a:lnTo>
                  <a:lnTo>
                    <a:pt x="49" y="49"/>
                  </a:lnTo>
                  <a:lnTo>
                    <a:pt x="36" y="57"/>
                  </a:lnTo>
                  <a:lnTo>
                    <a:pt x="25" y="66"/>
                  </a:lnTo>
                  <a:lnTo>
                    <a:pt x="16" y="75"/>
                  </a:lnTo>
                  <a:lnTo>
                    <a:pt x="9" y="85"/>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0" name="Freeform 41"/>
            <p:cNvSpPr>
              <a:spLocks/>
            </p:cNvSpPr>
            <p:nvPr/>
          </p:nvSpPr>
          <p:spPr bwMode="auto">
            <a:xfrm>
              <a:off x="5486570" y="4648211"/>
              <a:ext cx="1611049" cy="609693"/>
            </a:xfrm>
            <a:custGeom>
              <a:avLst/>
              <a:gdLst>
                <a:gd name="T0" fmla="*/ 0 w 1015"/>
                <a:gd name="T1" fmla="*/ 192 h 384"/>
                <a:gd name="T2" fmla="*/ 501 w 1015"/>
                <a:gd name="T3" fmla="*/ 0 h 384"/>
                <a:gd name="T4" fmla="*/ 1014 w 1015"/>
                <a:gd name="T5" fmla="*/ 198 h 384"/>
                <a:gd name="T6" fmla="*/ 501 w 1015"/>
                <a:gd name="T7" fmla="*/ 383 h 384"/>
                <a:gd name="T8" fmla="*/ 0 w 1015"/>
                <a:gd name="T9" fmla="*/ 192 h 384"/>
                <a:gd name="T10" fmla="*/ 0 60000 65536"/>
                <a:gd name="T11" fmla="*/ 0 60000 65536"/>
                <a:gd name="T12" fmla="*/ 0 60000 65536"/>
                <a:gd name="T13" fmla="*/ 0 60000 65536"/>
                <a:gd name="T14" fmla="*/ 0 60000 65536"/>
                <a:gd name="T15" fmla="*/ 0 w 1015"/>
                <a:gd name="T16" fmla="*/ 0 h 384"/>
                <a:gd name="T17" fmla="*/ 1015 w 1015"/>
                <a:gd name="T18" fmla="*/ 384 h 384"/>
              </a:gdLst>
              <a:ahLst/>
              <a:cxnLst>
                <a:cxn ang="T10">
                  <a:pos x="T0" y="T1"/>
                </a:cxn>
                <a:cxn ang="T11">
                  <a:pos x="T2" y="T3"/>
                </a:cxn>
                <a:cxn ang="T12">
                  <a:pos x="T4" y="T5"/>
                </a:cxn>
                <a:cxn ang="T13">
                  <a:pos x="T6" y="T7"/>
                </a:cxn>
                <a:cxn ang="T14">
                  <a:pos x="T8" y="T9"/>
                </a:cxn>
              </a:cxnLst>
              <a:rect l="T15" t="T16" r="T17" b="T18"/>
              <a:pathLst>
                <a:path w="1015" h="384">
                  <a:moveTo>
                    <a:pt x="0" y="192"/>
                  </a:moveTo>
                  <a:lnTo>
                    <a:pt x="501" y="0"/>
                  </a:lnTo>
                  <a:lnTo>
                    <a:pt x="1014" y="198"/>
                  </a:lnTo>
                  <a:lnTo>
                    <a:pt x="501" y="383"/>
                  </a:lnTo>
                  <a:lnTo>
                    <a:pt x="0" y="192"/>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1" name="Freeform 42"/>
            <p:cNvSpPr>
              <a:spLocks/>
            </p:cNvSpPr>
            <p:nvPr/>
          </p:nvSpPr>
          <p:spPr bwMode="auto">
            <a:xfrm>
              <a:off x="7485287" y="4779445"/>
              <a:ext cx="1385438" cy="418310"/>
            </a:xfrm>
            <a:custGeom>
              <a:avLst/>
              <a:gdLst>
                <a:gd name="T0" fmla="*/ 872 w 873"/>
                <a:gd name="T1" fmla="*/ 264 h 265"/>
                <a:gd name="T2" fmla="*/ 872 w 873"/>
                <a:gd name="T3" fmla="*/ 0 h 265"/>
                <a:gd name="T4" fmla="*/ 0 w 873"/>
                <a:gd name="T5" fmla="*/ 0 h 265"/>
                <a:gd name="T6" fmla="*/ 0 w 873"/>
                <a:gd name="T7" fmla="*/ 264 h 265"/>
                <a:gd name="T8" fmla="*/ 872 w 873"/>
                <a:gd name="T9" fmla="*/ 264 h 265"/>
                <a:gd name="T10" fmla="*/ 0 60000 65536"/>
                <a:gd name="T11" fmla="*/ 0 60000 65536"/>
                <a:gd name="T12" fmla="*/ 0 60000 65536"/>
                <a:gd name="T13" fmla="*/ 0 60000 65536"/>
                <a:gd name="T14" fmla="*/ 0 60000 65536"/>
                <a:gd name="T15" fmla="*/ 0 w 873"/>
                <a:gd name="T16" fmla="*/ 0 h 265"/>
                <a:gd name="T17" fmla="*/ 873 w 873"/>
                <a:gd name="T18" fmla="*/ 265 h 265"/>
              </a:gdLst>
              <a:ahLst/>
              <a:cxnLst>
                <a:cxn ang="T10">
                  <a:pos x="T0" y="T1"/>
                </a:cxn>
                <a:cxn ang="T11">
                  <a:pos x="T2" y="T3"/>
                </a:cxn>
                <a:cxn ang="T12">
                  <a:pos x="T4" y="T5"/>
                </a:cxn>
                <a:cxn ang="T13">
                  <a:pos x="T6" y="T7"/>
                </a:cxn>
                <a:cxn ang="T14">
                  <a:pos x="T8" y="T9"/>
                </a:cxn>
              </a:cxnLst>
              <a:rect l="T15" t="T16" r="T17" b="T18"/>
              <a:pathLst>
                <a:path w="873" h="265">
                  <a:moveTo>
                    <a:pt x="872" y="264"/>
                  </a:moveTo>
                  <a:lnTo>
                    <a:pt x="872" y="0"/>
                  </a:lnTo>
                  <a:lnTo>
                    <a:pt x="0" y="0"/>
                  </a:lnTo>
                  <a:lnTo>
                    <a:pt x="0" y="264"/>
                  </a:lnTo>
                  <a:lnTo>
                    <a:pt x="872" y="26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2" name="Rectangle 43"/>
            <p:cNvSpPr>
              <a:spLocks noChangeArrowheads="1"/>
            </p:cNvSpPr>
            <p:nvPr/>
          </p:nvSpPr>
          <p:spPr bwMode="auto">
            <a:xfrm>
              <a:off x="7536129" y="3904550"/>
              <a:ext cx="768982"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err="1">
                  <a:solidFill>
                    <a:srgbClr val="000000"/>
                  </a:solidFill>
                  <a:latin typeface="+mj-lt"/>
                </a:rPr>
                <a:t>dname</a:t>
              </a:r>
              <a:endParaRPr lang="en-US" sz="1200" b="1" dirty="0">
                <a:solidFill>
                  <a:srgbClr val="000000"/>
                </a:solidFill>
                <a:latin typeface="+mj-lt"/>
              </a:endParaRPr>
            </a:p>
          </p:txBody>
        </p:sp>
        <p:sp>
          <p:nvSpPr>
            <p:cNvPr id="20523" name="Rectangle 44"/>
            <p:cNvSpPr>
              <a:spLocks noChangeArrowheads="1"/>
            </p:cNvSpPr>
            <p:nvPr/>
          </p:nvSpPr>
          <p:spPr bwMode="auto">
            <a:xfrm>
              <a:off x="8355953" y="4167019"/>
              <a:ext cx="788047"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budget</a:t>
              </a:r>
            </a:p>
          </p:txBody>
        </p:sp>
        <p:sp>
          <p:nvSpPr>
            <p:cNvPr id="20524" name="Rectangle 45"/>
            <p:cNvSpPr>
              <a:spLocks noChangeArrowheads="1"/>
            </p:cNvSpPr>
            <p:nvPr/>
          </p:nvSpPr>
          <p:spPr bwMode="auto">
            <a:xfrm>
              <a:off x="6932383" y="4087732"/>
              <a:ext cx="451221" cy="472989"/>
            </a:xfrm>
            <a:prstGeom prst="rect">
              <a:avLst/>
            </a:prstGeom>
            <a:noFill/>
            <a:ln w="9525">
              <a:noFill/>
              <a:miter lim="800000"/>
              <a:headEnd/>
              <a:tailEnd/>
            </a:ln>
          </p:spPr>
          <p:txBody>
            <a:bodyPr wrap="none" lIns="90488" tIns="44450" rIns="90488" bIns="44450">
              <a:spAutoFit/>
            </a:bodyPr>
            <a:lstStyle/>
            <a:p>
              <a:pPr algn="ctr">
                <a:defRPr/>
              </a:pPr>
              <a:r>
                <a:rPr lang="en-US" sz="1200" b="1" u="sng" dirty="0">
                  <a:solidFill>
                    <a:srgbClr val="000000"/>
                  </a:solidFill>
                  <a:latin typeface="+mj-lt"/>
                </a:rPr>
                <a:t>did</a:t>
              </a:r>
            </a:p>
          </p:txBody>
        </p:sp>
        <p:sp>
          <p:nvSpPr>
            <p:cNvPr id="20525" name="Rectangle 46"/>
            <p:cNvSpPr>
              <a:spLocks noChangeArrowheads="1"/>
            </p:cNvSpPr>
            <p:nvPr/>
          </p:nvSpPr>
          <p:spPr bwMode="auto">
            <a:xfrm>
              <a:off x="7493232" y="4743903"/>
              <a:ext cx="1309176" cy="472989"/>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Departments</a:t>
              </a:r>
            </a:p>
          </p:txBody>
        </p:sp>
        <p:sp>
          <p:nvSpPr>
            <p:cNvPr id="20526" name="Rectangle 47"/>
            <p:cNvSpPr>
              <a:spLocks noChangeArrowheads="1"/>
            </p:cNvSpPr>
            <p:nvPr/>
          </p:nvSpPr>
          <p:spPr bwMode="auto">
            <a:xfrm>
              <a:off x="5702648" y="4752105"/>
              <a:ext cx="1053378"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Manages2</a:t>
              </a:r>
            </a:p>
          </p:txBody>
        </p:sp>
        <p:sp>
          <p:nvSpPr>
            <p:cNvPr id="20527" name="Rectangle 48"/>
            <p:cNvSpPr>
              <a:spLocks noChangeArrowheads="1"/>
            </p:cNvSpPr>
            <p:nvPr/>
          </p:nvSpPr>
          <p:spPr bwMode="auto">
            <a:xfrm>
              <a:off x="3986738" y="4167019"/>
              <a:ext cx="1115341"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Employees</a:t>
              </a:r>
            </a:p>
          </p:txBody>
        </p:sp>
        <p:sp>
          <p:nvSpPr>
            <p:cNvPr id="20528" name="Freeform 49"/>
            <p:cNvSpPr>
              <a:spLocks/>
            </p:cNvSpPr>
            <p:nvPr/>
          </p:nvSpPr>
          <p:spPr bwMode="auto">
            <a:xfrm>
              <a:off x="4118609" y="3344072"/>
              <a:ext cx="856366" cy="363627"/>
            </a:xfrm>
            <a:custGeom>
              <a:avLst/>
              <a:gdLst>
                <a:gd name="T0" fmla="*/ 538 w 540"/>
                <a:gd name="T1" fmla="*/ 104 h 229"/>
                <a:gd name="T2" fmla="*/ 530 w 540"/>
                <a:gd name="T3" fmla="*/ 84 h 229"/>
                <a:gd name="T4" fmla="*/ 514 w 540"/>
                <a:gd name="T5" fmla="*/ 66 h 229"/>
                <a:gd name="T6" fmla="*/ 490 w 540"/>
                <a:gd name="T7" fmla="*/ 48 h 229"/>
                <a:gd name="T8" fmla="*/ 460 w 540"/>
                <a:gd name="T9" fmla="*/ 33 h 229"/>
                <a:gd name="T10" fmla="*/ 424 w 540"/>
                <a:gd name="T11" fmla="*/ 20 h 229"/>
                <a:gd name="T12" fmla="*/ 383 w 540"/>
                <a:gd name="T13" fmla="*/ 11 h 229"/>
                <a:gd name="T14" fmla="*/ 339 w 540"/>
                <a:gd name="T15" fmla="*/ 4 h 229"/>
                <a:gd name="T16" fmla="*/ 293 w 540"/>
                <a:gd name="T17" fmla="*/ 0 h 229"/>
                <a:gd name="T18" fmla="*/ 246 w 540"/>
                <a:gd name="T19" fmla="*/ 0 h 229"/>
                <a:gd name="T20" fmla="*/ 200 w 540"/>
                <a:gd name="T21" fmla="*/ 4 h 229"/>
                <a:gd name="T22" fmla="*/ 156 w 540"/>
                <a:gd name="T23" fmla="*/ 11 h 229"/>
                <a:gd name="T24" fmla="*/ 115 w 540"/>
                <a:gd name="T25" fmla="*/ 20 h 229"/>
                <a:gd name="T26" fmla="*/ 79 w 540"/>
                <a:gd name="T27" fmla="*/ 33 h 229"/>
                <a:gd name="T28" fmla="*/ 49 w 540"/>
                <a:gd name="T29" fmla="*/ 48 h 229"/>
                <a:gd name="T30" fmla="*/ 25 w 540"/>
                <a:gd name="T31" fmla="*/ 66 h 229"/>
                <a:gd name="T32" fmla="*/ 9 w 540"/>
                <a:gd name="T33" fmla="*/ 84 h 229"/>
                <a:gd name="T34" fmla="*/ 1 w 540"/>
                <a:gd name="T35" fmla="*/ 104 h 229"/>
                <a:gd name="T36" fmla="*/ 1 w 540"/>
                <a:gd name="T37" fmla="*/ 124 h 229"/>
                <a:gd name="T38" fmla="*/ 9 w 540"/>
                <a:gd name="T39" fmla="*/ 143 h 229"/>
                <a:gd name="T40" fmla="*/ 25 w 540"/>
                <a:gd name="T41" fmla="*/ 162 h 229"/>
                <a:gd name="T42" fmla="*/ 49 w 540"/>
                <a:gd name="T43" fmla="*/ 179 h 229"/>
                <a:gd name="T44" fmla="*/ 79 w 540"/>
                <a:gd name="T45" fmla="*/ 195 h 229"/>
                <a:gd name="T46" fmla="*/ 115 w 540"/>
                <a:gd name="T47" fmla="*/ 207 h 229"/>
                <a:gd name="T48" fmla="*/ 156 w 540"/>
                <a:gd name="T49" fmla="*/ 217 h 229"/>
                <a:gd name="T50" fmla="*/ 200 w 540"/>
                <a:gd name="T51" fmla="*/ 224 h 229"/>
                <a:gd name="T52" fmla="*/ 246 w 540"/>
                <a:gd name="T53" fmla="*/ 227 h 229"/>
                <a:gd name="T54" fmla="*/ 293 w 540"/>
                <a:gd name="T55" fmla="*/ 227 h 229"/>
                <a:gd name="T56" fmla="*/ 339 w 540"/>
                <a:gd name="T57" fmla="*/ 224 h 229"/>
                <a:gd name="T58" fmla="*/ 383 w 540"/>
                <a:gd name="T59" fmla="*/ 217 h 229"/>
                <a:gd name="T60" fmla="*/ 424 w 540"/>
                <a:gd name="T61" fmla="*/ 207 h 229"/>
                <a:gd name="T62" fmla="*/ 460 w 540"/>
                <a:gd name="T63" fmla="*/ 195 h 229"/>
                <a:gd name="T64" fmla="*/ 490 w 540"/>
                <a:gd name="T65" fmla="*/ 179 h 229"/>
                <a:gd name="T66" fmla="*/ 514 w 540"/>
                <a:gd name="T67" fmla="*/ 162 h 229"/>
                <a:gd name="T68" fmla="*/ 530 w 540"/>
                <a:gd name="T69" fmla="*/ 143 h 229"/>
                <a:gd name="T70" fmla="*/ 538 w 540"/>
                <a:gd name="T71" fmla="*/ 12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4"/>
                  </a:lnTo>
                  <a:lnTo>
                    <a:pt x="523" y="75"/>
                  </a:lnTo>
                  <a:lnTo>
                    <a:pt x="514" y="66"/>
                  </a:lnTo>
                  <a:lnTo>
                    <a:pt x="503" y="57"/>
                  </a:lnTo>
                  <a:lnTo>
                    <a:pt x="490" y="48"/>
                  </a:lnTo>
                  <a:lnTo>
                    <a:pt x="476" y="41"/>
                  </a:lnTo>
                  <a:lnTo>
                    <a:pt x="460" y="33"/>
                  </a:lnTo>
                  <a:lnTo>
                    <a:pt x="443" y="27"/>
                  </a:lnTo>
                  <a:lnTo>
                    <a:pt x="424" y="20"/>
                  </a:lnTo>
                  <a:lnTo>
                    <a:pt x="404" y="15"/>
                  </a:lnTo>
                  <a:lnTo>
                    <a:pt x="383" y="11"/>
                  </a:lnTo>
                  <a:lnTo>
                    <a:pt x="361" y="7"/>
                  </a:lnTo>
                  <a:lnTo>
                    <a:pt x="339" y="4"/>
                  </a:lnTo>
                  <a:lnTo>
                    <a:pt x="316" y="2"/>
                  </a:lnTo>
                  <a:lnTo>
                    <a:pt x="293" y="0"/>
                  </a:lnTo>
                  <a:lnTo>
                    <a:pt x="270" y="0"/>
                  </a:lnTo>
                  <a:lnTo>
                    <a:pt x="246" y="0"/>
                  </a:lnTo>
                  <a:lnTo>
                    <a:pt x="223" y="2"/>
                  </a:lnTo>
                  <a:lnTo>
                    <a:pt x="200" y="4"/>
                  </a:lnTo>
                  <a:lnTo>
                    <a:pt x="178" y="7"/>
                  </a:lnTo>
                  <a:lnTo>
                    <a:pt x="156" y="11"/>
                  </a:lnTo>
                  <a:lnTo>
                    <a:pt x="135" y="15"/>
                  </a:lnTo>
                  <a:lnTo>
                    <a:pt x="115" y="20"/>
                  </a:lnTo>
                  <a:lnTo>
                    <a:pt x="96" y="27"/>
                  </a:lnTo>
                  <a:lnTo>
                    <a:pt x="79" y="33"/>
                  </a:lnTo>
                  <a:lnTo>
                    <a:pt x="63" y="41"/>
                  </a:lnTo>
                  <a:lnTo>
                    <a:pt x="49" y="48"/>
                  </a:lnTo>
                  <a:lnTo>
                    <a:pt x="36" y="57"/>
                  </a:lnTo>
                  <a:lnTo>
                    <a:pt x="25" y="66"/>
                  </a:lnTo>
                  <a:lnTo>
                    <a:pt x="16" y="75"/>
                  </a:lnTo>
                  <a:lnTo>
                    <a:pt x="9" y="84"/>
                  </a:lnTo>
                  <a:lnTo>
                    <a:pt x="4" y="94"/>
                  </a:lnTo>
                  <a:lnTo>
                    <a:pt x="1" y="104"/>
                  </a:lnTo>
                  <a:lnTo>
                    <a:pt x="0" y="114"/>
                  </a:lnTo>
                  <a:lnTo>
                    <a:pt x="1" y="124"/>
                  </a:lnTo>
                  <a:lnTo>
                    <a:pt x="4" y="134"/>
                  </a:lnTo>
                  <a:lnTo>
                    <a:pt x="9" y="143"/>
                  </a:lnTo>
                  <a:lnTo>
                    <a:pt x="16" y="153"/>
                  </a:lnTo>
                  <a:lnTo>
                    <a:pt x="25" y="162"/>
                  </a:lnTo>
                  <a:lnTo>
                    <a:pt x="36" y="171"/>
                  </a:lnTo>
                  <a:lnTo>
                    <a:pt x="49" y="179"/>
                  </a:lnTo>
                  <a:lnTo>
                    <a:pt x="63" y="187"/>
                  </a:lnTo>
                  <a:lnTo>
                    <a:pt x="79" y="195"/>
                  </a:lnTo>
                  <a:lnTo>
                    <a:pt x="96" y="201"/>
                  </a:lnTo>
                  <a:lnTo>
                    <a:pt x="115" y="207"/>
                  </a:lnTo>
                  <a:lnTo>
                    <a:pt x="135" y="212"/>
                  </a:lnTo>
                  <a:lnTo>
                    <a:pt x="156" y="217"/>
                  </a:lnTo>
                  <a:lnTo>
                    <a:pt x="178" y="221"/>
                  </a:lnTo>
                  <a:lnTo>
                    <a:pt x="200" y="224"/>
                  </a:lnTo>
                  <a:lnTo>
                    <a:pt x="223" y="226"/>
                  </a:lnTo>
                  <a:lnTo>
                    <a:pt x="246" y="227"/>
                  </a:lnTo>
                  <a:lnTo>
                    <a:pt x="270" y="228"/>
                  </a:lnTo>
                  <a:lnTo>
                    <a:pt x="293" y="227"/>
                  </a:lnTo>
                  <a:lnTo>
                    <a:pt x="316" y="226"/>
                  </a:lnTo>
                  <a:lnTo>
                    <a:pt x="339" y="224"/>
                  </a:lnTo>
                  <a:lnTo>
                    <a:pt x="361" y="221"/>
                  </a:lnTo>
                  <a:lnTo>
                    <a:pt x="383" y="217"/>
                  </a:lnTo>
                  <a:lnTo>
                    <a:pt x="404" y="212"/>
                  </a:lnTo>
                  <a:lnTo>
                    <a:pt x="424" y="207"/>
                  </a:lnTo>
                  <a:lnTo>
                    <a:pt x="443" y="201"/>
                  </a:lnTo>
                  <a:lnTo>
                    <a:pt x="460" y="195"/>
                  </a:lnTo>
                  <a:lnTo>
                    <a:pt x="476" y="187"/>
                  </a:lnTo>
                  <a:lnTo>
                    <a:pt x="490" y="179"/>
                  </a:lnTo>
                  <a:lnTo>
                    <a:pt x="503" y="171"/>
                  </a:lnTo>
                  <a:lnTo>
                    <a:pt x="514" y="162"/>
                  </a:lnTo>
                  <a:lnTo>
                    <a:pt x="523" y="153"/>
                  </a:lnTo>
                  <a:lnTo>
                    <a:pt x="530" y="143"/>
                  </a:lnTo>
                  <a:lnTo>
                    <a:pt x="535" y="134"/>
                  </a:lnTo>
                  <a:lnTo>
                    <a:pt x="538" y="124"/>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29" name="Freeform 50"/>
            <p:cNvSpPr>
              <a:spLocks/>
            </p:cNvSpPr>
            <p:nvPr/>
          </p:nvSpPr>
          <p:spPr bwMode="auto">
            <a:xfrm>
              <a:off x="3348038" y="3612008"/>
              <a:ext cx="857955" cy="363627"/>
            </a:xfrm>
            <a:custGeom>
              <a:avLst/>
              <a:gdLst>
                <a:gd name="T0" fmla="*/ 538 w 540"/>
                <a:gd name="T1" fmla="*/ 104 h 229"/>
                <a:gd name="T2" fmla="*/ 530 w 540"/>
                <a:gd name="T3" fmla="*/ 84 h 229"/>
                <a:gd name="T4" fmla="*/ 514 w 540"/>
                <a:gd name="T5" fmla="*/ 65 h 229"/>
                <a:gd name="T6" fmla="*/ 490 w 540"/>
                <a:gd name="T7" fmla="*/ 48 h 229"/>
                <a:gd name="T8" fmla="*/ 460 w 540"/>
                <a:gd name="T9" fmla="*/ 33 h 229"/>
                <a:gd name="T10" fmla="*/ 424 w 540"/>
                <a:gd name="T11" fmla="*/ 20 h 229"/>
                <a:gd name="T12" fmla="*/ 384 w 540"/>
                <a:gd name="T13" fmla="*/ 10 h 229"/>
                <a:gd name="T14" fmla="*/ 340 w 540"/>
                <a:gd name="T15" fmla="*/ 3 h 229"/>
                <a:gd name="T16" fmla="*/ 293 w 540"/>
                <a:gd name="T17" fmla="*/ 0 h 229"/>
                <a:gd name="T18" fmla="*/ 246 w 540"/>
                <a:gd name="T19" fmla="*/ 0 h 229"/>
                <a:gd name="T20" fmla="*/ 200 w 540"/>
                <a:gd name="T21" fmla="*/ 3 h 229"/>
                <a:gd name="T22" fmla="*/ 156 w 540"/>
                <a:gd name="T23" fmla="*/ 10 h 229"/>
                <a:gd name="T24" fmla="*/ 115 w 540"/>
                <a:gd name="T25" fmla="*/ 20 h 229"/>
                <a:gd name="T26" fmla="*/ 79 w 540"/>
                <a:gd name="T27" fmla="*/ 33 h 229"/>
                <a:gd name="T28" fmla="*/ 49 w 540"/>
                <a:gd name="T29" fmla="*/ 48 h 229"/>
                <a:gd name="T30" fmla="*/ 26 w 540"/>
                <a:gd name="T31" fmla="*/ 65 h 229"/>
                <a:gd name="T32" fmla="*/ 9 w 540"/>
                <a:gd name="T33" fmla="*/ 84 h 229"/>
                <a:gd name="T34" fmla="*/ 1 w 540"/>
                <a:gd name="T35" fmla="*/ 104 h 229"/>
                <a:gd name="T36" fmla="*/ 1 w 540"/>
                <a:gd name="T37" fmla="*/ 123 h 229"/>
                <a:gd name="T38" fmla="*/ 9 w 540"/>
                <a:gd name="T39" fmla="*/ 143 h 229"/>
                <a:gd name="T40" fmla="*/ 26 w 540"/>
                <a:gd name="T41" fmla="*/ 162 h 229"/>
                <a:gd name="T42" fmla="*/ 49 w 540"/>
                <a:gd name="T43" fmla="*/ 179 h 229"/>
                <a:gd name="T44" fmla="*/ 79 w 540"/>
                <a:gd name="T45" fmla="*/ 194 h 229"/>
                <a:gd name="T46" fmla="*/ 115 w 540"/>
                <a:gd name="T47" fmla="*/ 207 h 229"/>
                <a:gd name="T48" fmla="*/ 156 w 540"/>
                <a:gd name="T49" fmla="*/ 216 h 229"/>
                <a:gd name="T50" fmla="*/ 200 w 540"/>
                <a:gd name="T51" fmla="*/ 223 h 229"/>
                <a:gd name="T52" fmla="*/ 246 w 540"/>
                <a:gd name="T53" fmla="*/ 227 h 229"/>
                <a:gd name="T54" fmla="*/ 293 w 540"/>
                <a:gd name="T55" fmla="*/ 227 h 229"/>
                <a:gd name="T56" fmla="*/ 340 w 540"/>
                <a:gd name="T57" fmla="*/ 223 h 229"/>
                <a:gd name="T58" fmla="*/ 384 w 540"/>
                <a:gd name="T59" fmla="*/ 216 h 229"/>
                <a:gd name="T60" fmla="*/ 424 w 540"/>
                <a:gd name="T61" fmla="*/ 207 h 229"/>
                <a:gd name="T62" fmla="*/ 460 w 540"/>
                <a:gd name="T63" fmla="*/ 194 h 229"/>
                <a:gd name="T64" fmla="*/ 490 w 540"/>
                <a:gd name="T65" fmla="*/ 179 h 229"/>
                <a:gd name="T66" fmla="*/ 514 w 540"/>
                <a:gd name="T67" fmla="*/ 162 h 229"/>
                <a:gd name="T68" fmla="*/ 530 w 540"/>
                <a:gd name="T69" fmla="*/ 143 h 229"/>
                <a:gd name="T70" fmla="*/ 538 w 540"/>
                <a:gd name="T71" fmla="*/ 123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539" y="114"/>
                  </a:moveTo>
                  <a:lnTo>
                    <a:pt x="538" y="104"/>
                  </a:lnTo>
                  <a:lnTo>
                    <a:pt x="535" y="94"/>
                  </a:lnTo>
                  <a:lnTo>
                    <a:pt x="530" y="84"/>
                  </a:lnTo>
                  <a:lnTo>
                    <a:pt x="523" y="75"/>
                  </a:lnTo>
                  <a:lnTo>
                    <a:pt x="514" y="65"/>
                  </a:lnTo>
                  <a:lnTo>
                    <a:pt x="503" y="57"/>
                  </a:lnTo>
                  <a:lnTo>
                    <a:pt x="490" y="48"/>
                  </a:lnTo>
                  <a:lnTo>
                    <a:pt x="476" y="40"/>
                  </a:lnTo>
                  <a:lnTo>
                    <a:pt x="460" y="33"/>
                  </a:lnTo>
                  <a:lnTo>
                    <a:pt x="443" y="26"/>
                  </a:lnTo>
                  <a:lnTo>
                    <a:pt x="424" y="20"/>
                  </a:lnTo>
                  <a:lnTo>
                    <a:pt x="404" y="15"/>
                  </a:lnTo>
                  <a:lnTo>
                    <a:pt x="384" y="10"/>
                  </a:lnTo>
                  <a:lnTo>
                    <a:pt x="362" y="6"/>
                  </a:lnTo>
                  <a:lnTo>
                    <a:pt x="340" y="3"/>
                  </a:lnTo>
                  <a:lnTo>
                    <a:pt x="316" y="1"/>
                  </a:lnTo>
                  <a:lnTo>
                    <a:pt x="293" y="0"/>
                  </a:lnTo>
                  <a:lnTo>
                    <a:pt x="270" y="0"/>
                  </a:lnTo>
                  <a:lnTo>
                    <a:pt x="246" y="0"/>
                  </a:lnTo>
                  <a:lnTo>
                    <a:pt x="223" y="1"/>
                  </a:lnTo>
                  <a:lnTo>
                    <a:pt x="200" y="3"/>
                  </a:lnTo>
                  <a:lnTo>
                    <a:pt x="177" y="6"/>
                  </a:lnTo>
                  <a:lnTo>
                    <a:pt x="156" y="10"/>
                  </a:lnTo>
                  <a:lnTo>
                    <a:pt x="135" y="15"/>
                  </a:lnTo>
                  <a:lnTo>
                    <a:pt x="115" y="20"/>
                  </a:lnTo>
                  <a:lnTo>
                    <a:pt x="97" y="26"/>
                  </a:lnTo>
                  <a:lnTo>
                    <a:pt x="79" y="33"/>
                  </a:lnTo>
                  <a:lnTo>
                    <a:pt x="63" y="40"/>
                  </a:lnTo>
                  <a:lnTo>
                    <a:pt x="49" y="48"/>
                  </a:lnTo>
                  <a:lnTo>
                    <a:pt x="36" y="57"/>
                  </a:lnTo>
                  <a:lnTo>
                    <a:pt x="26" y="65"/>
                  </a:lnTo>
                  <a:lnTo>
                    <a:pt x="17" y="75"/>
                  </a:lnTo>
                  <a:lnTo>
                    <a:pt x="9" y="84"/>
                  </a:lnTo>
                  <a:lnTo>
                    <a:pt x="5" y="94"/>
                  </a:lnTo>
                  <a:lnTo>
                    <a:pt x="1" y="104"/>
                  </a:lnTo>
                  <a:lnTo>
                    <a:pt x="0" y="114"/>
                  </a:lnTo>
                  <a:lnTo>
                    <a:pt x="1" y="123"/>
                  </a:lnTo>
                  <a:lnTo>
                    <a:pt x="5" y="133"/>
                  </a:lnTo>
                  <a:lnTo>
                    <a:pt x="9" y="143"/>
                  </a:lnTo>
                  <a:lnTo>
                    <a:pt x="17" y="153"/>
                  </a:lnTo>
                  <a:lnTo>
                    <a:pt x="26" y="162"/>
                  </a:lnTo>
                  <a:lnTo>
                    <a:pt x="36" y="171"/>
                  </a:lnTo>
                  <a:lnTo>
                    <a:pt x="49" y="179"/>
                  </a:lnTo>
                  <a:lnTo>
                    <a:pt x="63" y="186"/>
                  </a:lnTo>
                  <a:lnTo>
                    <a:pt x="79" y="194"/>
                  </a:lnTo>
                  <a:lnTo>
                    <a:pt x="97" y="201"/>
                  </a:lnTo>
                  <a:lnTo>
                    <a:pt x="115" y="207"/>
                  </a:lnTo>
                  <a:lnTo>
                    <a:pt x="135" y="212"/>
                  </a:lnTo>
                  <a:lnTo>
                    <a:pt x="156" y="216"/>
                  </a:lnTo>
                  <a:lnTo>
                    <a:pt x="177" y="221"/>
                  </a:lnTo>
                  <a:lnTo>
                    <a:pt x="200" y="223"/>
                  </a:lnTo>
                  <a:lnTo>
                    <a:pt x="223" y="225"/>
                  </a:lnTo>
                  <a:lnTo>
                    <a:pt x="246" y="227"/>
                  </a:lnTo>
                  <a:lnTo>
                    <a:pt x="270" y="228"/>
                  </a:lnTo>
                  <a:lnTo>
                    <a:pt x="293" y="227"/>
                  </a:lnTo>
                  <a:lnTo>
                    <a:pt x="316" y="225"/>
                  </a:lnTo>
                  <a:lnTo>
                    <a:pt x="340" y="223"/>
                  </a:lnTo>
                  <a:lnTo>
                    <a:pt x="362" y="221"/>
                  </a:lnTo>
                  <a:lnTo>
                    <a:pt x="384" y="216"/>
                  </a:lnTo>
                  <a:lnTo>
                    <a:pt x="404" y="212"/>
                  </a:lnTo>
                  <a:lnTo>
                    <a:pt x="424" y="207"/>
                  </a:lnTo>
                  <a:lnTo>
                    <a:pt x="443" y="201"/>
                  </a:lnTo>
                  <a:lnTo>
                    <a:pt x="460" y="194"/>
                  </a:lnTo>
                  <a:lnTo>
                    <a:pt x="476" y="186"/>
                  </a:lnTo>
                  <a:lnTo>
                    <a:pt x="490" y="179"/>
                  </a:lnTo>
                  <a:lnTo>
                    <a:pt x="503" y="171"/>
                  </a:lnTo>
                  <a:lnTo>
                    <a:pt x="514" y="162"/>
                  </a:lnTo>
                  <a:lnTo>
                    <a:pt x="523" y="153"/>
                  </a:lnTo>
                  <a:lnTo>
                    <a:pt x="530" y="143"/>
                  </a:lnTo>
                  <a:lnTo>
                    <a:pt x="535" y="133"/>
                  </a:lnTo>
                  <a:lnTo>
                    <a:pt x="538" y="123"/>
                  </a:lnTo>
                  <a:lnTo>
                    <a:pt x="539"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0" name="Freeform 51"/>
            <p:cNvSpPr>
              <a:spLocks/>
            </p:cNvSpPr>
            <p:nvPr/>
          </p:nvSpPr>
          <p:spPr bwMode="auto">
            <a:xfrm>
              <a:off x="4919367" y="3612008"/>
              <a:ext cx="857955" cy="363627"/>
            </a:xfrm>
            <a:custGeom>
              <a:avLst/>
              <a:gdLst>
                <a:gd name="T0" fmla="*/ 1 w 540"/>
                <a:gd name="T1" fmla="*/ 124 h 229"/>
                <a:gd name="T2" fmla="*/ 9 w 540"/>
                <a:gd name="T3" fmla="*/ 143 h 229"/>
                <a:gd name="T4" fmla="*/ 26 w 540"/>
                <a:gd name="T5" fmla="*/ 162 h 229"/>
                <a:gd name="T6" fmla="*/ 49 w 540"/>
                <a:gd name="T7" fmla="*/ 179 h 229"/>
                <a:gd name="T8" fmla="*/ 79 w 540"/>
                <a:gd name="T9" fmla="*/ 194 h 229"/>
                <a:gd name="T10" fmla="*/ 115 w 540"/>
                <a:gd name="T11" fmla="*/ 207 h 229"/>
                <a:gd name="T12" fmla="*/ 156 w 540"/>
                <a:gd name="T13" fmla="*/ 216 h 229"/>
                <a:gd name="T14" fmla="*/ 200 w 540"/>
                <a:gd name="T15" fmla="*/ 223 h 229"/>
                <a:gd name="T16" fmla="*/ 246 w 540"/>
                <a:gd name="T17" fmla="*/ 227 h 229"/>
                <a:gd name="T18" fmla="*/ 293 w 540"/>
                <a:gd name="T19" fmla="*/ 227 h 229"/>
                <a:gd name="T20" fmla="*/ 340 w 540"/>
                <a:gd name="T21" fmla="*/ 223 h 229"/>
                <a:gd name="T22" fmla="*/ 384 w 540"/>
                <a:gd name="T23" fmla="*/ 216 h 229"/>
                <a:gd name="T24" fmla="*/ 424 w 540"/>
                <a:gd name="T25" fmla="*/ 206 h 229"/>
                <a:gd name="T26" fmla="*/ 460 w 540"/>
                <a:gd name="T27" fmla="*/ 194 h 229"/>
                <a:gd name="T28" fmla="*/ 490 w 540"/>
                <a:gd name="T29" fmla="*/ 178 h 229"/>
                <a:gd name="T30" fmla="*/ 513 w 540"/>
                <a:gd name="T31" fmla="*/ 162 h 229"/>
                <a:gd name="T32" fmla="*/ 530 w 540"/>
                <a:gd name="T33" fmla="*/ 143 h 229"/>
                <a:gd name="T34" fmla="*/ 538 w 540"/>
                <a:gd name="T35" fmla="*/ 123 h 229"/>
                <a:gd name="T36" fmla="*/ 538 w 540"/>
                <a:gd name="T37" fmla="*/ 104 h 229"/>
                <a:gd name="T38" fmla="*/ 530 w 540"/>
                <a:gd name="T39" fmla="*/ 84 h 229"/>
                <a:gd name="T40" fmla="*/ 513 w 540"/>
                <a:gd name="T41" fmla="*/ 65 h 229"/>
                <a:gd name="T42" fmla="*/ 490 w 540"/>
                <a:gd name="T43" fmla="*/ 48 h 229"/>
                <a:gd name="T44" fmla="*/ 460 w 540"/>
                <a:gd name="T45" fmla="*/ 33 h 229"/>
                <a:gd name="T46" fmla="*/ 424 w 540"/>
                <a:gd name="T47" fmla="*/ 20 h 229"/>
                <a:gd name="T48" fmla="*/ 384 w 540"/>
                <a:gd name="T49" fmla="*/ 10 h 229"/>
                <a:gd name="T50" fmla="*/ 339 w 540"/>
                <a:gd name="T51" fmla="*/ 3 h 229"/>
                <a:gd name="T52" fmla="*/ 293 w 540"/>
                <a:gd name="T53" fmla="*/ 0 h 229"/>
                <a:gd name="T54" fmla="*/ 246 w 540"/>
                <a:gd name="T55" fmla="*/ 0 h 229"/>
                <a:gd name="T56" fmla="*/ 200 w 540"/>
                <a:gd name="T57" fmla="*/ 3 h 229"/>
                <a:gd name="T58" fmla="*/ 156 w 540"/>
                <a:gd name="T59" fmla="*/ 10 h 229"/>
                <a:gd name="T60" fmla="*/ 115 w 540"/>
                <a:gd name="T61" fmla="*/ 20 h 229"/>
                <a:gd name="T62" fmla="*/ 79 w 540"/>
                <a:gd name="T63" fmla="*/ 33 h 229"/>
                <a:gd name="T64" fmla="*/ 49 w 540"/>
                <a:gd name="T65" fmla="*/ 48 h 229"/>
                <a:gd name="T66" fmla="*/ 26 w 540"/>
                <a:gd name="T67" fmla="*/ 66 h 229"/>
                <a:gd name="T68" fmla="*/ 9 w 540"/>
                <a:gd name="T69" fmla="*/ 84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3"/>
                  </a:lnTo>
                  <a:lnTo>
                    <a:pt x="9" y="143"/>
                  </a:lnTo>
                  <a:lnTo>
                    <a:pt x="17" y="153"/>
                  </a:lnTo>
                  <a:lnTo>
                    <a:pt x="26" y="162"/>
                  </a:lnTo>
                  <a:lnTo>
                    <a:pt x="36" y="171"/>
                  </a:lnTo>
                  <a:lnTo>
                    <a:pt x="49" y="179"/>
                  </a:lnTo>
                  <a:lnTo>
                    <a:pt x="63" y="187"/>
                  </a:lnTo>
                  <a:lnTo>
                    <a:pt x="79" y="194"/>
                  </a:lnTo>
                  <a:lnTo>
                    <a:pt x="97" y="201"/>
                  </a:lnTo>
                  <a:lnTo>
                    <a:pt x="115" y="207"/>
                  </a:lnTo>
                  <a:lnTo>
                    <a:pt x="135" y="212"/>
                  </a:lnTo>
                  <a:lnTo>
                    <a:pt x="156" y="216"/>
                  </a:lnTo>
                  <a:lnTo>
                    <a:pt x="177" y="221"/>
                  </a:lnTo>
                  <a:lnTo>
                    <a:pt x="200" y="223"/>
                  </a:lnTo>
                  <a:lnTo>
                    <a:pt x="223" y="225"/>
                  </a:lnTo>
                  <a:lnTo>
                    <a:pt x="246" y="227"/>
                  </a:lnTo>
                  <a:lnTo>
                    <a:pt x="270" y="228"/>
                  </a:lnTo>
                  <a:lnTo>
                    <a:pt x="293" y="227"/>
                  </a:lnTo>
                  <a:lnTo>
                    <a:pt x="316" y="225"/>
                  </a:lnTo>
                  <a:lnTo>
                    <a:pt x="340" y="223"/>
                  </a:lnTo>
                  <a:lnTo>
                    <a:pt x="362" y="220"/>
                  </a:lnTo>
                  <a:lnTo>
                    <a:pt x="384" y="216"/>
                  </a:lnTo>
                  <a:lnTo>
                    <a:pt x="404" y="212"/>
                  </a:lnTo>
                  <a:lnTo>
                    <a:pt x="424" y="206"/>
                  </a:lnTo>
                  <a:lnTo>
                    <a:pt x="443" y="201"/>
                  </a:lnTo>
                  <a:lnTo>
                    <a:pt x="460" y="194"/>
                  </a:lnTo>
                  <a:lnTo>
                    <a:pt x="476" y="186"/>
                  </a:lnTo>
                  <a:lnTo>
                    <a:pt x="490" y="178"/>
                  </a:lnTo>
                  <a:lnTo>
                    <a:pt x="503" y="170"/>
                  </a:lnTo>
                  <a:lnTo>
                    <a:pt x="513" y="162"/>
                  </a:lnTo>
                  <a:lnTo>
                    <a:pt x="522" y="152"/>
                  </a:lnTo>
                  <a:lnTo>
                    <a:pt x="530" y="143"/>
                  </a:lnTo>
                  <a:lnTo>
                    <a:pt x="535" y="133"/>
                  </a:lnTo>
                  <a:lnTo>
                    <a:pt x="538" y="123"/>
                  </a:lnTo>
                  <a:lnTo>
                    <a:pt x="539" y="113"/>
                  </a:lnTo>
                  <a:lnTo>
                    <a:pt x="538" y="104"/>
                  </a:lnTo>
                  <a:lnTo>
                    <a:pt x="535" y="94"/>
                  </a:lnTo>
                  <a:lnTo>
                    <a:pt x="530" y="84"/>
                  </a:lnTo>
                  <a:lnTo>
                    <a:pt x="522" y="75"/>
                  </a:lnTo>
                  <a:lnTo>
                    <a:pt x="513" y="65"/>
                  </a:lnTo>
                  <a:lnTo>
                    <a:pt x="503" y="57"/>
                  </a:lnTo>
                  <a:lnTo>
                    <a:pt x="490" y="48"/>
                  </a:lnTo>
                  <a:lnTo>
                    <a:pt x="476" y="40"/>
                  </a:lnTo>
                  <a:lnTo>
                    <a:pt x="460" y="33"/>
                  </a:lnTo>
                  <a:lnTo>
                    <a:pt x="442" y="26"/>
                  </a:lnTo>
                  <a:lnTo>
                    <a:pt x="424" y="20"/>
                  </a:lnTo>
                  <a:lnTo>
                    <a:pt x="404" y="15"/>
                  </a:lnTo>
                  <a:lnTo>
                    <a:pt x="384" y="10"/>
                  </a:lnTo>
                  <a:lnTo>
                    <a:pt x="362" y="6"/>
                  </a:lnTo>
                  <a:lnTo>
                    <a:pt x="339" y="3"/>
                  </a:lnTo>
                  <a:lnTo>
                    <a:pt x="316" y="1"/>
                  </a:lnTo>
                  <a:lnTo>
                    <a:pt x="293" y="0"/>
                  </a:lnTo>
                  <a:lnTo>
                    <a:pt x="270" y="0"/>
                  </a:lnTo>
                  <a:lnTo>
                    <a:pt x="246" y="0"/>
                  </a:lnTo>
                  <a:lnTo>
                    <a:pt x="223" y="1"/>
                  </a:lnTo>
                  <a:lnTo>
                    <a:pt x="200" y="3"/>
                  </a:lnTo>
                  <a:lnTo>
                    <a:pt x="177" y="6"/>
                  </a:lnTo>
                  <a:lnTo>
                    <a:pt x="156" y="10"/>
                  </a:lnTo>
                  <a:lnTo>
                    <a:pt x="135" y="15"/>
                  </a:lnTo>
                  <a:lnTo>
                    <a:pt x="115" y="20"/>
                  </a:lnTo>
                  <a:lnTo>
                    <a:pt x="96" y="26"/>
                  </a:lnTo>
                  <a:lnTo>
                    <a:pt x="79" y="33"/>
                  </a:lnTo>
                  <a:lnTo>
                    <a:pt x="63" y="40"/>
                  </a:lnTo>
                  <a:lnTo>
                    <a:pt x="49" y="48"/>
                  </a:lnTo>
                  <a:lnTo>
                    <a:pt x="36" y="57"/>
                  </a:lnTo>
                  <a:lnTo>
                    <a:pt x="26" y="66"/>
                  </a:lnTo>
                  <a:lnTo>
                    <a:pt x="17" y="75"/>
                  </a:lnTo>
                  <a:lnTo>
                    <a:pt x="9"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1" name="Freeform 52"/>
            <p:cNvSpPr>
              <a:spLocks/>
            </p:cNvSpPr>
            <p:nvPr/>
          </p:nvSpPr>
          <p:spPr bwMode="auto">
            <a:xfrm>
              <a:off x="3939074" y="4197094"/>
              <a:ext cx="1205904" cy="369095"/>
            </a:xfrm>
            <a:custGeom>
              <a:avLst/>
              <a:gdLst>
                <a:gd name="T0" fmla="*/ 759 w 760"/>
                <a:gd name="T1" fmla="*/ 232 h 233"/>
                <a:gd name="T2" fmla="*/ 759 w 760"/>
                <a:gd name="T3" fmla="*/ 0 h 233"/>
                <a:gd name="T4" fmla="*/ 0 w 760"/>
                <a:gd name="T5" fmla="*/ 0 h 233"/>
                <a:gd name="T6" fmla="*/ 0 w 760"/>
                <a:gd name="T7" fmla="*/ 232 h 233"/>
                <a:gd name="T8" fmla="*/ 759 w 760"/>
                <a:gd name="T9" fmla="*/ 232 h 233"/>
                <a:gd name="T10" fmla="*/ 0 60000 65536"/>
                <a:gd name="T11" fmla="*/ 0 60000 65536"/>
                <a:gd name="T12" fmla="*/ 0 60000 65536"/>
                <a:gd name="T13" fmla="*/ 0 60000 65536"/>
                <a:gd name="T14" fmla="*/ 0 60000 65536"/>
                <a:gd name="T15" fmla="*/ 0 w 760"/>
                <a:gd name="T16" fmla="*/ 0 h 233"/>
                <a:gd name="T17" fmla="*/ 760 w 760"/>
                <a:gd name="T18" fmla="*/ 233 h 233"/>
              </a:gdLst>
              <a:ahLst/>
              <a:cxnLst>
                <a:cxn ang="T10">
                  <a:pos x="T0" y="T1"/>
                </a:cxn>
                <a:cxn ang="T11">
                  <a:pos x="T2" y="T3"/>
                </a:cxn>
                <a:cxn ang="T12">
                  <a:pos x="T4" y="T5"/>
                </a:cxn>
                <a:cxn ang="T13">
                  <a:pos x="T6" y="T7"/>
                </a:cxn>
                <a:cxn ang="T14">
                  <a:pos x="T8" y="T9"/>
                </a:cxn>
              </a:cxnLst>
              <a:rect l="T15" t="T16" r="T17" b="T18"/>
              <a:pathLst>
                <a:path w="760" h="233">
                  <a:moveTo>
                    <a:pt x="759" y="232"/>
                  </a:moveTo>
                  <a:lnTo>
                    <a:pt x="759" y="0"/>
                  </a:lnTo>
                  <a:lnTo>
                    <a:pt x="0" y="0"/>
                  </a:lnTo>
                  <a:lnTo>
                    <a:pt x="0" y="232"/>
                  </a:lnTo>
                  <a:lnTo>
                    <a:pt x="759" y="232"/>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32" name="Rectangle 53"/>
            <p:cNvSpPr>
              <a:spLocks noChangeArrowheads="1"/>
            </p:cNvSpPr>
            <p:nvPr/>
          </p:nvSpPr>
          <p:spPr bwMode="auto">
            <a:xfrm>
              <a:off x="4191694" y="3248379"/>
              <a:ext cx="660943"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name</a:t>
              </a:r>
            </a:p>
          </p:txBody>
        </p:sp>
        <p:sp>
          <p:nvSpPr>
            <p:cNvPr id="20533" name="Rectangle 54"/>
            <p:cNvSpPr>
              <a:spLocks noChangeArrowheads="1"/>
            </p:cNvSpPr>
            <p:nvPr/>
          </p:nvSpPr>
          <p:spPr bwMode="auto">
            <a:xfrm>
              <a:off x="3500563" y="3510848"/>
              <a:ext cx="475053" cy="472991"/>
            </a:xfrm>
            <a:prstGeom prst="rect">
              <a:avLst/>
            </a:prstGeom>
            <a:noFill/>
            <a:ln w="9525">
              <a:noFill/>
              <a:miter lim="800000"/>
              <a:headEnd/>
              <a:tailEnd/>
            </a:ln>
          </p:spPr>
          <p:txBody>
            <a:bodyPr wrap="none" lIns="90488" tIns="44450" rIns="90488" bIns="44450">
              <a:spAutoFit/>
            </a:bodyPr>
            <a:lstStyle/>
            <a:p>
              <a:pPr algn="ctr">
                <a:defRPr/>
              </a:pPr>
              <a:r>
                <a:rPr lang="en-US" sz="1200" b="1" u="sng" dirty="0" err="1">
                  <a:solidFill>
                    <a:srgbClr val="000000"/>
                  </a:solidFill>
                  <a:latin typeface="+mj-lt"/>
                </a:rPr>
                <a:t>ssn</a:t>
              </a:r>
              <a:endParaRPr lang="en-US" sz="1200" b="1" u="sng" dirty="0">
                <a:solidFill>
                  <a:srgbClr val="000000"/>
                </a:solidFill>
                <a:latin typeface="+mj-lt"/>
              </a:endParaRPr>
            </a:p>
          </p:txBody>
        </p:sp>
        <p:sp>
          <p:nvSpPr>
            <p:cNvPr id="20534" name="Rectangle 55"/>
            <p:cNvSpPr>
              <a:spLocks noChangeArrowheads="1"/>
            </p:cNvSpPr>
            <p:nvPr/>
          </p:nvSpPr>
          <p:spPr bwMode="auto">
            <a:xfrm>
              <a:off x="5173576" y="3510848"/>
              <a:ext cx="413089"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lot</a:t>
              </a:r>
            </a:p>
          </p:txBody>
        </p:sp>
        <p:sp>
          <p:nvSpPr>
            <p:cNvPr id="20535" name="Line 56"/>
            <p:cNvSpPr>
              <a:spLocks noChangeShapeType="1"/>
            </p:cNvSpPr>
            <p:nvPr/>
          </p:nvSpPr>
          <p:spPr bwMode="auto">
            <a:xfrm>
              <a:off x="3748417" y="3992040"/>
              <a:ext cx="521128" cy="19958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6" name="Line 57"/>
            <p:cNvSpPr>
              <a:spLocks noChangeShapeType="1"/>
            </p:cNvSpPr>
            <p:nvPr/>
          </p:nvSpPr>
          <p:spPr bwMode="auto">
            <a:xfrm>
              <a:off x="4549175" y="3732306"/>
              <a:ext cx="0" cy="45932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7" name="Line 58"/>
            <p:cNvSpPr>
              <a:spLocks noChangeShapeType="1"/>
            </p:cNvSpPr>
            <p:nvPr/>
          </p:nvSpPr>
          <p:spPr bwMode="auto">
            <a:xfrm flipH="1">
              <a:off x="4940021" y="3992040"/>
              <a:ext cx="408323" cy="199586"/>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8" name="Line 59"/>
            <p:cNvSpPr>
              <a:spLocks noChangeShapeType="1"/>
            </p:cNvSpPr>
            <p:nvPr/>
          </p:nvSpPr>
          <p:spPr bwMode="auto">
            <a:xfrm flipV="1">
              <a:off x="4490390" y="4563456"/>
              <a:ext cx="0" cy="153107"/>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39" name="Line 60"/>
            <p:cNvSpPr>
              <a:spLocks noChangeShapeType="1"/>
            </p:cNvSpPr>
            <p:nvPr/>
          </p:nvSpPr>
          <p:spPr bwMode="auto">
            <a:xfrm>
              <a:off x="6995935" y="4938020"/>
              <a:ext cx="481409" cy="0"/>
            </a:xfrm>
            <a:prstGeom prst="line">
              <a:avLst/>
            </a:prstGeom>
            <a:noFill/>
            <a:ln w="12700">
              <a:solidFill>
                <a:schemeClr val="tx2"/>
              </a:solidFill>
              <a:round/>
              <a:headEnd type="stealth" w="med" len="med"/>
              <a:tailEnd type="none" w="sm" len="sm"/>
            </a:ln>
          </p:spPr>
          <p:txBody>
            <a:bodyPr/>
            <a:lstStyle/>
            <a:p>
              <a:pPr algn="ctr">
                <a:defRPr/>
              </a:pPr>
              <a:endParaRPr lang="en-US" sz="1200">
                <a:latin typeface="+mj-lt"/>
              </a:endParaRPr>
            </a:p>
          </p:txBody>
        </p:sp>
        <p:sp>
          <p:nvSpPr>
            <p:cNvPr id="20540" name="Freeform 61"/>
            <p:cNvSpPr>
              <a:spLocks/>
            </p:cNvSpPr>
            <p:nvPr/>
          </p:nvSpPr>
          <p:spPr bwMode="auto">
            <a:xfrm>
              <a:off x="5334045" y="5714489"/>
              <a:ext cx="1024780" cy="363629"/>
            </a:xfrm>
            <a:custGeom>
              <a:avLst/>
              <a:gdLst>
                <a:gd name="T0" fmla="*/ 1 w 646"/>
                <a:gd name="T1" fmla="*/ 124 h 229"/>
                <a:gd name="T2" fmla="*/ 11 w 646"/>
                <a:gd name="T3" fmla="*/ 143 h 229"/>
                <a:gd name="T4" fmla="*/ 29 w 646"/>
                <a:gd name="T5" fmla="*/ 162 h 229"/>
                <a:gd name="T6" fmla="*/ 58 w 646"/>
                <a:gd name="T7" fmla="*/ 179 h 229"/>
                <a:gd name="T8" fmla="*/ 94 w 646"/>
                <a:gd name="T9" fmla="*/ 194 h 229"/>
                <a:gd name="T10" fmla="*/ 137 w 646"/>
                <a:gd name="T11" fmla="*/ 207 h 229"/>
                <a:gd name="T12" fmla="*/ 186 w 646"/>
                <a:gd name="T13" fmla="*/ 217 h 229"/>
                <a:gd name="T14" fmla="*/ 239 w 646"/>
                <a:gd name="T15" fmla="*/ 223 h 229"/>
                <a:gd name="T16" fmla="*/ 294 w 646"/>
                <a:gd name="T17" fmla="*/ 227 h 229"/>
                <a:gd name="T18" fmla="*/ 350 w 646"/>
                <a:gd name="T19" fmla="*/ 227 h 229"/>
                <a:gd name="T20" fmla="*/ 405 w 646"/>
                <a:gd name="T21" fmla="*/ 223 h 229"/>
                <a:gd name="T22" fmla="*/ 458 w 646"/>
                <a:gd name="T23" fmla="*/ 217 h 229"/>
                <a:gd name="T24" fmla="*/ 507 w 646"/>
                <a:gd name="T25" fmla="*/ 207 h 229"/>
                <a:gd name="T26" fmla="*/ 550 w 646"/>
                <a:gd name="T27" fmla="*/ 194 h 229"/>
                <a:gd name="T28" fmla="*/ 586 w 646"/>
                <a:gd name="T29" fmla="*/ 179 h 229"/>
                <a:gd name="T30" fmla="*/ 615 w 646"/>
                <a:gd name="T31" fmla="*/ 162 h 229"/>
                <a:gd name="T32" fmla="*/ 634 w 646"/>
                <a:gd name="T33" fmla="*/ 143 h 229"/>
                <a:gd name="T34" fmla="*/ 643 w 646"/>
                <a:gd name="T35" fmla="*/ 123 h 229"/>
                <a:gd name="T36" fmla="*/ 643 w 646"/>
                <a:gd name="T37" fmla="*/ 104 h 229"/>
                <a:gd name="T38" fmla="*/ 634 w 646"/>
                <a:gd name="T39" fmla="*/ 84 h 229"/>
                <a:gd name="T40" fmla="*/ 615 w 646"/>
                <a:gd name="T41" fmla="*/ 65 h 229"/>
                <a:gd name="T42" fmla="*/ 586 w 646"/>
                <a:gd name="T43" fmla="*/ 48 h 229"/>
                <a:gd name="T44" fmla="*/ 550 w 646"/>
                <a:gd name="T45" fmla="*/ 33 h 229"/>
                <a:gd name="T46" fmla="*/ 507 w 646"/>
                <a:gd name="T47" fmla="*/ 20 h 229"/>
                <a:gd name="T48" fmla="*/ 458 w 646"/>
                <a:gd name="T49" fmla="*/ 10 h 229"/>
                <a:gd name="T50" fmla="*/ 405 w 646"/>
                <a:gd name="T51" fmla="*/ 3 h 229"/>
                <a:gd name="T52" fmla="*/ 350 w 646"/>
                <a:gd name="T53" fmla="*/ 0 h 229"/>
                <a:gd name="T54" fmla="*/ 294 w 646"/>
                <a:gd name="T55" fmla="*/ 0 h 229"/>
                <a:gd name="T56" fmla="*/ 239 w 646"/>
                <a:gd name="T57" fmla="*/ 3 h 229"/>
                <a:gd name="T58" fmla="*/ 185 w 646"/>
                <a:gd name="T59" fmla="*/ 10 h 229"/>
                <a:gd name="T60" fmla="*/ 137 w 646"/>
                <a:gd name="T61" fmla="*/ 20 h 229"/>
                <a:gd name="T62" fmla="*/ 94 w 646"/>
                <a:gd name="T63" fmla="*/ 33 h 229"/>
                <a:gd name="T64" fmla="*/ 58 w 646"/>
                <a:gd name="T65" fmla="*/ 48 h 229"/>
                <a:gd name="T66" fmla="*/ 29 w 646"/>
                <a:gd name="T67" fmla="*/ 66 h 229"/>
                <a:gd name="T68" fmla="*/ 11 w 646"/>
                <a:gd name="T69" fmla="*/ 84 h 229"/>
                <a:gd name="T70" fmla="*/ 1 w 646"/>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6"/>
                <a:gd name="T109" fmla="*/ 0 h 229"/>
                <a:gd name="T110" fmla="*/ 646 w 646"/>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6" h="229">
                  <a:moveTo>
                    <a:pt x="0" y="114"/>
                  </a:moveTo>
                  <a:lnTo>
                    <a:pt x="1" y="124"/>
                  </a:lnTo>
                  <a:lnTo>
                    <a:pt x="4" y="134"/>
                  </a:lnTo>
                  <a:lnTo>
                    <a:pt x="11" y="143"/>
                  </a:lnTo>
                  <a:lnTo>
                    <a:pt x="19" y="153"/>
                  </a:lnTo>
                  <a:lnTo>
                    <a:pt x="29" y="162"/>
                  </a:lnTo>
                  <a:lnTo>
                    <a:pt x="43" y="171"/>
                  </a:lnTo>
                  <a:lnTo>
                    <a:pt x="58" y="179"/>
                  </a:lnTo>
                  <a:lnTo>
                    <a:pt x="75" y="187"/>
                  </a:lnTo>
                  <a:lnTo>
                    <a:pt x="94" y="194"/>
                  </a:lnTo>
                  <a:lnTo>
                    <a:pt x="116" y="201"/>
                  </a:lnTo>
                  <a:lnTo>
                    <a:pt x="137" y="207"/>
                  </a:lnTo>
                  <a:lnTo>
                    <a:pt x="161" y="212"/>
                  </a:lnTo>
                  <a:lnTo>
                    <a:pt x="186" y="217"/>
                  </a:lnTo>
                  <a:lnTo>
                    <a:pt x="213" y="221"/>
                  </a:lnTo>
                  <a:lnTo>
                    <a:pt x="239" y="223"/>
                  </a:lnTo>
                  <a:lnTo>
                    <a:pt x="266" y="226"/>
                  </a:lnTo>
                  <a:lnTo>
                    <a:pt x="294" y="227"/>
                  </a:lnTo>
                  <a:lnTo>
                    <a:pt x="321" y="228"/>
                  </a:lnTo>
                  <a:lnTo>
                    <a:pt x="350" y="227"/>
                  </a:lnTo>
                  <a:lnTo>
                    <a:pt x="379" y="226"/>
                  </a:lnTo>
                  <a:lnTo>
                    <a:pt x="405" y="223"/>
                  </a:lnTo>
                  <a:lnTo>
                    <a:pt x="433" y="221"/>
                  </a:lnTo>
                  <a:lnTo>
                    <a:pt x="458" y="217"/>
                  </a:lnTo>
                  <a:lnTo>
                    <a:pt x="483" y="212"/>
                  </a:lnTo>
                  <a:lnTo>
                    <a:pt x="507" y="207"/>
                  </a:lnTo>
                  <a:lnTo>
                    <a:pt x="530" y="201"/>
                  </a:lnTo>
                  <a:lnTo>
                    <a:pt x="550" y="194"/>
                  </a:lnTo>
                  <a:lnTo>
                    <a:pt x="569" y="186"/>
                  </a:lnTo>
                  <a:lnTo>
                    <a:pt x="586" y="179"/>
                  </a:lnTo>
                  <a:lnTo>
                    <a:pt x="601" y="171"/>
                  </a:lnTo>
                  <a:lnTo>
                    <a:pt x="615" y="162"/>
                  </a:lnTo>
                  <a:lnTo>
                    <a:pt x="625" y="152"/>
                  </a:lnTo>
                  <a:lnTo>
                    <a:pt x="634" y="143"/>
                  </a:lnTo>
                  <a:lnTo>
                    <a:pt x="640" y="133"/>
                  </a:lnTo>
                  <a:lnTo>
                    <a:pt x="643" y="123"/>
                  </a:lnTo>
                  <a:lnTo>
                    <a:pt x="645" y="114"/>
                  </a:lnTo>
                  <a:lnTo>
                    <a:pt x="643" y="104"/>
                  </a:lnTo>
                  <a:lnTo>
                    <a:pt x="640" y="94"/>
                  </a:lnTo>
                  <a:lnTo>
                    <a:pt x="634" y="84"/>
                  </a:lnTo>
                  <a:lnTo>
                    <a:pt x="625" y="75"/>
                  </a:lnTo>
                  <a:lnTo>
                    <a:pt x="615" y="65"/>
                  </a:lnTo>
                  <a:lnTo>
                    <a:pt x="601" y="57"/>
                  </a:lnTo>
                  <a:lnTo>
                    <a:pt x="586" y="48"/>
                  </a:lnTo>
                  <a:lnTo>
                    <a:pt x="569" y="40"/>
                  </a:lnTo>
                  <a:lnTo>
                    <a:pt x="550" y="33"/>
                  </a:lnTo>
                  <a:lnTo>
                    <a:pt x="530" y="26"/>
                  </a:lnTo>
                  <a:lnTo>
                    <a:pt x="507" y="20"/>
                  </a:lnTo>
                  <a:lnTo>
                    <a:pt x="483" y="15"/>
                  </a:lnTo>
                  <a:lnTo>
                    <a:pt x="458" y="10"/>
                  </a:lnTo>
                  <a:lnTo>
                    <a:pt x="433" y="7"/>
                  </a:lnTo>
                  <a:lnTo>
                    <a:pt x="405" y="3"/>
                  </a:lnTo>
                  <a:lnTo>
                    <a:pt x="378" y="1"/>
                  </a:lnTo>
                  <a:lnTo>
                    <a:pt x="350" y="0"/>
                  </a:lnTo>
                  <a:lnTo>
                    <a:pt x="321" y="0"/>
                  </a:lnTo>
                  <a:lnTo>
                    <a:pt x="294" y="0"/>
                  </a:lnTo>
                  <a:lnTo>
                    <a:pt x="266" y="1"/>
                  </a:lnTo>
                  <a:lnTo>
                    <a:pt x="239" y="3"/>
                  </a:lnTo>
                  <a:lnTo>
                    <a:pt x="211" y="7"/>
                  </a:lnTo>
                  <a:lnTo>
                    <a:pt x="185" y="10"/>
                  </a:lnTo>
                  <a:lnTo>
                    <a:pt x="161" y="15"/>
                  </a:lnTo>
                  <a:lnTo>
                    <a:pt x="137" y="20"/>
                  </a:lnTo>
                  <a:lnTo>
                    <a:pt x="116" y="27"/>
                  </a:lnTo>
                  <a:lnTo>
                    <a:pt x="94" y="33"/>
                  </a:lnTo>
                  <a:lnTo>
                    <a:pt x="75" y="40"/>
                  </a:lnTo>
                  <a:lnTo>
                    <a:pt x="58" y="48"/>
                  </a:lnTo>
                  <a:lnTo>
                    <a:pt x="43" y="57"/>
                  </a:lnTo>
                  <a:lnTo>
                    <a:pt x="29" y="66"/>
                  </a:lnTo>
                  <a:lnTo>
                    <a:pt x="19" y="75"/>
                  </a:lnTo>
                  <a:lnTo>
                    <a:pt x="11"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1" name="Freeform 62"/>
            <p:cNvSpPr>
              <a:spLocks/>
            </p:cNvSpPr>
            <p:nvPr/>
          </p:nvSpPr>
          <p:spPr bwMode="auto">
            <a:xfrm>
              <a:off x="5791621" y="3961966"/>
              <a:ext cx="856367" cy="363627"/>
            </a:xfrm>
            <a:custGeom>
              <a:avLst/>
              <a:gdLst>
                <a:gd name="T0" fmla="*/ 1 w 540"/>
                <a:gd name="T1" fmla="*/ 124 h 229"/>
                <a:gd name="T2" fmla="*/ 10 w 540"/>
                <a:gd name="T3" fmla="*/ 143 h 229"/>
                <a:gd name="T4" fmla="*/ 25 w 540"/>
                <a:gd name="T5" fmla="*/ 162 h 229"/>
                <a:gd name="T6" fmla="*/ 49 w 540"/>
                <a:gd name="T7" fmla="*/ 179 h 229"/>
                <a:gd name="T8" fmla="*/ 79 w 540"/>
                <a:gd name="T9" fmla="*/ 194 h 229"/>
                <a:gd name="T10" fmla="*/ 115 w 540"/>
                <a:gd name="T11" fmla="*/ 207 h 229"/>
                <a:gd name="T12" fmla="*/ 156 w 540"/>
                <a:gd name="T13" fmla="*/ 217 h 229"/>
                <a:gd name="T14" fmla="*/ 200 w 540"/>
                <a:gd name="T15" fmla="*/ 223 h 229"/>
                <a:gd name="T16" fmla="*/ 246 w 540"/>
                <a:gd name="T17" fmla="*/ 227 h 229"/>
                <a:gd name="T18" fmla="*/ 293 w 540"/>
                <a:gd name="T19" fmla="*/ 227 h 229"/>
                <a:gd name="T20" fmla="*/ 339 w 540"/>
                <a:gd name="T21" fmla="*/ 223 h 229"/>
                <a:gd name="T22" fmla="*/ 383 w 540"/>
                <a:gd name="T23" fmla="*/ 217 h 229"/>
                <a:gd name="T24" fmla="*/ 424 w 540"/>
                <a:gd name="T25" fmla="*/ 207 h 229"/>
                <a:gd name="T26" fmla="*/ 460 w 540"/>
                <a:gd name="T27" fmla="*/ 194 h 229"/>
                <a:gd name="T28" fmla="*/ 490 w 540"/>
                <a:gd name="T29" fmla="*/ 179 h 229"/>
                <a:gd name="T30" fmla="*/ 514 w 540"/>
                <a:gd name="T31" fmla="*/ 162 h 229"/>
                <a:gd name="T32" fmla="*/ 530 w 540"/>
                <a:gd name="T33" fmla="*/ 143 h 229"/>
                <a:gd name="T34" fmla="*/ 538 w 540"/>
                <a:gd name="T35" fmla="*/ 123 h 229"/>
                <a:gd name="T36" fmla="*/ 538 w 540"/>
                <a:gd name="T37" fmla="*/ 104 h 229"/>
                <a:gd name="T38" fmla="*/ 530 w 540"/>
                <a:gd name="T39" fmla="*/ 84 h 229"/>
                <a:gd name="T40" fmla="*/ 514 w 540"/>
                <a:gd name="T41" fmla="*/ 65 h 229"/>
                <a:gd name="T42" fmla="*/ 490 w 540"/>
                <a:gd name="T43" fmla="*/ 48 h 229"/>
                <a:gd name="T44" fmla="*/ 460 w 540"/>
                <a:gd name="T45" fmla="*/ 33 h 229"/>
                <a:gd name="T46" fmla="*/ 424 w 540"/>
                <a:gd name="T47" fmla="*/ 20 h 229"/>
                <a:gd name="T48" fmla="*/ 383 w 540"/>
                <a:gd name="T49" fmla="*/ 10 h 229"/>
                <a:gd name="T50" fmla="*/ 339 w 540"/>
                <a:gd name="T51" fmla="*/ 3 h 229"/>
                <a:gd name="T52" fmla="*/ 293 w 540"/>
                <a:gd name="T53" fmla="*/ 0 h 229"/>
                <a:gd name="T54" fmla="*/ 246 w 540"/>
                <a:gd name="T55" fmla="*/ 0 h 229"/>
                <a:gd name="T56" fmla="*/ 200 w 540"/>
                <a:gd name="T57" fmla="*/ 3 h 229"/>
                <a:gd name="T58" fmla="*/ 155 w 540"/>
                <a:gd name="T59" fmla="*/ 10 h 229"/>
                <a:gd name="T60" fmla="*/ 115 w 540"/>
                <a:gd name="T61" fmla="*/ 20 h 229"/>
                <a:gd name="T62" fmla="*/ 79 w 540"/>
                <a:gd name="T63" fmla="*/ 33 h 229"/>
                <a:gd name="T64" fmla="*/ 49 w 540"/>
                <a:gd name="T65" fmla="*/ 48 h 229"/>
                <a:gd name="T66" fmla="*/ 25 w 540"/>
                <a:gd name="T67" fmla="*/ 66 h 229"/>
                <a:gd name="T68" fmla="*/ 10 w 540"/>
                <a:gd name="T69" fmla="*/ 84 h 229"/>
                <a:gd name="T70" fmla="*/ 1 w 540"/>
                <a:gd name="T71" fmla="*/ 104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0"/>
                <a:gd name="T109" fmla="*/ 0 h 229"/>
                <a:gd name="T110" fmla="*/ 540 w 540"/>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0" h="229">
                  <a:moveTo>
                    <a:pt x="0" y="114"/>
                  </a:moveTo>
                  <a:lnTo>
                    <a:pt x="1" y="124"/>
                  </a:lnTo>
                  <a:lnTo>
                    <a:pt x="4" y="134"/>
                  </a:lnTo>
                  <a:lnTo>
                    <a:pt x="10" y="143"/>
                  </a:lnTo>
                  <a:lnTo>
                    <a:pt x="16" y="153"/>
                  </a:lnTo>
                  <a:lnTo>
                    <a:pt x="25" y="162"/>
                  </a:lnTo>
                  <a:lnTo>
                    <a:pt x="36" y="171"/>
                  </a:lnTo>
                  <a:lnTo>
                    <a:pt x="49" y="179"/>
                  </a:lnTo>
                  <a:lnTo>
                    <a:pt x="63" y="187"/>
                  </a:lnTo>
                  <a:lnTo>
                    <a:pt x="79" y="194"/>
                  </a:lnTo>
                  <a:lnTo>
                    <a:pt x="97" y="201"/>
                  </a:lnTo>
                  <a:lnTo>
                    <a:pt x="115" y="207"/>
                  </a:lnTo>
                  <a:lnTo>
                    <a:pt x="135" y="212"/>
                  </a:lnTo>
                  <a:lnTo>
                    <a:pt x="156" y="217"/>
                  </a:lnTo>
                  <a:lnTo>
                    <a:pt x="178" y="221"/>
                  </a:lnTo>
                  <a:lnTo>
                    <a:pt x="200" y="223"/>
                  </a:lnTo>
                  <a:lnTo>
                    <a:pt x="223" y="226"/>
                  </a:lnTo>
                  <a:lnTo>
                    <a:pt x="246" y="227"/>
                  </a:lnTo>
                  <a:lnTo>
                    <a:pt x="269" y="228"/>
                  </a:lnTo>
                  <a:lnTo>
                    <a:pt x="293" y="227"/>
                  </a:lnTo>
                  <a:lnTo>
                    <a:pt x="317" y="226"/>
                  </a:lnTo>
                  <a:lnTo>
                    <a:pt x="339" y="223"/>
                  </a:lnTo>
                  <a:lnTo>
                    <a:pt x="362" y="221"/>
                  </a:lnTo>
                  <a:lnTo>
                    <a:pt x="383" y="217"/>
                  </a:lnTo>
                  <a:lnTo>
                    <a:pt x="404" y="212"/>
                  </a:lnTo>
                  <a:lnTo>
                    <a:pt x="424" y="207"/>
                  </a:lnTo>
                  <a:lnTo>
                    <a:pt x="443" y="201"/>
                  </a:lnTo>
                  <a:lnTo>
                    <a:pt x="460" y="194"/>
                  </a:lnTo>
                  <a:lnTo>
                    <a:pt x="476" y="187"/>
                  </a:lnTo>
                  <a:lnTo>
                    <a:pt x="490" y="179"/>
                  </a:lnTo>
                  <a:lnTo>
                    <a:pt x="503" y="171"/>
                  </a:lnTo>
                  <a:lnTo>
                    <a:pt x="514" y="162"/>
                  </a:lnTo>
                  <a:lnTo>
                    <a:pt x="523" y="152"/>
                  </a:lnTo>
                  <a:lnTo>
                    <a:pt x="530" y="143"/>
                  </a:lnTo>
                  <a:lnTo>
                    <a:pt x="535" y="133"/>
                  </a:lnTo>
                  <a:lnTo>
                    <a:pt x="538" y="123"/>
                  </a:lnTo>
                  <a:lnTo>
                    <a:pt x="539" y="114"/>
                  </a:lnTo>
                  <a:lnTo>
                    <a:pt x="538" y="104"/>
                  </a:lnTo>
                  <a:lnTo>
                    <a:pt x="535" y="94"/>
                  </a:lnTo>
                  <a:lnTo>
                    <a:pt x="530" y="84"/>
                  </a:lnTo>
                  <a:lnTo>
                    <a:pt x="523" y="75"/>
                  </a:lnTo>
                  <a:lnTo>
                    <a:pt x="514" y="65"/>
                  </a:lnTo>
                  <a:lnTo>
                    <a:pt x="503" y="57"/>
                  </a:lnTo>
                  <a:lnTo>
                    <a:pt x="490" y="48"/>
                  </a:lnTo>
                  <a:lnTo>
                    <a:pt x="476" y="40"/>
                  </a:lnTo>
                  <a:lnTo>
                    <a:pt x="460" y="33"/>
                  </a:lnTo>
                  <a:lnTo>
                    <a:pt x="443" y="26"/>
                  </a:lnTo>
                  <a:lnTo>
                    <a:pt x="424" y="20"/>
                  </a:lnTo>
                  <a:lnTo>
                    <a:pt x="404" y="15"/>
                  </a:lnTo>
                  <a:lnTo>
                    <a:pt x="383" y="10"/>
                  </a:lnTo>
                  <a:lnTo>
                    <a:pt x="362" y="7"/>
                  </a:lnTo>
                  <a:lnTo>
                    <a:pt x="339" y="3"/>
                  </a:lnTo>
                  <a:lnTo>
                    <a:pt x="316" y="1"/>
                  </a:lnTo>
                  <a:lnTo>
                    <a:pt x="293" y="0"/>
                  </a:lnTo>
                  <a:lnTo>
                    <a:pt x="269" y="0"/>
                  </a:lnTo>
                  <a:lnTo>
                    <a:pt x="246" y="0"/>
                  </a:lnTo>
                  <a:lnTo>
                    <a:pt x="223" y="1"/>
                  </a:lnTo>
                  <a:lnTo>
                    <a:pt x="200" y="3"/>
                  </a:lnTo>
                  <a:lnTo>
                    <a:pt x="177" y="7"/>
                  </a:lnTo>
                  <a:lnTo>
                    <a:pt x="155" y="10"/>
                  </a:lnTo>
                  <a:lnTo>
                    <a:pt x="135" y="15"/>
                  </a:lnTo>
                  <a:lnTo>
                    <a:pt x="115" y="20"/>
                  </a:lnTo>
                  <a:lnTo>
                    <a:pt x="97" y="27"/>
                  </a:lnTo>
                  <a:lnTo>
                    <a:pt x="79" y="33"/>
                  </a:lnTo>
                  <a:lnTo>
                    <a:pt x="63" y="40"/>
                  </a:lnTo>
                  <a:lnTo>
                    <a:pt x="49" y="48"/>
                  </a:lnTo>
                  <a:lnTo>
                    <a:pt x="36" y="57"/>
                  </a:lnTo>
                  <a:lnTo>
                    <a:pt x="25" y="66"/>
                  </a:lnTo>
                  <a:lnTo>
                    <a:pt x="16" y="75"/>
                  </a:lnTo>
                  <a:lnTo>
                    <a:pt x="10" y="84"/>
                  </a:lnTo>
                  <a:lnTo>
                    <a:pt x="4" y="94"/>
                  </a:lnTo>
                  <a:lnTo>
                    <a:pt x="1" y="104"/>
                  </a:lnTo>
                  <a:lnTo>
                    <a:pt x="0" y="114"/>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2" name="Rectangle 63"/>
            <p:cNvSpPr>
              <a:spLocks noChangeArrowheads="1"/>
            </p:cNvSpPr>
            <p:nvPr/>
          </p:nvSpPr>
          <p:spPr bwMode="auto">
            <a:xfrm>
              <a:off x="5867883" y="3904550"/>
              <a:ext cx="62916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since</a:t>
              </a:r>
            </a:p>
          </p:txBody>
        </p:sp>
        <p:sp>
          <p:nvSpPr>
            <p:cNvPr id="20543" name="Freeform 64"/>
            <p:cNvSpPr>
              <a:spLocks/>
            </p:cNvSpPr>
            <p:nvPr/>
          </p:nvSpPr>
          <p:spPr bwMode="auto">
            <a:xfrm>
              <a:off x="3859633" y="5657075"/>
              <a:ext cx="1240857" cy="410107"/>
            </a:xfrm>
            <a:custGeom>
              <a:avLst/>
              <a:gdLst>
                <a:gd name="T0" fmla="*/ 781 w 782"/>
                <a:gd name="T1" fmla="*/ 257 h 258"/>
                <a:gd name="T2" fmla="*/ 781 w 782"/>
                <a:gd name="T3" fmla="*/ 0 h 258"/>
                <a:gd name="T4" fmla="*/ 0 w 782"/>
                <a:gd name="T5" fmla="*/ 0 h 258"/>
                <a:gd name="T6" fmla="*/ 0 w 782"/>
                <a:gd name="T7" fmla="*/ 257 h 258"/>
                <a:gd name="T8" fmla="*/ 781 w 782"/>
                <a:gd name="T9" fmla="*/ 257 h 258"/>
                <a:gd name="T10" fmla="*/ 0 60000 65536"/>
                <a:gd name="T11" fmla="*/ 0 60000 65536"/>
                <a:gd name="T12" fmla="*/ 0 60000 65536"/>
                <a:gd name="T13" fmla="*/ 0 60000 65536"/>
                <a:gd name="T14" fmla="*/ 0 60000 65536"/>
                <a:gd name="T15" fmla="*/ 0 w 782"/>
                <a:gd name="T16" fmla="*/ 0 h 258"/>
                <a:gd name="T17" fmla="*/ 782 w 782"/>
                <a:gd name="T18" fmla="*/ 258 h 258"/>
              </a:gdLst>
              <a:ahLst/>
              <a:cxnLst>
                <a:cxn ang="T10">
                  <a:pos x="T0" y="T1"/>
                </a:cxn>
                <a:cxn ang="T11">
                  <a:pos x="T2" y="T3"/>
                </a:cxn>
                <a:cxn ang="T12">
                  <a:pos x="T4" y="T5"/>
                </a:cxn>
                <a:cxn ang="T13">
                  <a:pos x="T6" y="T7"/>
                </a:cxn>
                <a:cxn ang="T14">
                  <a:pos x="T8" y="T9"/>
                </a:cxn>
              </a:cxnLst>
              <a:rect l="T15" t="T16" r="T17" b="T18"/>
              <a:pathLst>
                <a:path w="782" h="258">
                  <a:moveTo>
                    <a:pt x="781" y="257"/>
                  </a:moveTo>
                  <a:lnTo>
                    <a:pt x="781" y="0"/>
                  </a:lnTo>
                  <a:lnTo>
                    <a:pt x="0" y="0"/>
                  </a:lnTo>
                  <a:lnTo>
                    <a:pt x="0" y="257"/>
                  </a:lnTo>
                  <a:lnTo>
                    <a:pt x="781" y="257"/>
                  </a:lnTo>
                </a:path>
              </a:pathLst>
            </a:custGeom>
            <a:noFill/>
            <a:ln w="12700" cap="rnd">
              <a:solidFill>
                <a:srgbClr val="000000"/>
              </a:solidFill>
              <a:round/>
              <a:headEnd type="none" w="sm" len="sm"/>
              <a:tailEnd type="none" w="sm" len="sm"/>
            </a:ln>
          </p:spPr>
          <p:txBody>
            <a:bodyPr/>
            <a:lstStyle/>
            <a:p>
              <a:pPr algn="ctr">
                <a:defRPr/>
              </a:pPr>
              <a:endParaRPr lang="en-US" sz="1200">
                <a:latin typeface="+mj-lt"/>
              </a:endParaRPr>
            </a:p>
          </p:txBody>
        </p:sp>
        <p:sp>
          <p:nvSpPr>
            <p:cNvPr id="20544" name="Rectangle 65"/>
            <p:cNvSpPr>
              <a:spLocks noChangeArrowheads="1"/>
            </p:cNvSpPr>
            <p:nvPr/>
          </p:nvSpPr>
          <p:spPr bwMode="auto">
            <a:xfrm>
              <a:off x="3886644" y="5610595"/>
              <a:ext cx="1021601" cy="472991"/>
            </a:xfrm>
            <a:prstGeom prst="rect">
              <a:avLst/>
            </a:prstGeom>
            <a:noFill/>
            <a:ln w="9525">
              <a:noFill/>
              <a:miter lim="800000"/>
              <a:headEnd/>
              <a:tailEnd/>
            </a:ln>
          </p:spPr>
          <p:txBody>
            <a:bodyPr wrap="none" lIns="90488" tIns="44450" rIns="90488" bIns="44450">
              <a:spAutoFit/>
            </a:bodyPr>
            <a:lstStyle/>
            <a:p>
              <a:pPr algn="ctr">
                <a:defRPr/>
              </a:pPr>
              <a:r>
                <a:rPr lang="en-US" sz="1200" b="1">
                  <a:solidFill>
                    <a:srgbClr val="000000"/>
                  </a:solidFill>
                  <a:latin typeface="+mj-lt"/>
                </a:rPr>
                <a:t>Managers</a:t>
              </a:r>
            </a:p>
          </p:txBody>
        </p:sp>
        <p:sp>
          <p:nvSpPr>
            <p:cNvPr id="20545" name="Rectangle 66"/>
            <p:cNvSpPr>
              <a:spLocks noChangeArrowheads="1"/>
            </p:cNvSpPr>
            <p:nvPr/>
          </p:nvSpPr>
          <p:spPr bwMode="auto">
            <a:xfrm>
              <a:off x="5334045" y="5662543"/>
              <a:ext cx="894498" cy="472989"/>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rgbClr val="000000"/>
                  </a:solidFill>
                  <a:latin typeface="+mj-lt"/>
                </a:rPr>
                <a:t>dbudget</a:t>
              </a:r>
            </a:p>
          </p:txBody>
        </p:sp>
        <p:sp>
          <p:nvSpPr>
            <p:cNvPr id="20546" name="Line 67"/>
            <p:cNvSpPr>
              <a:spLocks noChangeShapeType="1"/>
            </p:cNvSpPr>
            <p:nvPr/>
          </p:nvSpPr>
          <p:spPr bwMode="auto">
            <a:xfrm>
              <a:off x="6231720" y="4344733"/>
              <a:ext cx="15888" cy="303478"/>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7" name="Line 68"/>
            <p:cNvSpPr>
              <a:spLocks noChangeShapeType="1"/>
            </p:cNvSpPr>
            <p:nvPr/>
          </p:nvSpPr>
          <p:spPr bwMode="auto">
            <a:xfrm>
              <a:off x="5105257" y="5867595"/>
              <a:ext cx="228788" cy="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8" name="Line 69"/>
            <p:cNvSpPr>
              <a:spLocks noChangeShapeType="1"/>
            </p:cNvSpPr>
            <p:nvPr/>
          </p:nvSpPr>
          <p:spPr bwMode="auto">
            <a:xfrm>
              <a:off x="7138928" y="4563456"/>
              <a:ext cx="459165" cy="199585"/>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49" name="Line 70"/>
            <p:cNvSpPr>
              <a:spLocks noChangeShapeType="1"/>
            </p:cNvSpPr>
            <p:nvPr/>
          </p:nvSpPr>
          <p:spPr bwMode="auto">
            <a:xfrm>
              <a:off x="7925387" y="4303721"/>
              <a:ext cx="0" cy="445650"/>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0" name="Line 71"/>
            <p:cNvSpPr>
              <a:spLocks noChangeShapeType="1"/>
            </p:cNvSpPr>
            <p:nvPr/>
          </p:nvSpPr>
          <p:spPr bwMode="auto">
            <a:xfrm flipH="1">
              <a:off x="8359130" y="4577126"/>
              <a:ext cx="349537" cy="202319"/>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1" name="Line 72"/>
            <p:cNvSpPr>
              <a:spLocks noChangeShapeType="1"/>
            </p:cNvSpPr>
            <p:nvPr/>
          </p:nvSpPr>
          <p:spPr bwMode="auto">
            <a:xfrm flipH="1">
              <a:off x="5105257" y="5257904"/>
              <a:ext cx="1142352" cy="380032"/>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2" name="AutoShape 73"/>
            <p:cNvSpPr>
              <a:spLocks noChangeArrowheads="1"/>
            </p:cNvSpPr>
            <p:nvPr/>
          </p:nvSpPr>
          <p:spPr bwMode="auto">
            <a:xfrm>
              <a:off x="4185339" y="4713828"/>
              <a:ext cx="611690" cy="538608"/>
            </a:xfrm>
            <a:prstGeom prst="triangle">
              <a:avLst>
                <a:gd name="adj" fmla="val 49981"/>
              </a:avLst>
            </a:prstGeom>
            <a:noFill/>
            <a:ln w="25400">
              <a:solidFill>
                <a:schemeClr val="tx2"/>
              </a:solidFill>
              <a:miter lim="800000"/>
              <a:headEnd/>
              <a:tailEnd/>
            </a:ln>
          </p:spPr>
          <p:txBody>
            <a:bodyPr wrap="none" anchor="ctr"/>
            <a:lstStyle/>
            <a:p>
              <a:pPr algn="ctr">
                <a:defRPr/>
              </a:pPr>
              <a:endParaRPr lang="en-US" sz="1200">
                <a:latin typeface="+mj-lt"/>
              </a:endParaRPr>
            </a:p>
          </p:txBody>
        </p:sp>
        <p:sp>
          <p:nvSpPr>
            <p:cNvPr id="20553" name="Rectangle 74"/>
            <p:cNvSpPr>
              <a:spLocks noChangeArrowheads="1"/>
            </p:cNvSpPr>
            <p:nvPr/>
          </p:nvSpPr>
          <p:spPr bwMode="auto">
            <a:xfrm>
              <a:off x="4247302" y="4757573"/>
              <a:ext cx="185891" cy="478459"/>
            </a:xfrm>
            <a:prstGeom prst="rect">
              <a:avLst/>
            </a:prstGeom>
            <a:noFill/>
            <a:ln w="9525">
              <a:noFill/>
              <a:miter lim="800000"/>
              <a:headEnd/>
              <a:tailEnd/>
            </a:ln>
          </p:spPr>
          <p:txBody>
            <a:bodyPr wrap="none" lIns="92075" tIns="46038" rIns="92075" bIns="46038">
              <a:spAutoFit/>
            </a:bodyPr>
            <a:lstStyle/>
            <a:p>
              <a:pPr algn="ctr">
                <a:defRPr/>
              </a:pPr>
              <a:endParaRPr lang="en-US" sz="1200">
                <a:latin typeface="+mj-lt"/>
              </a:endParaRPr>
            </a:p>
          </p:txBody>
        </p:sp>
        <p:sp>
          <p:nvSpPr>
            <p:cNvPr id="20554" name="Rectangle 75"/>
            <p:cNvSpPr>
              <a:spLocks noChangeArrowheads="1"/>
            </p:cNvSpPr>
            <p:nvPr/>
          </p:nvSpPr>
          <p:spPr bwMode="auto">
            <a:xfrm>
              <a:off x="4242536" y="4823190"/>
              <a:ext cx="495707" cy="472991"/>
            </a:xfrm>
            <a:prstGeom prst="rect">
              <a:avLst/>
            </a:prstGeom>
            <a:noFill/>
            <a:ln w="9525">
              <a:noFill/>
              <a:miter lim="800000"/>
              <a:headEnd/>
              <a:tailEnd/>
            </a:ln>
          </p:spPr>
          <p:txBody>
            <a:bodyPr wrap="none" lIns="90488" tIns="44450" rIns="90488" bIns="44450">
              <a:spAutoFit/>
            </a:bodyPr>
            <a:lstStyle/>
            <a:p>
              <a:pPr algn="ctr">
                <a:defRPr/>
              </a:pPr>
              <a:r>
                <a:rPr lang="en-US" sz="1200" b="1" dirty="0">
                  <a:solidFill>
                    <a:schemeClr val="accent2"/>
                  </a:solidFill>
                  <a:latin typeface="+mj-lt"/>
                </a:rPr>
                <a:t>ISA</a:t>
              </a:r>
            </a:p>
          </p:txBody>
        </p:sp>
        <p:sp>
          <p:nvSpPr>
            <p:cNvPr id="20555" name="Line 76"/>
            <p:cNvSpPr>
              <a:spLocks noChangeShapeType="1"/>
            </p:cNvSpPr>
            <p:nvPr/>
          </p:nvSpPr>
          <p:spPr bwMode="auto">
            <a:xfrm>
              <a:off x="4495155" y="5257904"/>
              <a:ext cx="0" cy="380032"/>
            </a:xfrm>
            <a:prstGeom prst="line">
              <a:avLst/>
            </a:prstGeom>
            <a:noFill/>
            <a:ln w="12700">
              <a:solidFill>
                <a:schemeClr val="tx2"/>
              </a:solidFill>
              <a:round/>
              <a:headEnd type="none" w="sm" len="sm"/>
              <a:tailEnd type="none" w="sm" len="sm"/>
            </a:ln>
          </p:spPr>
          <p:txBody>
            <a:bodyPr/>
            <a:lstStyle/>
            <a:p>
              <a:pPr algn="ctr">
                <a:defRPr/>
              </a:pPr>
              <a:endParaRPr lang="en-US" sz="1200">
                <a:latin typeface="+mj-lt"/>
              </a:endParaRPr>
            </a:p>
          </p:txBody>
        </p:sp>
        <p:sp>
          <p:nvSpPr>
            <p:cNvPr id="20556" name="Rectangle 77"/>
            <p:cNvSpPr>
              <a:spLocks noChangeArrowheads="1"/>
            </p:cNvSpPr>
            <p:nvPr/>
          </p:nvSpPr>
          <p:spPr bwMode="auto">
            <a:xfrm>
              <a:off x="6781447" y="5255169"/>
              <a:ext cx="2205262" cy="798342"/>
            </a:xfrm>
            <a:prstGeom prst="rect">
              <a:avLst/>
            </a:prstGeom>
            <a:noFill/>
            <a:ln w="12700">
              <a:solidFill>
                <a:schemeClr val="tx1"/>
              </a:solidFill>
              <a:miter lim="800000"/>
              <a:headEnd/>
              <a:tailEnd/>
            </a:ln>
          </p:spPr>
          <p:txBody>
            <a:bodyPr lIns="92075" tIns="46038" rIns="92075" bIns="46038">
              <a:spAutoFit/>
            </a:bodyPr>
            <a:lstStyle/>
            <a:p>
              <a:pPr algn="ctr">
                <a:defRPr/>
              </a:pPr>
              <a:r>
                <a:rPr lang="en-US" sz="1200">
                  <a:latin typeface="+mj-lt"/>
                </a:rPr>
                <a:t>This fixes the</a:t>
              </a:r>
            </a:p>
            <a:p>
              <a:pPr algn="ctr">
                <a:defRPr/>
              </a:pPr>
              <a:r>
                <a:rPr lang="en-US" sz="1200">
                  <a:latin typeface="+mj-lt"/>
                </a:rPr>
                <a:t>problem!</a:t>
              </a:r>
            </a:p>
          </p:txBody>
        </p:sp>
      </p:grpSp>
      <p:sp>
        <p:nvSpPr>
          <p:cNvPr id="20485"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2837700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762000"/>
            <a:ext cx="9144000" cy="381000"/>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Binary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Ternary Relationships</a:t>
            </a:r>
          </a:p>
        </p:txBody>
      </p:sp>
      <p:sp>
        <p:nvSpPr>
          <p:cNvPr id="21507" name="Content Placeholder 3"/>
          <p:cNvSpPr>
            <a:spLocks noGrp="1"/>
          </p:cNvSpPr>
          <p:nvPr>
            <p:ph idx="1"/>
          </p:nvPr>
        </p:nvSpPr>
        <p:spPr>
          <a:xfrm>
            <a:off x="190500" y="1217613"/>
            <a:ext cx="8763000" cy="1601787"/>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If each policy is owned by just 1 employee, and each dependent is tied to the covering policy, first diagram is inaccurate.</a:t>
            </a:r>
          </a:p>
          <a:p>
            <a:pPr>
              <a:lnSpc>
                <a:spcPct val="150000"/>
              </a:lnSpc>
              <a:buFont typeface="Times New Roman" charset="0"/>
              <a:buChar char="•"/>
              <a:defRPr/>
            </a:pPr>
            <a:r>
              <a:rPr lang="en-US" sz="2000" dirty="0" smtClean="0"/>
              <a:t>What are the additional constraints in the 2</a:t>
            </a:r>
            <a:r>
              <a:rPr lang="en-US" sz="2000" baseline="30000" dirty="0" smtClean="0"/>
              <a:t>nd</a:t>
            </a:r>
            <a:r>
              <a:rPr lang="en-US" sz="2000" dirty="0" smtClean="0"/>
              <a:t> diagram?</a:t>
            </a:r>
          </a:p>
        </p:txBody>
      </p:sp>
      <p:grpSp>
        <p:nvGrpSpPr>
          <p:cNvPr id="21508" name="Group 80"/>
          <p:cNvGrpSpPr>
            <a:grpSpLocks/>
          </p:cNvGrpSpPr>
          <p:nvPr/>
        </p:nvGrpSpPr>
        <p:grpSpPr bwMode="auto">
          <a:xfrm>
            <a:off x="1524000" y="2895600"/>
            <a:ext cx="5562600" cy="3505200"/>
            <a:chOff x="2714625" y="1219200"/>
            <a:chExt cx="6303962" cy="5608641"/>
          </a:xfrm>
        </p:grpSpPr>
        <p:sp>
          <p:nvSpPr>
            <p:cNvPr id="2" name="Rectangle 3"/>
            <p:cNvSpPr>
              <a:spLocks noChangeArrowheads="1"/>
            </p:cNvSpPr>
            <p:nvPr/>
          </p:nvSpPr>
          <p:spPr bwMode="auto">
            <a:xfrm>
              <a:off x="3124814" y="6248688"/>
              <a:ext cx="2894714" cy="457226"/>
            </a:xfrm>
            <a:prstGeom prst="rect">
              <a:avLst/>
            </a:prstGeom>
            <a:noFill/>
            <a:ln w="9525">
              <a:noFill/>
              <a:miter lim="800000"/>
              <a:headEnd/>
              <a:tailEnd/>
            </a:ln>
          </p:spPr>
          <p:txBody>
            <a:bodyPr wrap="none" anchor="ctr"/>
            <a:lstStyle/>
            <a:p>
              <a:pPr>
                <a:defRPr/>
              </a:pPr>
              <a:endParaRPr lang="en-US" sz="1200">
                <a:latin typeface="+mj-lt"/>
              </a:endParaRPr>
            </a:p>
          </p:txBody>
        </p:sp>
        <p:sp>
          <p:nvSpPr>
            <p:cNvPr id="21510" name="Freeform 6"/>
            <p:cNvSpPr>
              <a:spLocks/>
            </p:cNvSpPr>
            <p:nvPr/>
          </p:nvSpPr>
          <p:spPr bwMode="auto">
            <a:xfrm>
              <a:off x="6946052" y="1447813"/>
              <a:ext cx="894141" cy="381022"/>
            </a:xfrm>
            <a:custGeom>
              <a:avLst/>
              <a:gdLst>
                <a:gd name="T0" fmla="*/ 544 w 545"/>
                <a:gd name="T1" fmla="*/ 91 h 198"/>
                <a:gd name="T2" fmla="*/ 535 w 545"/>
                <a:gd name="T3" fmla="*/ 73 h 198"/>
                <a:gd name="T4" fmla="*/ 519 w 545"/>
                <a:gd name="T5" fmla="*/ 57 h 198"/>
                <a:gd name="T6" fmla="*/ 495 w 545"/>
                <a:gd name="T7" fmla="*/ 42 h 198"/>
                <a:gd name="T8" fmla="*/ 465 w 545"/>
                <a:gd name="T9" fmla="*/ 30 h 198"/>
                <a:gd name="T10" fmla="*/ 428 w 545"/>
                <a:gd name="T11" fmla="*/ 18 h 198"/>
                <a:gd name="T12" fmla="*/ 387 w 545"/>
                <a:gd name="T13" fmla="*/ 10 h 198"/>
                <a:gd name="T14" fmla="*/ 343 w 545"/>
                <a:gd name="T15" fmla="*/ 4 h 198"/>
                <a:gd name="T16" fmla="*/ 296 w 545"/>
                <a:gd name="T17" fmla="*/ 1 h 198"/>
                <a:gd name="T18" fmla="*/ 248 w 545"/>
                <a:gd name="T19" fmla="*/ 1 h 198"/>
                <a:gd name="T20" fmla="*/ 202 w 545"/>
                <a:gd name="T21" fmla="*/ 4 h 198"/>
                <a:gd name="T22" fmla="*/ 157 w 545"/>
                <a:gd name="T23" fmla="*/ 10 h 198"/>
                <a:gd name="T24" fmla="*/ 116 w 545"/>
                <a:gd name="T25" fmla="*/ 18 h 198"/>
                <a:gd name="T26" fmla="*/ 79 w 545"/>
                <a:gd name="T27" fmla="*/ 30 h 198"/>
                <a:gd name="T28" fmla="*/ 49 w 545"/>
                <a:gd name="T29" fmla="*/ 42 h 198"/>
                <a:gd name="T30" fmla="*/ 25 w 545"/>
                <a:gd name="T31" fmla="*/ 57 h 198"/>
                <a:gd name="T32" fmla="*/ 9 w 545"/>
                <a:gd name="T33" fmla="*/ 73 h 198"/>
                <a:gd name="T34" fmla="*/ 1 w 545"/>
                <a:gd name="T35" fmla="*/ 91 h 198"/>
                <a:gd name="T36" fmla="*/ 1 w 545"/>
                <a:gd name="T37" fmla="*/ 108 h 198"/>
                <a:gd name="T38" fmla="*/ 9 w 545"/>
                <a:gd name="T39" fmla="*/ 124 h 198"/>
                <a:gd name="T40" fmla="*/ 25 w 545"/>
                <a:gd name="T41" fmla="*/ 141 h 198"/>
                <a:gd name="T42" fmla="*/ 49 w 545"/>
                <a:gd name="T43" fmla="*/ 155 h 198"/>
                <a:gd name="T44" fmla="*/ 79 w 545"/>
                <a:gd name="T45" fmla="*/ 169 h 198"/>
                <a:gd name="T46" fmla="*/ 116 w 545"/>
                <a:gd name="T47" fmla="*/ 180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80 h 198"/>
                <a:gd name="T62" fmla="*/ 465 w 545"/>
                <a:gd name="T63" fmla="*/ 169 h 198"/>
                <a:gd name="T64" fmla="*/ 495 w 545"/>
                <a:gd name="T65" fmla="*/ 155 h 198"/>
                <a:gd name="T66" fmla="*/ 519 w 545"/>
                <a:gd name="T67" fmla="*/ 141 h 198"/>
                <a:gd name="T68" fmla="*/ 535 w 545"/>
                <a:gd name="T69" fmla="*/ 124 h 198"/>
                <a:gd name="T70" fmla="*/ 544 w 545"/>
                <a:gd name="T71" fmla="*/ 108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4" y="91"/>
                  </a:lnTo>
                  <a:lnTo>
                    <a:pt x="540" y="82"/>
                  </a:lnTo>
                  <a:lnTo>
                    <a:pt x="535" y="73"/>
                  </a:lnTo>
                  <a:lnTo>
                    <a:pt x="528" y="65"/>
                  </a:lnTo>
                  <a:lnTo>
                    <a:pt x="519" y="57"/>
                  </a:lnTo>
                  <a:lnTo>
                    <a:pt x="508" y="50"/>
                  </a:lnTo>
                  <a:lnTo>
                    <a:pt x="495" y="42"/>
                  </a:lnTo>
                  <a:lnTo>
                    <a:pt x="481" y="36"/>
                  </a:lnTo>
                  <a:lnTo>
                    <a:pt x="465" y="30"/>
                  </a:lnTo>
                  <a:lnTo>
                    <a:pt x="447" y="24"/>
                  </a:lnTo>
                  <a:lnTo>
                    <a:pt x="428" y="18"/>
                  </a:lnTo>
                  <a:lnTo>
                    <a:pt x="408" y="14"/>
                  </a:lnTo>
                  <a:lnTo>
                    <a:pt x="387" y="10"/>
                  </a:lnTo>
                  <a:lnTo>
                    <a:pt x="365" y="6"/>
                  </a:lnTo>
                  <a:lnTo>
                    <a:pt x="343" y="4"/>
                  </a:lnTo>
                  <a:lnTo>
                    <a:pt x="320" y="2"/>
                  </a:lnTo>
                  <a:lnTo>
                    <a:pt x="296" y="1"/>
                  </a:lnTo>
                  <a:lnTo>
                    <a:pt x="272" y="0"/>
                  </a:lnTo>
                  <a:lnTo>
                    <a:pt x="248" y="1"/>
                  </a:lnTo>
                  <a:lnTo>
                    <a:pt x="225" y="2"/>
                  </a:lnTo>
                  <a:lnTo>
                    <a:pt x="202" y="4"/>
                  </a:lnTo>
                  <a:lnTo>
                    <a:pt x="179" y="6"/>
                  </a:lnTo>
                  <a:lnTo>
                    <a:pt x="157" y="10"/>
                  </a:lnTo>
                  <a:lnTo>
                    <a:pt x="136" y="14"/>
                  </a:lnTo>
                  <a:lnTo>
                    <a:pt x="116" y="18"/>
                  </a:lnTo>
                  <a:lnTo>
                    <a:pt x="97" y="24"/>
                  </a:lnTo>
                  <a:lnTo>
                    <a:pt x="79" y="30"/>
                  </a:lnTo>
                  <a:lnTo>
                    <a:pt x="63" y="36"/>
                  </a:lnTo>
                  <a:lnTo>
                    <a:pt x="49" y="42"/>
                  </a:lnTo>
                  <a:lnTo>
                    <a:pt x="37" y="50"/>
                  </a:lnTo>
                  <a:lnTo>
                    <a:pt x="25" y="57"/>
                  </a:lnTo>
                  <a:lnTo>
                    <a:pt x="16" y="65"/>
                  </a:lnTo>
                  <a:lnTo>
                    <a:pt x="9" y="73"/>
                  </a:lnTo>
                  <a:lnTo>
                    <a:pt x="4" y="82"/>
                  </a:lnTo>
                  <a:lnTo>
                    <a:pt x="1" y="91"/>
                  </a:lnTo>
                  <a:lnTo>
                    <a:pt x="0" y="99"/>
                  </a:lnTo>
                  <a:lnTo>
                    <a:pt x="1" y="108"/>
                  </a:lnTo>
                  <a:lnTo>
                    <a:pt x="4" y="116"/>
                  </a:lnTo>
                  <a:lnTo>
                    <a:pt x="9" y="124"/>
                  </a:lnTo>
                  <a:lnTo>
                    <a:pt x="16" y="133"/>
                  </a:lnTo>
                  <a:lnTo>
                    <a:pt x="25" y="141"/>
                  </a:lnTo>
                  <a:lnTo>
                    <a:pt x="37" y="148"/>
                  </a:lnTo>
                  <a:lnTo>
                    <a:pt x="49" y="155"/>
                  </a:lnTo>
                  <a:lnTo>
                    <a:pt x="63" y="162"/>
                  </a:lnTo>
                  <a:lnTo>
                    <a:pt x="79" y="169"/>
                  </a:lnTo>
                  <a:lnTo>
                    <a:pt x="97" y="175"/>
                  </a:lnTo>
                  <a:lnTo>
                    <a:pt x="116" y="180"/>
                  </a:lnTo>
                  <a:lnTo>
                    <a:pt x="136" y="184"/>
                  </a:lnTo>
                  <a:lnTo>
                    <a:pt x="157" y="188"/>
                  </a:lnTo>
                  <a:lnTo>
                    <a:pt x="179" y="191"/>
                  </a:lnTo>
                  <a:lnTo>
                    <a:pt x="202" y="194"/>
                  </a:lnTo>
                  <a:lnTo>
                    <a:pt x="225" y="196"/>
                  </a:lnTo>
                  <a:lnTo>
                    <a:pt x="248" y="197"/>
                  </a:lnTo>
                  <a:lnTo>
                    <a:pt x="272" y="197"/>
                  </a:lnTo>
                  <a:lnTo>
                    <a:pt x="296" y="197"/>
                  </a:lnTo>
                  <a:lnTo>
                    <a:pt x="320" y="196"/>
                  </a:lnTo>
                  <a:lnTo>
                    <a:pt x="343" y="194"/>
                  </a:lnTo>
                  <a:lnTo>
                    <a:pt x="365" y="191"/>
                  </a:lnTo>
                  <a:lnTo>
                    <a:pt x="387" y="188"/>
                  </a:lnTo>
                  <a:lnTo>
                    <a:pt x="408" y="184"/>
                  </a:lnTo>
                  <a:lnTo>
                    <a:pt x="428" y="180"/>
                  </a:lnTo>
                  <a:lnTo>
                    <a:pt x="447" y="175"/>
                  </a:lnTo>
                  <a:lnTo>
                    <a:pt x="465" y="169"/>
                  </a:lnTo>
                  <a:lnTo>
                    <a:pt x="481" y="162"/>
                  </a:lnTo>
                  <a:lnTo>
                    <a:pt x="495" y="155"/>
                  </a:lnTo>
                  <a:lnTo>
                    <a:pt x="508" y="148"/>
                  </a:lnTo>
                  <a:lnTo>
                    <a:pt x="519" y="141"/>
                  </a:lnTo>
                  <a:lnTo>
                    <a:pt x="528" y="133"/>
                  </a:lnTo>
                  <a:lnTo>
                    <a:pt x="535" y="124"/>
                  </a:lnTo>
                  <a:lnTo>
                    <a:pt x="540" y="116"/>
                  </a:lnTo>
                  <a:lnTo>
                    <a:pt x="544" y="108"/>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1" name="Freeform 7"/>
            <p:cNvSpPr>
              <a:spLocks/>
            </p:cNvSpPr>
            <p:nvPr/>
          </p:nvSpPr>
          <p:spPr bwMode="auto">
            <a:xfrm>
              <a:off x="8034493" y="1513857"/>
              <a:ext cx="865355" cy="314978"/>
            </a:xfrm>
            <a:custGeom>
              <a:avLst/>
              <a:gdLst>
                <a:gd name="T0" fmla="*/ 1 w 545"/>
                <a:gd name="T1" fmla="*/ 107 h 198"/>
                <a:gd name="T2" fmla="*/ 9 w 545"/>
                <a:gd name="T3" fmla="*/ 124 h 198"/>
                <a:gd name="T4" fmla="*/ 26 w 545"/>
                <a:gd name="T5" fmla="*/ 140 h 198"/>
                <a:gd name="T6" fmla="*/ 49 w 545"/>
                <a:gd name="T7" fmla="*/ 155 h 198"/>
                <a:gd name="T8" fmla="*/ 80 w 545"/>
                <a:gd name="T9" fmla="*/ 169 h 198"/>
                <a:gd name="T10" fmla="*/ 116 w 545"/>
                <a:gd name="T11" fmla="*/ 179 h 198"/>
                <a:gd name="T12" fmla="*/ 157 w 545"/>
                <a:gd name="T13" fmla="*/ 188 h 198"/>
                <a:gd name="T14" fmla="*/ 202 w 545"/>
                <a:gd name="T15" fmla="*/ 194 h 198"/>
                <a:gd name="T16" fmla="*/ 248 w 545"/>
                <a:gd name="T17" fmla="*/ 197 h 198"/>
                <a:gd name="T18" fmla="*/ 296 w 545"/>
                <a:gd name="T19" fmla="*/ 197 h 198"/>
                <a:gd name="T20" fmla="*/ 343 w 545"/>
                <a:gd name="T21" fmla="*/ 194 h 198"/>
                <a:gd name="T22" fmla="*/ 387 w 545"/>
                <a:gd name="T23" fmla="*/ 188 h 198"/>
                <a:gd name="T24" fmla="*/ 429 w 545"/>
                <a:gd name="T25" fmla="*/ 179 h 198"/>
                <a:gd name="T26" fmla="*/ 464 w 545"/>
                <a:gd name="T27" fmla="*/ 169 h 198"/>
                <a:gd name="T28" fmla="*/ 495 w 545"/>
                <a:gd name="T29" fmla="*/ 155 h 198"/>
                <a:gd name="T30" fmla="*/ 519 w 545"/>
                <a:gd name="T31" fmla="*/ 140 h 198"/>
                <a:gd name="T32" fmla="*/ 535 w 545"/>
                <a:gd name="T33" fmla="*/ 124 h 198"/>
                <a:gd name="T34" fmla="*/ 543 w 545"/>
                <a:gd name="T35" fmla="*/ 107 h 198"/>
                <a:gd name="T36" fmla="*/ 543 w 545"/>
                <a:gd name="T37" fmla="*/ 90 h 198"/>
                <a:gd name="T38" fmla="*/ 535 w 545"/>
                <a:gd name="T39" fmla="*/ 73 h 198"/>
                <a:gd name="T40" fmla="*/ 519 w 545"/>
                <a:gd name="T41" fmla="*/ 57 h 198"/>
                <a:gd name="T42" fmla="*/ 495 w 545"/>
                <a:gd name="T43" fmla="*/ 42 h 198"/>
                <a:gd name="T44" fmla="*/ 464 w 545"/>
                <a:gd name="T45" fmla="*/ 29 h 198"/>
                <a:gd name="T46" fmla="*/ 428 w 545"/>
                <a:gd name="T47" fmla="*/ 18 h 198"/>
                <a:gd name="T48" fmla="*/ 387 w 545"/>
                <a:gd name="T49" fmla="*/ 9 h 198"/>
                <a:gd name="T50" fmla="*/ 342 w 545"/>
                <a:gd name="T51" fmla="*/ 3 h 198"/>
                <a:gd name="T52" fmla="*/ 296 w 545"/>
                <a:gd name="T53" fmla="*/ 1 h 198"/>
                <a:gd name="T54" fmla="*/ 248 w 545"/>
                <a:gd name="T55" fmla="*/ 1 h 198"/>
                <a:gd name="T56" fmla="*/ 202 w 545"/>
                <a:gd name="T57" fmla="*/ 4 h 198"/>
                <a:gd name="T58" fmla="*/ 157 w 545"/>
                <a:gd name="T59" fmla="*/ 9 h 198"/>
                <a:gd name="T60" fmla="*/ 116 w 545"/>
                <a:gd name="T61" fmla="*/ 18 h 198"/>
                <a:gd name="T62" fmla="*/ 80 w 545"/>
                <a:gd name="T63" fmla="*/ 29 h 198"/>
                <a:gd name="T64" fmla="*/ 49 w 545"/>
                <a:gd name="T65" fmla="*/ 42 h 198"/>
                <a:gd name="T66" fmla="*/ 26 w 545"/>
                <a:gd name="T67" fmla="*/ 57 h 198"/>
                <a:gd name="T68" fmla="*/ 9 w 545"/>
                <a:gd name="T69" fmla="*/ 73 h 198"/>
                <a:gd name="T70" fmla="*/ 1 w 545"/>
                <a:gd name="T71" fmla="*/ 90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0" y="99"/>
                  </a:moveTo>
                  <a:lnTo>
                    <a:pt x="1" y="107"/>
                  </a:lnTo>
                  <a:lnTo>
                    <a:pt x="4" y="116"/>
                  </a:lnTo>
                  <a:lnTo>
                    <a:pt x="9" y="124"/>
                  </a:lnTo>
                  <a:lnTo>
                    <a:pt x="16" y="133"/>
                  </a:lnTo>
                  <a:lnTo>
                    <a:pt x="26" y="140"/>
                  </a:lnTo>
                  <a:lnTo>
                    <a:pt x="36" y="148"/>
                  </a:lnTo>
                  <a:lnTo>
                    <a:pt x="49" y="155"/>
                  </a:lnTo>
                  <a:lnTo>
                    <a:pt x="64" y="162"/>
                  </a:lnTo>
                  <a:lnTo>
                    <a:pt x="80" y="169"/>
                  </a:lnTo>
                  <a:lnTo>
                    <a:pt x="97" y="174"/>
                  </a:lnTo>
                  <a:lnTo>
                    <a:pt x="116" y="179"/>
                  </a:lnTo>
                  <a:lnTo>
                    <a:pt x="136" y="184"/>
                  </a:lnTo>
                  <a:lnTo>
                    <a:pt x="157" y="188"/>
                  </a:lnTo>
                  <a:lnTo>
                    <a:pt x="179" y="191"/>
                  </a:lnTo>
                  <a:lnTo>
                    <a:pt x="202" y="194"/>
                  </a:lnTo>
                  <a:lnTo>
                    <a:pt x="225" y="196"/>
                  </a:lnTo>
                  <a:lnTo>
                    <a:pt x="248" y="197"/>
                  </a:lnTo>
                  <a:lnTo>
                    <a:pt x="272" y="197"/>
                  </a:lnTo>
                  <a:lnTo>
                    <a:pt x="296" y="197"/>
                  </a:lnTo>
                  <a:lnTo>
                    <a:pt x="319" y="196"/>
                  </a:lnTo>
                  <a:lnTo>
                    <a:pt x="343" y="194"/>
                  </a:lnTo>
                  <a:lnTo>
                    <a:pt x="365" y="191"/>
                  </a:lnTo>
                  <a:lnTo>
                    <a:pt x="387" y="188"/>
                  </a:lnTo>
                  <a:lnTo>
                    <a:pt x="408" y="184"/>
                  </a:lnTo>
                  <a:lnTo>
                    <a:pt x="429" y="179"/>
                  </a:lnTo>
                  <a:lnTo>
                    <a:pt x="447" y="174"/>
                  </a:lnTo>
                  <a:lnTo>
                    <a:pt x="464" y="169"/>
                  </a:lnTo>
                  <a:lnTo>
                    <a:pt x="480" y="162"/>
                  </a:lnTo>
                  <a:lnTo>
                    <a:pt x="495" y="155"/>
                  </a:lnTo>
                  <a:lnTo>
                    <a:pt x="508" y="148"/>
                  </a:lnTo>
                  <a:lnTo>
                    <a:pt x="519" y="140"/>
                  </a:lnTo>
                  <a:lnTo>
                    <a:pt x="528" y="133"/>
                  </a:lnTo>
                  <a:lnTo>
                    <a:pt x="535" y="124"/>
                  </a:lnTo>
                  <a:lnTo>
                    <a:pt x="540" y="116"/>
                  </a:lnTo>
                  <a:lnTo>
                    <a:pt x="543" y="107"/>
                  </a:lnTo>
                  <a:lnTo>
                    <a:pt x="544" y="99"/>
                  </a:lnTo>
                  <a:lnTo>
                    <a:pt x="543" y="90"/>
                  </a:lnTo>
                  <a:lnTo>
                    <a:pt x="540" y="81"/>
                  </a:lnTo>
                  <a:lnTo>
                    <a:pt x="535" y="73"/>
                  </a:lnTo>
                  <a:lnTo>
                    <a:pt x="528" y="65"/>
                  </a:lnTo>
                  <a:lnTo>
                    <a:pt x="519" y="57"/>
                  </a:lnTo>
                  <a:lnTo>
                    <a:pt x="508" y="50"/>
                  </a:lnTo>
                  <a:lnTo>
                    <a:pt x="495" y="42"/>
                  </a:lnTo>
                  <a:lnTo>
                    <a:pt x="480" y="35"/>
                  </a:lnTo>
                  <a:lnTo>
                    <a:pt x="464" y="29"/>
                  </a:lnTo>
                  <a:lnTo>
                    <a:pt x="447" y="24"/>
                  </a:lnTo>
                  <a:lnTo>
                    <a:pt x="428" y="18"/>
                  </a:lnTo>
                  <a:lnTo>
                    <a:pt x="408" y="14"/>
                  </a:lnTo>
                  <a:lnTo>
                    <a:pt x="387" y="9"/>
                  </a:lnTo>
                  <a:lnTo>
                    <a:pt x="365" y="6"/>
                  </a:lnTo>
                  <a:lnTo>
                    <a:pt x="342" y="3"/>
                  </a:lnTo>
                  <a:lnTo>
                    <a:pt x="319" y="2"/>
                  </a:lnTo>
                  <a:lnTo>
                    <a:pt x="296" y="1"/>
                  </a:lnTo>
                  <a:lnTo>
                    <a:pt x="272" y="0"/>
                  </a:lnTo>
                  <a:lnTo>
                    <a:pt x="248" y="1"/>
                  </a:lnTo>
                  <a:lnTo>
                    <a:pt x="225" y="2"/>
                  </a:lnTo>
                  <a:lnTo>
                    <a:pt x="202" y="4"/>
                  </a:lnTo>
                  <a:lnTo>
                    <a:pt x="179" y="6"/>
                  </a:lnTo>
                  <a:lnTo>
                    <a:pt x="157" y="9"/>
                  </a:lnTo>
                  <a:lnTo>
                    <a:pt x="136" y="14"/>
                  </a:lnTo>
                  <a:lnTo>
                    <a:pt x="116" y="18"/>
                  </a:lnTo>
                  <a:lnTo>
                    <a:pt x="97" y="24"/>
                  </a:lnTo>
                  <a:lnTo>
                    <a:pt x="80" y="29"/>
                  </a:lnTo>
                  <a:lnTo>
                    <a:pt x="64" y="35"/>
                  </a:lnTo>
                  <a:lnTo>
                    <a:pt x="49" y="42"/>
                  </a:lnTo>
                  <a:lnTo>
                    <a:pt x="36" y="50"/>
                  </a:lnTo>
                  <a:lnTo>
                    <a:pt x="26" y="57"/>
                  </a:lnTo>
                  <a:lnTo>
                    <a:pt x="16" y="65"/>
                  </a:lnTo>
                  <a:lnTo>
                    <a:pt x="9" y="73"/>
                  </a:lnTo>
                  <a:lnTo>
                    <a:pt x="4" y="82"/>
                  </a:lnTo>
                  <a:lnTo>
                    <a:pt x="1" y="90"/>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2" name="Freeform 8"/>
            <p:cNvSpPr>
              <a:spLocks/>
            </p:cNvSpPr>
            <p:nvPr/>
          </p:nvSpPr>
          <p:spPr bwMode="auto">
            <a:xfrm>
              <a:off x="5638124" y="1752631"/>
              <a:ext cx="1068651" cy="688380"/>
            </a:xfrm>
            <a:custGeom>
              <a:avLst/>
              <a:gdLst>
                <a:gd name="T0" fmla="*/ 0 w 673"/>
                <a:gd name="T1" fmla="*/ 217 h 433"/>
                <a:gd name="T2" fmla="*/ 331 w 673"/>
                <a:gd name="T3" fmla="*/ 0 h 433"/>
                <a:gd name="T4" fmla="*/ 672 w 673"/>
                <a:gd name="T5" fmla="*/ 224 h 433"/>
                <a:gd name="T6" fmla="*/ 331 w 673"/>
                <a:gd name="T7" fmla="*/ 432 h 433"/>
                <a:gd name="T8" fmla="*/ 0 w 673"/>
                <a:gd name="T9" fmla="*/ 217 h 433"/>
                <a:gd name="T10" fmla="*/ 0 60000 65536"/>
                <a:gd name="T11" fmla="*/ 0 60000 65536"/>
                <a:gd name="T12" fmla="*/ 0 60000 65536"/>
                <a:gd name="T13" fmla="*/ 0 60000 65536"/>
                <a:gd name="T14" fmla="*/ 0 60000 65536"/>
                <a:gd name="T15" fmla="*/ 0 w 673"/>
                <a:gd name="T16" fmla="*/ 0 h 433"/>
                <a:gd name="T17" fmla="*/ 673 w 673"/>
                <a:gd name="T18" fmla="*/ 433 h 433"/>
              </a:gdLst>
              <a:ahLst/>
              <a:cxnLst>
                <a:cxn ang="T10">
                  <a:pos x="T0" y="T1"/>
                </a:cxn>
                <a:cxn ang="T11">
                  <a:pos x="T2" y="T3"/>
                </a:cxn>
                <a:cxn ang="T12">
                  <a:pos x="T4" y="T5"/>
                </a:cxn>
                <a:cxn ang="T13">
                  <a:pos x="T6" y="T7"/>
                </a:cxn>
                <a:cxn ang="T14">
                  <a:pos x="T8" y="T9"/>
                </a:cxn>
              </a:cxnLst>
              <a:rect l="T15" t="T16" r="T17" b="T18"/>
              <a:pathLst>
                <a:path w="673" h="433">
                  <a:moveTo>
                    <a:pt x="0" y="217"/>
                  </a:moveTo>
                  <a:lnTo>
                    <a:pt x="331" y="0"/>
                  </a:lnTo>
                  <a:lnTo>
                    <a:pt x="672" y="224"/>
                  </a:lnTo>
                  <a:lnTo>
                    <a:pt x="331" y="432"/>
                  </a:lnTo>
                  <a:lnTo>
                    <a:pt x="0" y="217"/>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3" name="Freeform 9"/>
            <p:cNvSpPr>
              <a:spLocks/>
            </p:cNvSpPr>
            <p:nvPr/>
          </p:nvSpPr>
          <p:spPr bwMode="auto">
            <a:xfrm>
              <a:off x="7514560" y="1981244"/>
              <a:ext cx="1340312" cy="294657"/>
            </a:xfrm>
            <a:custGeom>
              <a:avLst/>
              <a:gdLst>
                <a:gd name="T0" fmla="*/ 843 w 844"/>
                <a:gd name="T1" fmla="*/ 184 h 185"/>
                <a:gd name="T2" fmla="*/ 843 w 844"/>
                <a:gd name="T3" fmla="*/ 0 h 185"/>
                <a:gd name="T4" fmla="*/ 0 w 844"/>
                <a:gd name="T5" fmla="*/ 0 h 185"/>
                <a:gd name="T6" fmla="*/ 0 w 844"/>
                <a:gd name="T7" fmla="*/ 184 h 185"/>
                <a:gd name="T8" fmla="*/ 843 w 844"/>
                <a:gd name="T9" fmla="*/ 184 h 185"/>
                <a:gd name="T10" fmla="*/ 0 60000 65536"/>
                <a:gd name="T11" fmla="*/ 0 60000 65536"/>
                <a:gd name="T12" fmla="*/ 0 60000 65536"/>
                <a:gd name="T13" fmla="*/ 0 60000 65536"/>
                <a:gd name="T14" fmla="*/ 0 60000 65536"/>
                <a:gd name="T15" fmla="*/ 0 w 844"/>
                <a:gd name="T16" fmla="*/ 0 h 185"/>
                <a:gd name="T17" fmla="*/ 844 w 844"/>
                <a:gd name="T18" fmla="*/ 185 h 185"/>
              </a:gdLst>
              <a:ahLst/>
              <a:cxnLst>
                <a:cxn ang="T10">
                  <a:pos x="T0" y="T1"/>
                </a:cxn>
                <a:cxn ang="T11">
                  <a:pos x="T2" y="T3"/>
                </a:cxn>
                <a:cxn ang="T12">
                  <a:pos x="T4" y="T5"/>
                </a:cxn>
                <a:cxn ang="T13">
                  <a:pos x="T6" y="T7"/>
                </a:cxn>
                <a:cxn ang="T14">
                  <a:pos x="T8" y="T9"/>
                </a:cxn>
              </a:cxnLst>
              <a:rect l="T15" t="T16" r="T17" b="T18"/>
              <a:pathLst>
                <a:path w="844" h="185">
                  <a:moveTo>
                    <a:pt x="843" y="184"/>
                  </a:moveTo>
                  <a:lnTo>
                    <a:pt x="843" y="0"/>
                  </a:lnTo>
                  <a:lnTo>
                    <a:pt x="0" y="0"/>
                  </a:lnTo>
                  <a:lnTo>
                    <a:pt x="0" y="184"/>
                  </a:lnTo>
                  <a:lnTo>
                    <a:pt x="843" y="18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14" name="Rectangle 10"/>
            <p:cNvSpPr>
              <a:spLocks noChangeArrowheads="1"/>
            </p:cNvSpPr>
            <p:nvPr/>
          </p:nvSpPr>
          <p:spPr bwMode="auto">
            <a:xfrm>
              <a:off x="8151432" y="1457974"/>
              <a:ext cx="496545" cy="32259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age</a:t>
              </a:r>
            </a:p>
          </p:txBody>
        </p:sp>
        <p:sp>
          <p:nvSpPr>
            <p:cNvPr id="21515" name="Rectangle 11"/>
            <p:cNvSpPr>
              <a:spLocks noChangeArrowheads="1"/>
            </p:cNvSpPr>
            <p:nvPr/>
          </p:nvSpPr>
          <p:spPr bwMode="auto">
            <a:xfrm>
              <a:off x="6964042" y="1430033"/>
              <a:ext cx="768206" cy="325139"/>
            </a:xfrm>
            <a:prstGeom prst="rect">
              <a:avLst/>
            </a:prstGeom>
            <a:noFill/>
            <a:ln w="9525">
              <a:noFill/>
              <a:miter lim="800000"/>
              <a:headEnd/>
              <a:tailEnd/>
            </a:ln>
          </p:spPr>
          <p:txBody>
            <a:bodyPr wrap="none" lIns="90488" tIns="44450" rIns="90488" bIns="44450">
              <a:spAutoFit/>
            </a:bodyPr>
            <a:lstStyle/>
            <a:p>
              <a:pPr>
                <a:defRPr/>
              </a:pPr>
              <a:r>
                <a:rPr lang="en-US" sz="1200" b="1" dirty="0" err="1">
                  <a:solidFill>
                    <a:srgbClr val="000000"/>
                  </a:solidFill>
                  <a:latin typeface="+mj-lt"/>
                </a:rPr>
                <a:t>pname</a:t>
              </a:r>
              <a:endParaRPr lang="en-US" sz="1200" b="1" dirty="0">
                <a:solidFill>
                  <a:srgbClr val="000000"/>
                </a:solidFill>
                <a:latin typeface="+mj-lt"/>
              </a:endParaRPr>
            </a:p>
          </p:txBody>
        </p:sp>
        <p:sp>
          <p:nvSpPr>
            <p:cNvPr id="21516" name="Rectangle 12"/>
            <p:cNvSpPr>
              <a:spLocks noChangeArrowheads="1"/>
            </p:cNvSpPr>
            <p:nvPr/>
          </p:nvSpPr>
          <p:spPr bwMode="auto">
            <a:xfrm>
              <a:off x="7559537" y="1932982"/>
              <a:ext cx="1214376" cy="322598"/>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Dependents</a:t>
              </a:r>
            </a:p>
          </p:txBody>
        </p:sp>
        <p:sp>
          <p:nvSpPr>
            <p:cNvPr id="21517" name="Rectangle 13"/>
            <p:cNvSpPr>
              <a:spLocks noChangeArrowheads="1"/>
            </p:cNvSpPr>
            <p:nvPr/>
          </p:nvSpPr>
          <p:spPr bwMode="auto">
            <a:xfrm>
              <a:off x="5755063" y="1960922"/>
              <a:ext cx="768206" cy="32513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Covers</a:t>
              </a:r>
            </a:p>
          </p:txBody>
        </p:sp>
        <p:grpSp>
          <p:nvGrpSpPr>
            <p:cNvPr id="21519" name="Group 25"/>
            <p:cNvGrpSpPr>
              <a:grpSpLocks/>
            </p:cNvGrpSpPr>
            <p:nvPr/>
          </p:nvGrpSpPr>
          <p:grpSpPr bwMode="auto">
            <a:xfrm>
              <a:off x="2900363" y="1219200"/>
              <a:ext cx="2454275" cy="1096963"/>
              <a:chOff x="1827" y="768"/>
              <a:chExt cx="1546" cy="691"/>
            </a:xfrm>
          </p:grpSpPr>
          <p:sp>
            <p:nvSpPr>
              <p:cNvPr id="21575" name="Freeform 14"/>
              <p:cNvSpPr>
                <a:spLocks/>
              </p:cNvSpPr>
              <p:nvPr/>
            </p:nvSpPr>
            <p:spPr bwMode="auto">
              <a:xfrm>
                <a:off x="1827" y="925"/>
                <a:ext cx="545" cy="197"/>
              </a:xfrm>
              <a:custGeom>
                <a:avLst/>
                <a:gdLst>
                  <a:gd name="T0" fmla="*/ 543 w 545"/>
                  <a:gd name="T1" fmla="*/ 90 h 198"/>
                  <a:gd name="T2" fmla="*/ 535 w 545"/>
                  <a:gd name="T3" fmla="*/ 73 h 198"/>
                  <a:gd name="T4" fmla="*/ 519 w 545"/>
                  <a:gd name="T5" fmla="*/ 57 h 198"/>
                  <a:gd name="T6" fmla="*/ 495 w 545"/>
                  <a:gd name="T7" fmla="*/ 42 h 198"/>
                  <a:gd name="T8" fmla="*/ 464 w 545"/>
                  <a:gd name="T9" fmla="*/ 29 h 198"/>
                  <a:gd name="T10" fmla="*/ 428 w 545"/>
                  <a:gd name="T11" fmla="*/ 18 h 198"/>
                  <a:gd name="T12" fmla="*/ 387 w 545"/>
                  <a:gd name="T13" fmla="*/ 9 h 198"/>
                  <a:gd name="T14" fmla="*/ 343 w 545"/>
                  <a:gd name="T15" fmla="*/ 3 h 198"/>
                  <a:gd name="T16" fmla="*/ 296 w 545"/>
                  <a:gd name="T17" fmla="*/ 1 h 198"/>
                  <a:gd name="T18" fmla="*/ 248 w 545"/>
                  <a:gd name="T19" fmla="*/ 1 h 198"/>
                  <a:gd name="T20" fmla="*/ 202 w 545"/>
                  <a:gd name="T21" fmla="*/ 3 h 198"/>
                  <a:gd name="T22" fmla="*/ 157 w 545"/>
                  <a:gd name="T23" fmla="*/ 9 h 198"/>
                  <a:gd name="T24" fmla="*/ 116 w 545"/>
                  <a:gd name="T25" fmla="*/ 18 h 198"/>
                  <a:gd name="T26" fmla="*/ 80 w 545"/>
                  <a:gd name="T27" fmla="*/ 29 h 198"/>
                  <a:gd name="T28" fmla="*/ 49 w 545"/>
                  <a:gd name="T29" fmla="*/ 42 h 198"/>
                  <a:gd name="T30" fmla="*/ 25 w 545"/>
                  <a:gd name="T31" fmla="*/ 57 h 198"/>
                  <a:gd name="T32" fmla="*/ 9 w 545"/>
                  <a:gd name="T33" fmla="*/ 73 h 198"/>
                  <a:gd name="T34" fmla="*/ 1 w 545"/>
                  <a:gd name="T35" fmla="*/ 90 h 198"/>
                  <a:gd name="T36" fmla="*/ 1 w 545"/>
                  <a:gd name="T37" fmla="*/ 107 h 198"/>
                  <a:gd name="T38" fmla="*/ 9 w 545"/>
                  <a:gd name="T39" fmla="*/ 124 h 198"/>
                  <a:gd name="T40" fmla="*/ 25 w 545"/>
                  <a:gd name="T41" fmla="*/ 140 h 198"/>
                  <a:gd name="T42" fmla="*/ 49 w 545"/>
                  <a:gd name="T43" fmla="*/ 155 h 198"/>
                  <a:gd name="T44" fmla="*/ 80 w 545"/>
                  <a:gd name="T45" fmla="*/ 168 h 198"/>
                  <a:gd name="T46" fmla="*/ 116 w 545"/>
                  <a:gd name="T47" fmla="*/ 179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79 h 198"/>
                  <a:gd name="T62" fmla="*/ 464 w 545"/>
                  <a:gd name="T63" fmla="*/ 168 h 198"/>
                  <a:gd name="T64" fmla="*/ 495 w 545"/>
                  <a:gd name="T65" fmla="*/ 155 h 198"/>
                  <a:gd name="T66" fmla="*/ 519 w 545"/>
                  <a:gd name="T67" fmla="*/ 140 h 198"/>
                  <a:gd name="T68" fmla="*/ 535 w 545"/>
                  <a:gd name="T69" fmla="*/ 124 h 198"/>
                  <a:gd name="T70" fmla="*/ 543 w 545"/>
                  <a:gd name="T71" fmla="*/ 10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3" y="90"/>
                    </a:lnTo>
                    <a:lnTo>
                      <a:pt x="540" y="81"/>
                    </a:lnTo>
                    <a:lnTo>
                      <a:pt x="535" y="73"/>
                    </a:lnTo>
                    <a:lnTo>
                      <a:pt x="528" y="65"/>
                    </a:lnTo>
                    <a:lnTo>
                      <a:pt x="519" y="57"/>
                    </a:lnTo>
                    <a:lnTo>
                      <a:pt x="508" y="49"/>
                    </a:lnTo>
                    <a:lnTo>
                      <a:pt x="495" y="42"/>
                    </a:lnTo>
                    <a:lnTo>
                      <a:pt x="480" y="35"/>
                    </a:lnTo>
                    <a:lnTo>
                      <a:pt x="464" y="29"/>
                    </a:lnTo>
                    <a:lnTo>
                      <a:pt x="447" y="23"/>
                    </a:lnTo>
                    <a:lnTo>
                      <a:pt x="428" y="18"/>
                    </a:lnTo>
                    <a:lnTo>
                      <a:pt x="408" y="13"/>
                    </a:lnTo>
                    <a:lnTo>
                      <a:pt x="387" y="9"/>
                    </a:lnTo>
                    <a:lnTo>
                      <a:pt x="365" y="6"/>
                    </a:lnTo>
                    <a:lnTo>
                      <a:pt x="343" y="3"/>
                    </a:lnTo>
                    <a:lnTo>
                      <a:pt x="319" y="2"/>
                    </a:lnTo>
                    <a:lnTo>
                      <a:pt x="296" y="1"/>
                    </a:lnTo>
                    <a:lnTo>
                      <a:pt x="272" y="0"/>
                    </a:lnTo>
                    <a:lnTo>
                      <a:pt x="248" y="1"/>
                    </a:lnTo>
                    <a:lnTo>
                      <a:pt x="225" y="2"/>
                    </a:lnTo>
                    <a:lnTo>
                      <a:pt x="202" y="3"/>
                    </a:lnTo>
                    <a:lnTo>
                      <a:pt x="179" y="6"/>
                    </a:lnTo>
                    <a:lnTo>
                      <a:pt x="157" y="9"/>
                    </a:lnTo>
                    <a:lnTo>
                      <a:pt x="136" y="13"/>
                    </a:lnTo>
                    <a:lnTo>
                      <a:pt x="116" y="18"/>
                    </a:lnTo>
                    <a:lnTo>
                      <a:pt x="97" y="23"/>
                    </a:lnTo>
                    <a:lnTo>
                      <a:pt x="80" y="29"/>
                    </a:lnTo>
                    <a:lnTo>
                      <a:pt x="64" y="35"/>
                    </a:lnTo>
                    <a:lnTo>
                      <a:pt x="49" y="42"/>
                    </a:lnTo>
                    <a:lnTo>
                      <a:pt x="36" y="49"/>
                    </a:lnTo>
                    <a:lnTo>
                      <a:pt x="25" y="57"/>
                    </a:lnTo>
                    <a:lnTo>
                      <a:pt x="16" y="65"/>
                    </a:lnTo>
                    <a:lnTo>
                      <a:pt x="9" y="73"/>
                    </a:lnTo>
                    <a:lnTo>
                      <a:pt x="4" y="81"/>
                    </a:lnTo>
                    <a:lnTo>
                      <a:pt x="1" y="90"/>
                    </a:lnTo>
                    <a:lnTo>
                      <a:pt x="0" y="99"/>
                    </a:lnTo>
                    <a:lnTo>
                      <a:pt x="1" y="107"/>
                    </a:lnTo>
                    <a:lnTo>
                      <a:pt x="4" y="116"/>
                    </a:lnTo>
                    <a:lnTo>
                      <a:pt x="9" y="124"/>
                    </a:lnTo>
                    <a:lnTo>
                      <a:pt x="16" y="132"/>
                    </a:lnTo>
                    <a:lnTo>
                      <a:pt x="25" y="140"/>
                    </a:lnTo>
                    <a:lnTo>
                      <a:pt x="36" y="148"/>
                    </a:lnTo>
                    <a:lnTo>
                      <a:pt x="49" y="155"/>
                    </a:lnTo>
                    <a:lnTo>
                      <a:pt x="64" y="162"/>
                    </a:lnTo>
                    <a:lnTo>
                      <a:pt x="80" y="168"/>
                    </a:lnTo>
                    <a:lnTo>
                      <a:pt x="97" y="174"/>
                    </a:lnTo>
                    <a:lnTo>
                      <a:pt x="116" y="179"/>
                    </a:lnTo>
                    <a:lnTo>
                      <a:pt x="136" y="184"/>
                    </a:lnTo>
                    <a:lnTo>
                      <a:pt x="157" y="188"/>
                    </a:lnTo>
                    <a:lnTo>
                      <a:pt x="179" y="191"/>
                    </a:lnTo>
                    <a:lnTo>
                      <a:pt x="202" y="194"/>
                    </a:lnTo>
                    <a:lnTo>
                      <a:pt x="225" y="195"/>
                    </a:lnTo>
                    <a:lnTo>
                      <a:pt x="248" y="197"/>
                    </a:lnTo>
                    <a:lnTo>
                      <a:pt x="272" y="197"/>
                    </a:lnTo>
                    <a:lnTo>
                      <a:pt x="296" y="197"/>
                    </a:lnTo>
                    <a:lnTo>
                      <a:pt x="319" y="195"/>
                    </a:lnTo>
                    <a:lnTo>
                      <a:pt x="343" y="194"/>
                    </a:lnTo>
                    <a:lnTo>
                      <a:pt x="365" y="191"/>
                    </a:lnTo>
                    <a:lnTo>
                      <a:pt x="387" y="188"/>
                    </a:lnTo>
                    <a:lnTo>
                      <a:pt x="408" y="184"/>
                    </a:lnTo>
                    <a:lnTo>
                      <a:pt x="428" y="179"/>
                    </a:lnTo>
                    <a:lnTo>
                      <a:pt x="447" y="174"/>
                    </a:lnTo>
                    <a:lnTo>
                      <a:pt x="464" y="168"/>
                    </a:lnTo>
                    <a:lnTo>
                      <a:pt x="480" y="162"/>
                    </a:lnTo>
                    <a:lnTo>
                      <a:pt x="495" y="155"/>
                    </a:lnTo>
                    <a:lnTo>
                      <a:pt x="508" y="148"/>
                    </a:lnTo>
                    <a:lnTo>
                      <a:pt x="519" y="140"/>
                    </a:lnTo>
                    <a:lnTo>
                      <a:pt x="528" y="132"/>
                    </a:lnTo>
                    <a:lnTo>
                      <a:pt x="535" y="124"/>
                    </a:lnTo>
                    <a:lnTo>
                      <a:pt x="540" y="116"/>
                    </a:lnTo>
                    <a:lnTo>
                      <a:pt x="543" y="107"/>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6" name="Freeform 15"/>
              <p:cNvSpPr>
                <a:spLocks/>
              </p:cNvSpPr>
              <p:nvPr/>
            </p:nvSpPr>
            <p:spPr bwMode="auto">
              <a:xfrm>
                <a:off x="2826" y="925"/>
                <a:ext cx="546" cy="197"/>
              </a:xfrm>
              <a:custGeom>
                <a:avLst/>
                <a:gdLst>
                  <a:gd name="T0" fmla="*/ 1 w 546"/>
                  <a:gd name="T1" fmla="*/ 107 h 198"/>
                  <a:gd name="T2" fmla="*/ 9 w 546"/>
                  <a:gd name="T3" fmla="*/ 124 h 198"/>
                  <a:gd name="T4" fmla="*/ 26 w 546"/>
                  <a:gd name="T5" fmla="*/ 140 h 198"/>
                  <a:gd name="T6" fmla="*/ 50 w 546"/>
                  <a:gd name="T7" fmla="*/ 155 h 198"/>
                  <a:gd name="T8" fmla="*/ 80 w 546"/>
                  <a:gd name="T9" fmla="*/ 168 h 198"/>
                  <a:gd name="T10" fmla="*/ 117 w 546"/>
                  <a:gd name="T11" fmla="*/ 179 h 198"/>
                  <a:gd name="T12" fmla="*/ 157 w 546"/>
                  <a:gd name="T13" fmla="*/ 188 h 198"/>
                  <a:gd name="T14" fmla="*/ 202 w 546"/>
                  <a:gd name="T15" fmla="*/ 194 h 198"/>
                  <a:gd name="T16" fmla="*/ 249 w 546"/>
                  <a:gd name="T17" fmla="*/ 197 h 198"/>
                  <a:gd name="T18" fmla="*/ 296 w 546"/>
                  <a:gd name="T19" fmla="*/ 197 h 198"/>
                  <a:gd name="T20" fmla="*/ 343 w 546"/>
                  <a:gd name="T21" fmla="*/ 194 h 198"/>
                  <a:gd name="T22" fmla="*/ 388 w 546"/>
                  <a:gd name="T23" fmla="*/ 188 h 198"/>
                  <a:gd name="T24" fmla="*/ 428 w 546"/>
                  <a:gd name="T25" fmla="*/ 179 h 198"/>
                  <a:gd name="T26" fmla="*/ 465 w 546"/>
                  <a:gd name="T27" fmla="*/ 168 h 198"/>
                  <a:gd name="T28" fmla="*/ 495 w 546"/>
                  <a:gd name="T29" fmla="*/ 155 h 198"/>
                  <a:gd name="T30" fmla="*/ 519 w 546"/>
                  <a:gd name="T31" fmla="*/ 140 h 198"/>
                  <a:gd name="T32" fmla="*/ 536 w 546"/>
                  <a:gd name="T33" fmla="*/ 124 h 198"/>
                  <a:gd name="T34" fmla="*/ 544 w 546"/>
                  <a:gd name="T35" fmla="*/ 107 h 198"/>
                  <a:gd name="T36" fmla="*/ 544 w 546"/>
                  <a:gd name="T37" fmla="*/ 90 h 198"/>
                  <a:gd name="T38" fmla="*/ 536 w 546"/>
                  <a:gd name="T39" fmla="*/ 73 h 198"/>
                  <a:gd name="T40" fmla="*/ 519 w 546"/>
                  <a:gd name="T41" fmla="*/ 57 h 198"/>
                  <a:gd name="T42" fmla="*/ 495 w 546"/>
                  <a:gd name="T43" fmla="*/ 42 h 198"/>
                  <a:gd name="T44" fmla="*/ 465 w 546"/>
                  <a:gd name="T45" fmla="*/ 29 h 198"/>
                  <a:gd name="T46" fmla="*/ 428 w 546"/>
                  <a:gd name="T47" fmla="*/ 18 h 198"/>
                  <a:gd name="T48" fmla="*/ 388 w 546"/>
                  <a:gd name="T49" fmla="*/ 9 h 198"/>
                  <a:gd name="T50" fmla="*/ 343 w 546"/>
                  <a:gd name="T51" fmla="*/ 3 h 198"/>
                  <a:gd name="T52" fmla="*/ 296 w 546"/>
                  <a:gd name="T53" fmla="*/ 1 h 198"/>
                  <a:gd name="T54" fmla="*/ 249 w 546"/>
                  <a:gd name="T55" fmla="*/ 1 h 198"/>
                  <a:gd name="T56" fmla="*/ 202 w 546"/>
                  <a:gd name="T57" fmla="*/ 3 h 198"/>
                  <a:gd name="T58" fmla="*/ 157 w 546"/>
                  <a:gd name="T59" fmla="*/ 9 h 198"/>
                  <a:gd name="T60" fmla="*/ 117 w 546"/>
                  <a:gd name="T61" fmla="*/ 18 h 198"/>
                  <a:gd name="T62" fmla="*/ 80 w 546"/>
                  <a:gd name="T63" fmla="*/ 29 h 198"/>
                  <a:gd name="T64" fmla="*/ 50 w 546"/>
                  <a:gd name="T65" fmla="*/ 42 h 198"/>
                  <a:gd name="T66" fmla="*/ 26 w 546"/>
                  <a:gd name="T67" fmla="*/ 57 h 198"/>
                  <a:gd name="T68" fmla="*/ 9 w 546"/>
                  <a:gd name="T69" fmla="*/ 73 h 198"/>
                  <a:gd name="T70" fmla="*/ 1 w 546"/>
                  <a:gd name="T71" fmla="*/ 90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6"/>
                  <a:gd name="T109" fmla="*/ 0 h 198"/>
                  <a:gd name="T110" fmla="*/ 546 w 546"/>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6" h="198">
                    <a:moveTo>
                      <a:pt x="0" y="99"/>
                    </a:moveTo>
                    <a:lnTo>
                      <a:pt x="1" y="107"/>
                    </a:lnTo>
                    <a:lnTo>
                      <a:pt x="5" y="116"/>
                    </a:lnTo>
                    <a:lnTo>
                      <a:pt x="9" y="124"/>
                    </a:lnTo>
                    <a:lnTo>
                      <a:pt x="17" y="132"/>
                    </a:lnTo>
                    <a:lnTo>
                      <a:pt x="26" y="140"/>
                    </a:lnTo>
                    <a:lnTo>
                      <a:pt x="37" y="148"/>
                    </a:lnTo>
                    <a:lnTo>
                      <a:pt x="50" y="155"/>
                    </a:lnTo>
                    <a:lnTo>
                      <a:pt x="64" y="162"/>
                    </a:lnTo>
                    <a:lnTo>
                      <a:pt x="80" y="168"/>
                    </a:lnTo>
                    <a:lnTo>
                      <a:pt x="98" y="174"/>
                    </a:lnTo>
                    <a:lnTo>
                      <a:pt x="117" y="179"/>
                    </a:lnTo>
                    <a:lnTo>
                      <a:pt x="136" y="184"/>
                    </a:lnTo>
                    <a:lnTo>
                      <a:pt x="157" y="188"/>
                    </a:lnTo>
                    <a:lnTo>
                      <a:pt x="179" y="191"/>
                    </a:lnTo>
                    <a:lnTo>
                      <a:pt x="202" y="194"/>
                    </a:lnTo>
                    <a:lnTo>
                      <a:pt x="225" y="195"/>
                    </a:lnTo>
                    <a:lnTo>
                      <a:pt x="249" y="197"/>
                    </a:lnTo>
                    <a:lnTo>
                      <a:pt x="272" y="197"/>
                    </a:lnTo>
                    <a:lnTo>
                      <a:pt x="296" y="197"/>
                    </a:lnTo>
                    <a:lnTo>
                      <a:pt x="320" y="195"/>
                    </a:lnTo>
                    <a:lnTo>
                      <a:pt x="343" y="194"/>
                    </a:lnTo>
                    <a:lnTo>
                      <a:pt x="366" y="191"/>
                    </a:lnTo>
                    <a:lnTo>
                      <a:pt x="388" y="188"/>
                    </a:lnTo>
                    <a:lnTo>
                      <a:pt x="409" y="184"/>
                    </a:lnTo>
                    <a:lnTo>
                      <a:pt x="428" y="179"/>
                    </a:lnTo>
                    <a:lnTo>
                      <a:pt x="448" y="174"/>
                    </a:lnTo>
                    <a:lnTo>
                      <a:pt x="465" y="168"/>
                    </a:lnTo>
                    <a:lnTo>
                      <a:pt x="481" y="162"/>
                    </a:lnTo>
                    <a:lnTo>
                      <a:pt x="495" y="155"/>
                    </a:lnTo>
                    <a:lnTo>
                      <a:pt x="508" y="148"/>
                    </a:lnTo>
                    <a:lnTo>
                      <a:pt x="519" y="140"/>
                    </a:lnTo>
                    <a:lnTo>
                      <a:pt x="528" y="132"/>
                    </a:lnTo>
                    <a:lnTo>
                      <a:pt x="536" y="124"/>
                    </a:lnTo>
                    <a:lnTo>
                      <a:pt x="540" y="116"/>
                    </a:lnTo>
                    <a:lnTo>
                      <a:pt x="544" y="107"/>
                    </a:lnTo>
                    <a:lnTo>
                      <a:pt x="545" y="99"/>
                    </a:lnTo>
                    <a:lnTo>
                      <a:pt x="544" y="90"/>
                    </a:lnTo>
                    <a:lnTo>
                      <a:pt x="540" y="81"/>
                    </a:lnTo>
                    <a:lnTo>
                      <a:pt x="536" y="73"/>
                    </a:lnTo>
                    <a:lnTo>
                      <a:pt x="528" y="65"/>
                    </a:lnTo>
                    <a:lnTo>
                      <a:pt x="519" y="57"/>
                    </a:lnTo>
                    <a:lnTo>
                      <a:pt x="508" y="49"/>
                    </a:lnTo>
                    <a:lnTo>
                      <a:pt x="495" y="42"/>
                    </a:lnTo>
                    <a:lnTo>
                      <a:pt x="481" y="35"/>
                    </a:lnTo>
                    <a:lnTo>
                      <a:pt x="465" y="29"/>
                    </a:lnTo>
                    <a:lnTo>
                      <a:pt x="447" y="23"/>
                    </a:lnTo>
                    <a:lnTo>
                      <a:pt x="428" y="18"/>
                    </a:lnTo>
                    <a:lnTo>
                      <a:pt x="409" y="13"/>
                    </a:lnTo>
                    <a:lnTo>
                      <a:pt x="388" y="9"/>
                    </a:lnTo>
                    <a:lnTo>
                      <a:pt x="366" y="6"/>
                    </a:lnTo>
                    <a:lnTo>
                      <a:pt x="343" y="3"/>
                    </a:lnTo>
                    <a:lnTo>
                      <a:pt x="320" y="2"/>
                    </a:lnTo>
                    <a:lnTo>
                      <a:pt x="296" y="1"/>
                    </a:lnTo>
                    <a:lnTo>
                      <a:pt x="272" y="0"/>
                    </a:lnTo>
                    <a:lnTo>
                      <a:pt x="249" y="1"/>
                    </a:lnTo>
                    <a:lnTo>
                      <a:pt x="225" y="2"/>
                    </a:lnTo>
                    <a:lnTo>
                      <a:pt x="202" y="3"/>
                    </a:lnTo>
                    <a:lnTo>
                      <a:pt x="179" y="6"/>
                    </a:lnTo>
                    <a:lnTo>
                      <a:pt x="157" y="9"/>
                    </a:lnTo>
                    <a:lnTo>
                      <a:pt x="136" y="13"/>
                    </a:lnTo>
                    <a:lnTo>
                      <a:pt x="117" y="18"/>
                    </a:lnTo>
                    <a:lnTo>
                      <a:pt x="97" y="23"/>
                    </a:lnTo>
                    <a:lnTo>
                      <a:pt x="80" y="29"/>
                    </a:lnTo>
                    <a:lnTo>
                      <a:pt x="64" y="35"/>
                    </a:lnTo>
                    <a:lnTo>
                      <a:pt x="50" y="42"/>
                    </a:lnTo>
                    <a:lnTo>
                      <a:pt x="37" y="49"/>
                    </a:lnTo>
                    <a:lnTo>
                      <a:pt x="26" y="57"/>
                    </a:lnTo>
                    <a:lnTo>
                      <a:pt x="17" y="65"/>
                    </a:lnTo>
                    <a:lnTo>
                      <a:pt x="9" y="73"/>
                    </a:lnTo>
                    <a:lnTo>
                      <a:pt x="5" y="81"/>
                    </a:lnTo>
                    <a:lnTo>
                      <a:pt x="1" y="90"/>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7" name="Freeform 16"/>
              <p:cNvSpPr>
                <a:spLocks/>
              </p:cNvSpPr>
              <p:nvPr/>
            </p:nvSpPr>
            <p:spPr bwMode="auto">
              <a:xfrm>
                <a:off x="2316" y="1242"/>
                <a:ext cx="820" cy="218"/>
              </a:xfrm>
              <a:custGeom>
                <a:avLst/>
                <a:gdLst>
                  <a:gd name="T0" fmla="*/ 819 w 820"/>
                  <a:gd name="T1" fmla="*/ 169 h 170"/>
                  <a:gd name="T2" fmla="*/ 819 w 820"/>
                  <a:gd name="T3" fmla="*/ 0 h 170"/>
                  <a:gd name="T4" fmla="*/ 0 w 820"/>
                  <a:gd name="T5" fmla="*/ 0 h 170"/>
                  <a:gd name="T6" fmla="*/ 0 w 820"/>
                  <a:gd name="T7" fmla="*/ 169 h 170"/>
                  <a:gd name="T8" fmla="*/ 819 w 820"/>
                  <a:gd name="T9" fmla="*/ 169 h 170"/>
                  <a:gd name="T10" fmla="*/ 0 60000 65536"/>
                  <a:gd name="T11" fmla="*/ 0 60000 65536"/>
                  <a:gd name="T12" fmla="*/ 0 60000 65536"/>
                  <a:gd name="T13" fmla="*/ 0 60000 65536"/>
                  <a:gd name="T14" fmla="*/ 0 60000 65536"/>
                  <a:gd name="T15" fmla="*/ 0 w 820"/>
                  <a:gd name="T16" fmla="*/ 0 h 170"/>
                  <a:gd name="T17" fmla="*/ 820 w 820"/>
                  <a:gd name="T18" fmla="*/ 170 h 170"/>
                </a:gdLst>
                <a:ahLst/>
                <a:cxnLst>
                  <a:cxn ang="T10">
                    <a:pos x="T0" y="T1"/>
                  </a:cxn>
                  <a:cxn ang="T11">
                    <a:pos x="T2" y="T3"/>
                  </a:cxn>
                  <a:cxn ang="T12">
                    <a:pos x="T4" y="T5"/>
                  </a:cxn>
                  <a:cxn ang="T13">
                    <a:pos x="T6" y="T7"/>
                  </a:cxn>
                  <a:cxn ang="T14">
                    <a:pos x="T8" y="T9"/>
                  </a:cxn>
                </a:cxnLst>
                <a:rect l="T15" t="T16" r="T17" b="T18"/>
                <a:pathLst>
                  <a:path w="820" h="170">
                    <a:moveTo>
                      <a:pt x="819" y="169"/>
                    </a:moveTo>
                    <a:lnTo>
                      <a:pt x="819" y="0"/>
                    </a:lnTo>
                    <a:lnTo>
                      <a:pt x="0" y="0"/>
                    </a:lnTo>
                    <a:lnTo>
                      <a:pt x="0" y="169"/>
                    </a:lnTo>
                    <a:lnTo>
                      <a:pt x="819" y="16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8" name="Freeform 17"/>
              <p:cNvSpPr>
                <a:spLocks/>
              </p:cNvSpPr>
              <p:nvPr/>
            </p:nvSpPr>
            <p:spPr bwMode="auto">
              <a:xfrm>
                <a:off x="2316" y="779"/>
                <a:ext cx="545" cy="198"/>
              </a:xfrm>
              <a:custGeom>
                <a:avLst/>
                <a:gdLst>
                  <a:gd name="T0" fmla="*/ 543 w 545"/>
                  <a:gd name="T1" fmla="*/ 90 h 198"/>
                  <a:gd name="T2" fmla="*/ 535 w 545"/>
                  <a:gd name="T3" fmla="*/ 73 h 198"/>
                  <a:gd name="T4" fmla="*/ 519 w 545"/>
                  <a:gd name="T5" fmla="*/ 57 h 198"/>
                  <a:gd name="T6" fmla="*/ 495 w 545"/>
                  <a:gd name="T7" fmla="*/ 42 h 198"/>
                  <a:gd name="T8" fmla="*/ 465 w 545"/>
                  <a:gd name="T9" fmla="*/ 29 h 198"/>
                  <a:gd name="T10" fmla="*/ 428 w 545"/>
                  <a:gd name="T11" fmla="*/ 18 h 198"/>
                  <a:gd name="T12" fmla="*/ 387 w 545"/>
                  <a:gd name="T13" fmla="*/ 10 h 198"/>
                  <a:gd name="T14" fmla="*/ 343 w 545"/>
                  <a:gd name="T15" fmla="*/ 4 h 198"/>
                  <a:gd name="T16" fmla="*/ 296 w 545"/>
                  <a:gd name="T17" fmla="*/ 1 h 198"/>
                  <a:gd name="T18" fmla="*/ 248 w 545"/>
                  <a:gd name="T19" fmla="*/ 1 h 198"/>
                  <a:gd name="T20" fmla="*/ 202 w 545"/>
                  <a:gd name="T21" fmla="*/ 4 h 198"/>
                  <a:gd name="T22" fmla="*/ 157 w 545"/>
                  <a:gd name="T23" fmla="*/ 10 h 198"/>
                  <a:gd name="T24" fmla="*/ 116 w 545"/>
                  <a:gd name="T25" fmla="*/ 18 h 198"/>
                  <a:gd name="T26" fmla="*/ 79 w 545"/>
                  <a:gd name="T27" fmla="*/ 29 h 198"/>
                  <a:gd name="T28" fmla="*/ 49 w 545"/>
                  <a:gd name="T29" fmla="*/ 42 h 198"/>
                  <a:gd name="T30" fmla="*/ 25 w 545"/>
                  <a:gd name="T31" fmla="*/ 57 h 198"/>
                  <a:gd name="T32" fmla="*/ 9 w 545"/>
                  <a:gd name="T33" fmla="*/ 73 h 198"/>
                  <a:gd name="T34" fmla="*/ 1 w 545"/>
                  <a:gd name="T35" fmla="*/ 90 h 198"/>
                  <a:gd name="T36" fmla="*/ 1 w 545"/>
                  <a:gd name="T37" fmla="*/ 107 h 198"/>
                  <a:gd name="T38" fmla="*/ 9 w 545"/>
                  <a:gd name="T39" fmla="*/ 124 h 198"/>
                  <a:gd name="T40" fmla="*/ 25 w 545"/>
                  <a:gd name="T41" fmla="*/ 140 h 198"/>
                  <a:gd name="T42" fmla="*/ 49 w 545"/>
                  <a:gd name="T43" fmla="*/ 155 h 198"/>
                  <a:gd name="T44" fmla="*/ 79 w 545"/>
                  <a:gd name="T45" fmla="*/ 168 h 198"/>
                  <a:gd name="T46" fmla="*/ 116 w 545"/>
                  <a:gd name="T47" fmla="*/ 179 h 198"/>
                  <a:gd name="T48" fmla="*/ 157 w 545"/>
                  <a:gd name="T49" fmla="*/ 188 h 198"/>
                  <a:gd name="T50" fmla="*/ 202 w 545"/>
                  <a:gd name="T51" fmla="*/ 194 h 198"/>
                  <a:gd name="T52" fmla="*/ 248 w 545"/>
                  <a:gd name="T53" fmla="*/ 197 h 198"/>
                  <a:gd name="T54" fmla="*/ 296 w 545"/>
                  <a:gd name="T55" fmla="*/ 197 h 198"/>
                  <a:gd name="T56" fmla="*/ 343 w 545"/>
                  <a:gd name="T57" fmla="*/ 194 h 198"/>
                  <a:gd name="T58" fmla="*/ 387 w 545"/>
                  <a:gd name="T59" fmla="*/ 188 h 198"/>
                  <a:gd name="T60" fmla="*/ 428 w 545"/>
                  <a:gd name="T61" fmla="*/ 179 h 198"/>
                  <a:gd name="T62" fmla="*/ 465 w 545"/>
                  <a:gd name="T63" fmla="*/ 168 h 198"/>
                  <a:gd name="T64" fmla="*/ 495 w 545"/>
                  <a:gd name="T65" fmla="*/ 155 h 198"/>
                  <a:gd name="T66" fmla="*/ 519 w 545"/>
                  <a:gd name="T67" fmla="*/ 140 h 198"/>
                  <a:gd name="T68" fmla="*/ 535 w 545"/>
                  <a:gd name="T69" fmla="*/ 124 h 198"/>
                  <a:gd name="T70" fmla="*/ 543 w 545"/>
                  <a:gd name="T71" fmla="*/ 10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5"/>
                  <a:gd name="T109" fmla="*/ 0 h 198"/>
                  <a:gd name="T110" fmla="*/ 545 w 545"/>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5" h="198">
                    <a:moveTo>
                      <a:pt x="544" y="99"/>
                    </a:moveTo>
                    <a:lnTo>
                      <a:pt x="543" y="90"/>
                    </a:lnTo>
                    <a:lnTo>
                      <a:pt x="540" y="82"/>
                    </a:lnTo>
                    <a:lnTo>
                      <a:pt x="535" y="73"/>
                    </a:lnTo>
                    <a:lnTo>
                      <a:pt x="528" y="65"/>
                    </a:lnTo>
                    <a:lnTo>
                      <a:pt x="519" y="57"/>
                    </a:lnTo>
                    <a:lnTo>
                      <a:pt x="508" y="49"/>
                    </a:lnTo>
                    <a:lnTo>
                      <a:pt x="495" y="42"/>
                    </a:lnTo>
                    <a:lnTo>
                      <a:pt x="481" y="35"/>
                    </a:lnTo>
                    <a:lnTo>
                      <a:pt x="465" y="29"/>
                    </a:lnTo>
                    <a:lnTo>
                      <a:pt x="447" y="23"/>
                    </a:lnTo>
                    <a:lnTo>
                      <a:pt x="428" y="18"/>
                    </a:lnTo>
                    <a:lnTo>
                      <a:pt x="408" y="13"/>
                    </a:lnTo>
                    <a:lnTo>
                      <a:pt x="387" y="10"/>
                    </a:lnTo>
                    <a:lnTo>
                      <a:pt x="365" y="6"/>
                    </a:lnTo>
                    <a:lnTo>
                      <a:pt x="343" y="4"/>
                    </a:lnTo>
                    <a:lnTo>
                      <a:pt x="319" y="2"/>
                    </a:lnTo>
                    <a:lnTo>
                      <a:pt x="296" y="1"/>
                    </a:lnTo>
                    <a:lnTo>
                      <a:pt x="272" y="0"/>
                    </a:lnTo>
                    <a:lnTo>
                      <a:pt x="248" y="1"/>
                    </a:lnTo>
                    <a:lnTo>
                      <a:pt x="225" y="2"/>
                    </a:lnTo>
                    <a:lnTo>
                      <a:pt x="202" y="4"/>
                    </a:lnTo>
                    <a:lnTo>
                      <a:pt x="179" y="6"/>
                    </a:lnTo>
                    <a:lnTo>
                      <a:pt x="157" y="10"/>
                    </a:lnTo>
                    <a:lnTo>
                      <a:pt x="136" y="13"/>
                    </a:lnTo>
                    <a:lnTo>
                      <a:pt x="116" y="18"/>
                    </a:lnTo>
                    <a:lnTo>
                      <a:pt x="97" y="23"/>
                    </a:lnTo>
                    <a:lnTo>
                      <a:pt x="79" y="29"/>
                    </a:lnTo>
                    <a:lnTo>
                      <a:pt x="63" y="35"/>
                    </a:lnTo>
                    <a:lnTo>
                      <a:pt x="49" y="42"/>
                    </a:lnTo>
                    <a:lnTo>
                      <a:pt x="37" y="49"/>
                    </a:lnTo>
                    <a:lnTo>
                      <a:pt x="25" y="57"/>
                    </a:lnTo>
                    <a:lnTo>
                      <a:pt x="16" y="65"/>
                    </a:lnTo>
                    <a:lnTo>
                      <a:pt x="9" y="73"/>
                    </a:lnTo>
                    <a:lnTo>
                      <a:pt x="4" y="82"/>
                    </a:lnTo>
                    <a:lnTo>
                      <a:pt x="1" y="90"/>
                    </a:lnTo>
                    <a:lnTo>
                      <a:pt x="0" y="99"/>
                    </a:lnTo>
                    <a:lnTo>
                      <a:pt x="1" y="107"/>
                    </a:lnTo>
                    <a:lnTo>
                      <a:pt x="4" y="116"/>
                    </a:lnTo>
                    <a:lnTo>
                      <a:pt x="9" y="124"/>
                    </a:lnTo>
                    <a:lnTo>
                      <a:pt x="16" y="132"/>
                    </a:lnTo>
                    <a:lnTo>
                      <a:pt x="25" y="140"/>
                    </a:lnTo>
                    <a:lnTo>
                      <a:pt x="37" y="148"/>
                    </a:lnTo>
                    <a:lnTo>
                      <a:pt x="49" y="155"/>
                    </a:lnTo>
                    <a:lnTo>
                      <a:pt x="63" y="162"/>
                    </a:lnTo>
                    <a:lnTo>
                      <a:pt x="79" y="168"/>
                    </a:lnTo>
                    <a:lnTo>
                      <a:pt x="97" y="174"/>
                    </a:lnTo>
                    <a:lnTo>
                      <a:pt x="116" y="179"/>
                    </a:lnTo>
                    <a:lnTo>
                      <a:pt x="136" y="184"/>
                    </a:lnTo>
                    <a:lnTo>
                      <a:pt x="157" y="188"/>
                    </a:lnTo>
                    <a:lnTo>
                      <a:pt x="179" y="191"/>
                    </a:lnTo>
                    <a:lnTo>
                      <a:pt x="202" y="194"/>
                    </a:lnTo>
                    <a:lnTo>
                      <a:pt x="225" y="196"/>
                    </a:lnTo>
                    <a:lnTo>
                      <a:pt x="248" y="197"/>
                    </a:lnTo>
                    <a:lnTo>
                      <a:pt x="272" y="197"/>
                    </a:lnTo>
                    <a:lnTo>
                      <a:pt x="296" y="197"/>
                    </a:lnTo>
                    <a:lnTo>
                      <a:pt x="319" y="196"/>
                    </a:lnTo>
                    <a:lnTo>
                      <a:pt x="343" y="194"/>
                    </a:lnTo>
                    <a:lnTo>
                      <a:pt x="365" y="191"/>
                    </a:lnTo>
                    <a:lnTo>
                      <a:pt x="387" y="188"/>
                    </a:lnTo>
                    <a:lnTo>
                      <a:pt x="408" y="184"/>
                    </a:lnTo>
                    <a:lnTo>
                      <a:pt x="428" y="179"/>
                    </a:lnTo>
                    <a:lnTo>
                      <a:pt x="447" y="174"/>
                    </a:lnTo>
                    <a:lnTo>
                      <a:pt x="465" y="168"/>
                    </a:lnTo>
                    <a:lnTo>
                      <a:pt x="481" y="162"/>
                    </a:lnTo>
                    <a:lnTo>
                      <a:pt x="495" y="155"/>
                    </a:lnTo>
                    <a:lnTo>
                      <a:pt x="508" y="148"/>
                    </a:lnTo>
                    <a:lnTo>
                      <a:pt x="519" y="140"/>
                    </a:lnTo>
                    <a:lnTo>
                      <a:pt x="528" y="132"/>
                    </a:lnTo>
                    <a:lnTo>
                      <a:pt x="535" y="124"/>
                    </a:lnTo>
                    <a:lnTo>
                      <a:pt x="540" y="116"/>
                    </a:lnTo>
                    <a:lnTo>
                      <a:pt x="543" y="107"/>
                    </a:lnTo>
                    <a:lnTo>
                      <a:pt x="544"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9" name="Rectangle 18"/>
              <p:cNvSpPr>
                <a:spLocks noChangeArrowheads="1"/>
              </p:cNvSpPr>
              <p:nvPr/>
            </p:nvSpPr>
            <p:spPr bwMode="auto">
              <a:xfrm>
                <a:off x="2345" y="768"/>
                <a:ext cx="416"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name</a:t>
                </a:r>
              </a:p>
            </p:txBody>
          </p:sp>
          <p:sp>
            <p:nvSpPr>
              <p:cNvPr id="21580" name="Rectangle 19"/>
              <p:cNvSpPr>
                <a:spLocks noChangeArrowheads="1"/>
              </p:cNvSpPr>
              <p:nvPr/>
            </p:nvSpPr>
            <p:spPr bwMode="auto">
              <a:xfrm>
                <a:off x="2357" y="1222"/>
                <a:ext cx="703"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Employees</a:t>
                </a:r>
              </a:p>
            </p:txBody>
          </p:sp>
          <p:sp>
            <p:nvSpPr>
              <p:cNvPr id="21581" name="Rectangle 20"/>
              <p:cNvSpPr>
                <a:spLocks noChangeArrowheads="1"/>
              </p:cNvSpPr>
              <p:nvPr/>
            </p:nvSpPr>
            <p:spPr bwMode="auto">
              <a:xfrm>
                <a:off x="1971" y="899"/>
                <a:ext cx="299" cy="203"/>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ssn</a:t>
                </a:r>
              </a:p>
            </p:txBody>
          </p:sp>
          <p:sp>
            <p:nvSpPr>
              <p:cNvPr id="21582" name="Rectangle 21"/>
              <p:cNvSpPr>
                <a:spLocks noChangeArrowheads="1"/>
              </p:cNvSpPr>
              <p:nvPr/>
            </p:nvSpPr>
            <p:spPr bwMode="auto">
              <a:xfrm>
                <a:off x="2997" y="904"/>
                <a:ext cx="261"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lot</a:t>
                </a:r>
              </a:p>
            </p:txBody>
          </p:sp>
          <p:sp>
            <p:nvSpPr>
              <p:cNvPr id="21583" name="Line 22"/>
              <p:cNvSpPr>
                <a:spLocks noChangeShapeType="1"/>
              </p:cNvSpPr>
              <p:nvPr/>
            </p:nvSpPr>
            <p:spPr bwMode="auto">
              <a:xfrm>
                <a:off x="2096" y="1138"/>
                <a:ext cx="318" cy="96"/>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84" name="Line 23"/>
              <p:cNvSpPr>
                <a:spLocks noChangeShapeType="1"/>
              </p:cNvSpPr>
              <p:nvPr/>
            </p:nvSpPr>
            <p:spPr bwMode="auto">
              <a:xfrm>
                <a:off x="2581" y="994"/>
                <a:ext cx="0" cy="24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85" name="Line 24"/>
              <p:cNvSpPr>
                <a:spLocks noChangeShapeType="1"/>
              </p:cNvSpPr>
              <p:nvPr/>
            </p:nvSpPr>
            <p:spPr bwMode="auto">
              <a:xfrm flipH="1">
                <a:off x="2808" y="1138"/>
                <a:ext cx="297" cy="88"/>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3" name="Line 26"/>
            <p:cNvSpPr>
              <a:spLocks noChangeShapeType="1"/>
            </p:cNvSpPr>
            <p:nvPr/>
          </p:nvSpPr>
          <p:spPr bwMode="auto">
            <a:xfrm>
              <a:off x="6695981" y="2118411"/>
              <a:ext cx="795192" cy="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0" name="Line 27"/>
            <p:cNvSpPr>
              <a:spLocks noChangeShapeType="1"/>
            </p:cNvSpPr>
            <p:nvPr/>
          </p:nvSpPr>
          <p:spPr bwMode="auto">
            <a:xfrm>
              <a:off x="7413811" y="1775493"/>
              <a:ext cx="322035" cy="18289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1" name="Line 28"/>
            <p:cNvSpPr>
              <a:spLocks noChangeShapeType="1"/>
            </p:cNvSpPr>
            <p:nvPr/>
          </p:nvSpPr>
          <p:spPr bwMode="auto">
            <a:xfrm flipH="1">
              <a:off x="8223395" y="1805974"/>
              <a:ext cx="271661" cy="16765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22" name="Line 29"/>
            <p:cNvSpPr>
              <a:spLocks noChangeShapeType="1"/>
            </p:cNvSpPr>
            <p:nvPr/>
          </p:nvSpPr>
          <p:spPr bwMode="auto">
            <a:xfrm>
              <a:off x="7028809" y="1691667"/>
              <a:ext cx="676453" cy="0"/>
            </a:xfrm>
            <a:prstGeom prst="line">
              <a:avLst/>
            </a:prstGeom>
            <a:noFill/>
            <a:ln w="12700">
              <a:solidFill>
                <a:schemeClr val="tx2"/>
              </a:solidFill>
              <a:prstDash val="dash"/>
              <a:round/>
              <a:headEnd type="none" w="sm" len="sm"/>
              <a:tailEnd type="none" w="sm" len="sm"/>
            </a:ln>
          </p:spPr>
          <p:txBody>
            <a:bodyPr/>
            <a:lstStyle/>
            <a:p>
              <a:pPr>
                <a:defRPr/>
              </a:pPr>
              <a:endParaRPr lang="en-US" sz="1200">
                <a:latin typeface="+mj-lt"/>
              </a:endParaRPr>
            </a:p>
          </p:txBody>
        </p:sp>
        <p:grpSp>
          <p:nvGrpSpPr>
            <p:cNvPr id="21524" name="Group 38"/>
            <p:cNvGrpSpPr>
              <a:grpSpLocks/>
            </p:cNvGrpSpPr>
            <p:nvPr/>
          </p:nvGrpSpPr>
          <p:grpSpPr bwMode="auto">
            <a:xfrm>
              <a:off x="4954588" y="2630488"/>
              <a:ext cx="2227262" cy="904875"/>
              <a:chOff x="3121" y="1657"/>
              <a:chExt cx="1403" cy="570"/>
            </a:xfrm>
          </p:grpSpPr>
          <p:sp>
            <p:nvSpPr>
              <p:cNvPr id="21567" name="Freeform 30"/>
              <p:cNvSpPr>
                <a:spLocks/>
              </p:cNvSpPr>
              <p:nvPr/>
            </p:nvSpPr>
            <p:spPr bwMode="auto">
              <a:xfrm>
                <a:off x="3121" y="1978"/>
                <a:ext cx="672" cy="250"/>
              </a:xfrm>
              <a:custGeom>
                <a:avLst/>
                <a:gdLst>
                  <a:gd name="T0" fmla="*/ 669 w 672"/>
                  <a:gd name="T1" fmla="*/ 95 h 209"/>
                  <a:gd name="T2" fmla="*/ 659 w 672"/>
                  <a:gd name="T3" fmla="*/ 77 h 209"/>
                  <a:gd name="T4" fmla="*/ 640 w 672"/>
                  <a:gd name="T5" fmla="*/ 59 h 209"/>
                  <a:gd name="T6" fmla="*/ 610 w 672"/>
                  <a:gd name="T7" fmla="*/ 44 h 209"/>
                  <a:gd name="T8" fmla="*/ 573 w 672"/>
                  <a:gd name="T9" fmla="*/ 29 h 209"/>
                  <a:gd name="T10" fmla="*/ 527 w 672"/>
                  <a:gd name="T11" fmla="*/ 19 h 209"/>
                  <a:gd name="T12" fmla="*/ 477 w 672"/>
                  <a:gd name="T13" fmla="*/ 9 h 209"/>
                  <a:gd name="T14" fmla="*/ 423 w 672"/>
                  <a:gd name="T15" fmla="*/ 3 h 209"/>
                  <a:gd name="T16" fmla="*/ 365 w 672"/>
                  <a:gd name="T17" fmla="*/ 0 h 209"/>
                  <a:gd name="T18" fmla="*/ 305 w 672"/>
                  <a:gd name="T19" fmla="*/ 0 h 209"/>
                  <a:gd name="T20" fmla="*/ 249 w 672"/>
                  <a:gd name="T21" fmla="*/ 3 h 209"/>
                  <a:gd name="T22" fmla="*/ 193 w 672"/>
                  <a:gd name="T23" fmla="*/ 9 h 209"/>
                  <a:gd name="T24" fmla="*/ 143 w 672"/>
                  <a:gd name="T25" fmla="*/ 19 h 209"/>
                  <a:gd name="T26" fmla="*/ 98 w 672"/>
                  <a:gd name="T27" fmla="*/ 29 h 209"/>
                  <a:gd name="T28" fmla="*/ 60 w 672"/>
                  <a:gd name="T29" fmla="*/ 44 h 209"/>
                  <a:gd name="T30" fmla="*/ 30 w 672"/>
                  <a:gd name="T31" fmla="*/ 59 h 209"/>
                  <a:gd name="T32" fmla="*/ 11 w 672"/>
                  <a:gd name="T33" fmla="*/ 77 h 209"/>
                  <a:gd name="T34" fmla="*/ 1 w 672"/>
                  <a:gd name="T35" fmla="*/ 95 h 209"/>
                  <a:gd name="T36" fmla="*/ 1 w 672"/>
                  <a:gd name="T37" fmla="*/ 112 h 209"/>
                  <a:gd name="T38" fmla="*/ 11 w 672"/>
                  <a:gd name="T39" fmla="*/ 130 h 209"/>
                  <a:gd name="T40" fmla="*/ 30 w 672"/>
                  <a:gd name="T41" fmla="*/ 148 h 209"/>
                  <a:gd name="T42" fmla="*/ 60 w 672"/>
                  <a:gd name="T43" fmla="*/ 163 h 209"/>
                  <a:gd name="T44" fmla="*/ 98 w 672"/>
                  <a:gd name="T45" fmla="*/ 178 h 209"/>
                  <a:gd name="T46" fmla="*/ 143 w 672"/>
                  <a:gd name="T47" fmla="*/ 189 h 209"/>
                  <a:gd name="T48" fmla="*/ 193 w 672"/>
                  <a:gd name="T49" fmla="*/ 198 h 209"/>
                  <a:gd name="T50" fmla="*/ 249 w 672"/>
                  <a:gd name="T51" fmla="*/ 204 h 209"/>
                  <a:gd name="T52" fmla="*/ 305 w 672"/>
                  <a:gd name="T53" fmla="*/ 208 h 209"/>
                  <a:gd name="T54" fmla="*/ 365 w 672"/>
                  <a:gd name="T55" fmla="*/ 208 h 209"/>
                  <a:gd name="T56" fmla="*/ 423 w 672"/>
                  <a:gd name="T57" fmla="*/ 204 h 209"/>
                  <a:gd name="T58" fmla="*/ 477 w 672"/>
                  <a:gd name="T59" fmla="*/ 198 h 209"/>
                  <a:gd name="T60" fmla="*/ 527 w 672"/>
                  <a:gd name="T61" fmla="*/ 189 h 209"/>
                  <a:gd name="T62" fmla="*/ 573 w 672"/>
                  <a:gd name="T63" fmla="*/ 178 h 209"/>
                  <a:gd name="T64" fmla="*/ 610 w 672"/>
                  <a:gd name="T65" fmla="*/ 163 h 209"/>
                  <a:gd name="T66" fmla="*/ 640 w 672"/>
                  <a:gd name="T67" fmla="*/ 148 h 209"/>
                  <a:gd name="T68" fmla="*/ 659 w 672"/>
                  <a:gd name="T69" fmla="*/ 130 h 209"/>
                  <a:gd name="T70" fmla="*/ 669 w 672"/>
                  <a:gd name="T71" fmla="*/ 112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72"/>
                  <a:gd name="T109" fmla="*/ 0 h 209"/>
                  <a:gd name="T110" fmla="*/ 672 w 672"/>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72" h="209">
                    <a:moveTo>
                      <a:pt x="671" y="104"/>
                    </a:moveTo>
                    <a:lnTo>
                      <a:pt x="669" y="95"/>
                    </a:lnTo>
                    <a:lnTo>
                      <a:pt x="666" y="85"/>
                    </a:lnTo>
                    <a:lnTo>
                      <a:pt x="659" y="77"/>
                    </a:lnTo>
                    <a:lnTo>
                      <a:pt x="651" y="68"/>
                    </a:lnTo>
                    <a:lnTo>
                      <a:pt x="640" y="59"/>
                    </a:lnTo>
                    <a:lnTo>
                      <a:pt x="626" y="52"/>
                    </a:lnTo>
                    <a:lnTo>
                      <a:pt x="610" y="44"/>
                    </a:lnTo>
                    <a:lnTo>
                      <a:pt x="593" y="37"/>
                    </a:lnTo>
                    <a:lnTo>
                      <a:pt x="573" y="29"/>
                    </a:lnTo>
                    <a:lnTo>
                      <a:pt x="551" y="24"/>
                    </a:lnTo>
                    <a:lnTo>
                      <a:pt x="527" y="19"/>
                    </a:lnTo>
                    <a:lnTo>
                      <a:pt x="503" y="13"/>
                    </a:lnTo>
                    <a:lnTo>
                      <a:pt x="477" y="9"/>
                    </a:lnTo>
                    <a:lnTo>
                      <a:pt x="450" y="6"/>
                    </a:lnTo>
                    <a:lnTo>
                      <a:pt x="423" y="3"/>
                    </a:lnTo>
                    <a:lnTo>
                      <a:pt x="394" y="1"/>
                    </a:lnTo>
                    <a:lnTo>
                      <a:pt x="365" y="0"/>
                    </a:lnTo>
                    <a:lnTo>
                      <a:pt x="335" y="0"/>
                    </a:lnTo>
                    <a:lnTo>
                      <a:pt x="305" y="0"/>
                    </a:lnTo>
                    <a:lnTo>
                      <a:pt x="277" y="1"/>
                    </a:lnTo>
                    <a:lnTo>
                      <a:pt x="249" y="3"/>
                    </a:lnTo>
                    <a:lnTo>
                      <a:pt x="220" y="6"/>
                    </a:lnTo>
                    <a:lnTo>
                      <a:pt x="193" y="9"/>
                    </a:lnTo>
                    <a:lnTo>
                      <a:pt x="167" y="13"/>
                    </a:lnTo>
                    <a:lnTo>
                      <a:pt x="143" y="19"/>
                    </a:lnTo>
                    <a:lnTo>
                      <a:pt x="119" y="24"/>
                    </a:lnTo>
                    <a:lnTo>
                      <a:pt x="98" y="29"/>
                    </a:lnTo>
                    <a:lnTo>
                      <a:pt x="78" y="37"/>
                    </a:lnTo>
                    <a:lnTo>
                      <a:pt x="60" y="44"/>
                    </a:lnTo>
                    <a:lnTo>
                      <a:pt x="44" y="52"/>
                    </a:lnTo>
                    <a:lnTo>
                      <a:pt x="30" y="59"/>
                    </a:lnTo>
                    <a:lnTo>
                      <a:pt x="19" y="68"/>
                    </a:lnTo>
                    <a:lnTo>
                      <a:pt x="11" y="77"/>
                    </a:lnTo>
                    <a:lnTo>
                      <a:pt x="4" y="85"/>
                    </a:lnTo>
                    <a:lnTo>
                      <a:pt x="1" y="95"/>
                    </a:lnTo>
                    <a:lnTo>
                      <a:pt x="0" y="104"/>
                    </a:lnTo>
                    <a:lnTo>
                      <a:pt x="1" y="112"/>
                    </a:lnTo>
                    <a:lnTo>
                      <a:pt x="4" y="122"/>
                    </a:lnTo>
                    <a:lnTo>
                      <a:pt x="11" y="130"/>
                    </a:lnTo>
                    <a:lnTo>
                      <a:pt x="19" y="140"/>
                    </a:lnTo>
                    <a:lnTo>
                      <a:pt x="30" y="148"/>
                    </a:lnTo>
                    <a:lnTo>
                      <a:pt x="44" y="157"/>
                    </a:lnTo>
                    <a:lnTo>
                      <a:pt x="60" y="163"/>
                    </a:lnTo>
                    <a:lnTo>
                      <a:pt x="78" y="170"/>
                    </a:lnTo>
                    <a:lnTo>
                      <a:pt x="98" y="178"/>
                    </a:lnTo>
                    <a:lnTo>
                      <a:pt x="119" y="183"/>
                    </a:lnTo>
                    <a:lnTo>
                      <a:pt x="143" y="189"/>
                    </a:lnTo>
                    <a:lnTo>
                      <a:pt x="167" y="194"/>
                    </a:lnTo>
                    <a:lnTo>
                      <a:pt x="193" y="198"/>
                    </a:lnTo>
                    <a:lnTo>
                      <a:pt x="220" y="201"/>
                    </a:lnTo>
                    <a:lnTo>
                      <a:pt x="249" y="204"/>
                    </a:lnTo>
                    <a:lnTo>
                      <a:pt x="277" y="206"/>
                    </a:lnTo>
                    <a:lnTo>
                      <a:pt x="305" y="208"/>
                    </a:lnTo>
                    <a:lnTo>
                      <a:pt x="335" y="208"/>
                    </a:lnTo>
                    <a:lnTo>
                      <a:pt x="365" y="208"/>
                    </a:lnTo>
                    <a:lnTo>
                      <a:pt x="394" y="206"/>
                    </a:lnTo>
                    <a:lnTo>
                      <a:pt x="423" y="204"/>
                    </a:lnTo>
                    <a:lnTo>
                      <a:pt x="450" y="201"/>
                    </a:lnTo>
                    <a:lnTo>
                      <a:pt x="477" y="198"/>
                    </a:lnTo>
                    <a:lnTo>
                      <a:pt x="503" y="194"/>
                    </a:lnTo>
                    <a:lnTo>
                      <a:pt x="527" y="189"/>
                    </a:lnTo>
                    <a:lnTo>
                      <a:pt x="551" y="183"/>
                    </a:lnTo>
                    <a:lnTo>
                      <a:pt x="573" y="178"/>
                    </a:lnTo>
                    <a:lnTo>
                      <a:pt x="593" y="170"/>
                    </a:lnTo>
                    <a:lnTo>
                      <a:pt x="610" y="163"/>
                    </a:lnTo>
                    <a:lnTo>
                      <a:pt x="626" y="157"/>
                    </a:lnTo>
                    <a:lnTo>
                      <a:pt x="640" y="148"/>
                    </a:lnTo>
                    <a:lnTo>
                      <a:pt x="651" y="140"/>
                    </a:lnTo>
                    <a:lnTo>
                      <a:pt x="659" y="130"/>
                    </a:lnTo>
                    <a:lnTo>
                      <a:pt x="666" y="122"/>
                    </a:lnTo>
                    <a:lnTo>
                      <a:pt x="669" y="112"/>
                    </a:lnTo>
                    <a:lnTo>
                      <a:pt x="671" y="10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8" name="Freeform 31"/>
              <p:cNvSpPr>
                <a:spLocks/>
              </p:cNvSpPr>
              <p:nvPr/>
            </p:nvSpPr>
            <p:spPr bwMode="auto">
              <a:xfrm>
                <a:off x="3978" y="1995"/>
                <a:ext cx="546" cy="232"/>
              </a:xfrm>
              <a:custGeom>
                <a:avLst/>
                <a:gdLst>
                  <a:gd name="T0" fmla="*/ 1 w 546"/>
                  <a:gd name="T1" fmla="*/ 107 h 198"/>
                  <a:gd name="T2" fmla="*/ 9 w 546"/>
                  <a:gd name="T3" fmla="*/ 124 h 198"/>
                  <a:gd name="T4" fmla="*/ 25 w 546"/>
                  <a:gd name="T5" fmla="*/ 141 h 198"/>
                  <a:gd name="T6" fmla="*/ 50 w 546"/>
                  <a:gd name="T7" fmla="*/ 155 h 198"/>
                  <a:gd name="T8" fmla="*/ 80 w 546"/>
                  <a:gd name="T9" fmla="*/ 168 h 198"/>
                  <a:gd name="T10" fmla="*/ 116 w 546"/>
                  <a:gd name="T11" fmla="*/ 179 h 198"/>
                  <a:gd name="T12" fmla="*/ 157 w 546"/>
                  <a:gd name="T13" fmla="*/ 188 h 198"/>
                  <a:gd name="T14" fmla="*/ 202 w 546"/>
                  <a:gd name="T15" fmla="*/ 194 h 198"/>
                  <a:gd name="T16" fmla="*/ 248 w 546"/>
                  <a:gd name="T17" fmla="*/ 197 h 198"/>
                  <a:gd name="T18" fmla="*/ 296 w 546"/>
                  <a:gd name="T19" fmla="*/ 197 h 198"/>
                  <a:gd name="T20" fmla="*/ 343 w 546"/>
                  <a:gd name="T21" fmla="*/ 194 h 198"/>
                  <a:gd name="T22" fmla="*/ 387 w 546"/>
                  <a:gd name="T23" fmla="*/ 188 h 198"/>
                  <a:gd name="T24" fmla="*/ 428 w 546"/>
                  <a:gd name="T25" fmla="*/ 179 h 198"/>
                  <a:gd name="T26" fmla="*/ 465 w 546"/>
                  <a:gd name="T27" fmla="*/ 168 h 198"/>
                  <a:gd name="T28" fmla="*/ 495 w 546"/>
                  <a:gd name="T29" fmla="*/ 155 h 198"/>
                  <a:gd name="T30" fmla="*/ 519 w 546"/>
                  <a:gd name="T31" fmla="*/ 140 h 198"/>
                  <a:gd name="T32" fmla="*/ 535 w 546"/>
                  <a:gd name="T33" fmla="*/ 124 h 198"/>
                  <a:gd name="T34" fmla="*/ 544 w 546"/>
                  <a:gd name="T35" fmla="*/ 107 h 198"/>
                  <a:gd name="T36" fmla="*/ 544 w 546"/>
                  <a:gd name="T37" fmla="*/ 90 h 198"/>
                  <a:gd name="T38" fmla="*/ 535 w 546"/>
                  <a:gd name="T39" fmla="*/ 73 h 198"/>
                  <a:gd name="T40" fmla="*/ 519 w 546"/>
                  <a:gd name="T41" fmla="*/ 57 h 198"/>
                  <a:gd name="T42" fmla="*/ 495 w 546"/>
                  <a:gd name="T43" fmla="*/ 42 h 198"/>
                  <a:gd name="T44" fmla="*/ 465 w 546"/>
                  <a:gd name="T45" fmla="*/ 29 h 198"/>
                  <a:gd name="T46" fmla="*/ 428 w 546"/>
                  <a:gd name="T47" fmla="*/ 18 h 198"/>
                  <a:gd name="T48" fmla="*/ 387 w 546"/>
                  <a:gd name="T49" fmla="*/ 9 h 198"/>
                  <a:gd name="T50" fmla="*/ 343 w 546"/>
                  <a:gd name="T51" fmla="*/ 4 h 198"/>
                  <a:gd name="T52" fmla="*/ 296 w 546"/>
                  <a:gd name="T53" fmla="*/ 1 h 198"/>
                  <a:gd name="T54" fmla="*/ 248 w 546"/>
                  <a:gd name="T55" fmla="*/ 1 h 198"/>
                  <a:gd name="T56" fmla="*/ 202 w 546"/>
                  <a:gd name="T57" fmla="*/ 4 h 198"/>
                  <a:gd name="T58" fmla="*/ 157 w 546"/>
                  <a:gd name="T59" fmla="*/ 10 h 198"/>
                  <a:gd name="T60" fmla="*/ 116 w 546"/>
                  <a:gd name="T61" fmla="*/ 18 h 198"/>
                  <a:gd name="T62" fmla="*/ 80 w 546"/>
                  <a:gd name="T63" fmla="*/ 29 h 198"/>
                  <a:gd name="T64" fmla="*/ 49 w 546"/>
                  <a:gd name="T65" fmla="*/ 43 h 198"/>
                  <a:gd name="T66" fmla="*/ 25 w 546"/>
                  <a:gd name="T67" fmla="*/ 57 h 198"/>
                  <a:gd name="T68" fmla="*/ 9 w 546"/>
                  <a:gd name="T69" fmla="*/ 74 h 198"/>
                  <a:gd name="T70" fmla="*/ 1 w 546"/>
                  <a:gd name="T71" fmla="*/ 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6"/>
                  <a:gd name="T109" fmla="*/ 0 h 198"/>
                  <a:gd name="T110" fmla="*/ 546 w 546"/>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6" h="198">
                    <a:moveTo>
                      <a:pt x="0" y="99"/>
                    </a:moveTo>
                    <a:lnTo>
                      <a:pt x="1" y="107"/>
                    </a:lnTo>
                    <a:lnTo>
                      <a:pt x="4" y="116"/>
                    </a:lnTo>
                    <a:lnTo>
                      <a:pt x="9" y="124"/>
                    </a:lnTo>
                    <a:lnTo>
                      <a:pt x="16" y="132"/>
                    </a:lnTo>
                    <a:lnTo>
                      <a:pt x="25" y="141"/>
                    </a:lnTo>
                    <a:lnTo>
                      <a:pt x="37" y="148"/>
                    </a:lnTo>
                    <a:lnTo>
                      <a:pt x="50" y="155"/>
                    </a:lnTo>
                    <a:lnTo>
                      <a:pt x="63" y="162"/>
                    </a:lnTo>
                    <a:lnTo>
                      <a:pt x="80" y="168"/>
                    </a:lnTo>
                    <a:lnTo>
                      <a:pt x="97" y="174"/>
                    </a:lnTo>
                    <a:lnTo>
                      <a:pt x="116" y="179"/>
                    </a:lnTo>
                    <a:lnTo>
                      <a:pt x="136" y="184"/>
                    </a:lnTo>
                    <a:lnTo>
                      <a:pt x="157" y="188"/>
                    </a:lnTo>
                    <a:lnTo>
                      <a:pt x="179" y="191"/>
                    </a:lnTo>
                    <a:lnTo>
                      <a:pt x="202" y="194"/>
                    </a:lnTo>
                    <a:lnTo>
                      <a:pt x="225" y="196"/>
                    </a:lnTo>
                    <a:lnTo>
                      <a:pt x="248" y="197"/>
                    </a:lnTo>
                    <a:lnTo>
                      <a:pt x="272" y="197"/>
                    </a:lnTo>
                    <a:lnTo>
                      <a:pt x="296" y="197"/>
                    </a:lnTo>
                    <a:lnTo>
                      <a:pt x="320" y="196"/>
                    </a:lnTo>
                    <a:lnTo>
                      <a:pt x="343" y="194"/>
                    </a:lnTo>
                    <a:lnTo>
                      <a:pt x="365" y="191"/>
                    </a:lnTo>
                    <a:lnTo>
                      <a:pt x="387" y="188"/>
                    </a:lnTo>
                    <a:lnTo>
                      <a:pt x="409" y="184"/>
                    </a:lnTo>
                    <a:lnTo>
                      <a:pt x="428" y="179"/>
                    </a:lnTo>
                    <a:lnTo>
                      <a:pt x="447" y="174"/>
                    </a:lnTo>
                    <a:lnTo>
                      <a:pt x="465" y="168"/>
                    </a:lnTo>
                    <a:lnTo>
                      <a:pt x="481" y="162"/>
                    </a:lnTo>
                    <a:lnTo>
                      <a:pt x="495" y="155"/>
                    </a:lnTo>
                    <a:lnTo>
                      <a:pt x="508" y="148"/>
                    </a:lnTo>
                    <a:lnTo>
                      <a:pt x="519" y="140"/>
                    </a:lnTo>
                    <a:lnTo>
                      <a:pt x="528" y="132"/>
                    </a:lnTo>
                    <a:lnTo>
                      <a:pt x="535" y="124"/>
                    </a:lnTo>
                    <a:lnTo>
                      <a:pt x="540" y="116"/>
                    </a:lnTo>
                    <a:lnTo>
                      <a:pt x="544" y="107"/>
                    </a:lnTo>
                    <a:lnTo>
                      <a:pt x="545" y="99"/>
                    </a:lnTo>
                    <a:lnTo>
                      <a:pt x="544" y="90"/>
                    </a:lnTo>
                    <a:lnTo>
                      <a:pt x="540" y="82"/>
                    </a:lnTo>
                    <a:lnTo>
                      <a:pt x="535" y="73"/>
                    </a:lnTo>
                    <a:lnTo>
                      <a:pt x="528" y="65"/>
                    </a:lnTo>
                    <a:lnTo>
                      <a:pt x="519" y="57"/>
                    </a:lnTo>
                    <a:lnTo>
                      <a:pt x="508" y="49"/>
                    </a:lnTo>
                    <a:lnTo>
                      <a:pt x="495" y="42"/>
                    </a:lnTo>
                    <a:lnTo>
                      <a:pt x="481" y="35"/>
                    </a:lnTo>
                    <a:lnTo>
                      <a:pt x="465" y="29"/>
                    </a:lnTo>
                    <a:lnTo>
                      <a:pt x="447" y="23"/>
                    </a:lnTo>
                    <a:lnTo>
                      <a:pt x="428" y="18"/>
                    </a:lnTo>
                    <a:lnTo>
                      <a:pt x="408" y="13"/>
                    </a:lnTo>
                    <a:lnTo>
                      <a:pt x="387" y="9"/>
                    </a:lnTo>
                    <a:lnTo>
                      <a:pt x="365" y="6"/>
                    </a:lnTo>
                    <a:lnTo>
                      <a:pt x="343" y="4"/>
                    </a:lnTo>
                    <a:lnTo>
                      <a:pt x="320" y="2"/>
                    </a:lnTo>
                    <a:lnTo>
                      <a:pt x="296" y="1"/>
                    </a:lnTo>
                    <a:lnTo>
                      <a:pt x="272" y="0"/>
                    </a:lnTo>
                    <a:lnTo>
                      <a:pt x="248" y="1"/>
                    </a:lnTo>
                    <a:lnTo>
                      <a:pt x="225" y="2"/>
                    </a:lnTo>
                    <a:lnTo>
                      <a:pt x="202" y="4"/>
                    </a:lnTo>
                    <a:lnTo>
                      <a:pt x="179" y="6"/>
                    </a:lnTo>
                    <a:lnTo>
                      <a:pt x="157" y="10"/>
                    </a:lnTo>
                    <a:lnTo>
                      <a:pt x="136" y="13"/>
                    </a:lnTo>
                    <a:lnTo>
                      <a:pt x="116" y="18"/>
                    </a:lnTo>
                    <a:lnTo>
                      <a:pt x="97" y="23"/>
                    </a:lnTo>
                    <a:lnTo>
                      <a:pt x="80" y="29"/>
                    </a:lnTo>
                    <a:lnTo>
                      <a:pt x="63" y="36"/>
                    </a:lnTo>
                    <a:lnTo>
                      <a:pt x="49" y="43"/>
                    </a:lnTo>
                    <a:lnTo>
                      <a:pt x="37" y="49"/>
                    </a:lnTo>
                    <a:lnTo>
                      <a:pt x="25" y="57"/>
                    </a:lnTo>
                    <a:lnTo>
                      <a:pt x="16" y="65"/>
                    </a:lnTo>
                    <a:lnTo>
                      <a:pt x="9" y="74"/>
                    </a:lnTo>
                    <a:lnTo>
                      <a:pt x="4" y="82"/>
                    </a:lnTo>
                    <a:lnTo>
                      <a:pt x="1" y="91"/>
                    </a:lnTo>
                    <a:lnTo>
                      <a:pt x="0" y="9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9" name="Freeform 32"/>
              <p:cNvSpPr>
                <a:spLocks/>
              </p:cNvSpPr>
              <p:nvPr/>
            </p:nvSpPr>
            <p:spPr bwMode="auto">
              <a:xfrm>
                <a:off x="3597" y="1677"/>
                <a:ext cx="711" cy="203"/>
              </a:xfrm>
              <a:custGeom>
                <a:avLst/>
                <a:gdLst>
                  <a:gd name="T0" fmla="*/ 710 w 711"/>
                  <a:gd name="T1" fmla="*/ 202 h 203"/>
                  <a:gd name="T2" fmla="*/ 710 w 711"/>
                  <a:gd name="T3" fmla="*/ 0 h 203"/>
                  <a:gd name="T4" fmla="*/ 0 w 711"/>
                  <a:gd name="T5" fmla="*/ 0 h 203"/>
                  <a:gd name="T6" fmla="*/ 0 w 711"/>
                  <a:gd name="T7" fmla="*/ 202 h 203"/>
                  <a:gd name="T8" fmla="*/ 710 w 711"/>
                  <a:gd name="T9" fmla="*/ 202 h 203"/>
                  <a:gd name="T10" fmla="*/ 0 60000 65536"/>
                  <a:gd name="T11" fmla="*/ 0 60000 65536"/>
                  <a:gd name="T12" fmla="*/ 0 60000 65536"/>
                  <a:gd name="T13" fmla="*/ 0 60000 65536"/>
                  <a:gd name="T14" fmla="*/ 0 60000 65536"/>
                  <a:gd name="T15" fmla="*/ 0 w 711"/>
                  <a:gd name="T16" fmla="*/ 0 h 203"/>
                  <a:gd name="T17" fmla="*/ 711 w 711"/>
                  <a:gd name="T18" fmla="*/ 203 h 203"/>
                </a:gdLst>
                <a:ahLst/>
                <a:cxnLst>
                  <a:cxn ang="T10">
                    <a:pos x="T0" y="T1"/>
                  </a:cxn>
                  <a:cxn ang="T11">
                    <a:pos x="T2" y="T3"/>
                  </a:cxn>
                  <a:cxn ang="T12">
                    <a:pos x="T4" y="T5"/>
                  </a:cxn>
                  <a:cxn ang="T13">
                    <a:pos x="T6" y="T7"/>
                  </a:cxn>
                  <a:cxn ang="T14">
                    <a:pos x="T8" y="T9"/>
                  </a:cxn>
                </a:cxnLst>
                <a:rect l="T15" t="T16" r="T17" b="T18"/>
                <a:pathLst>
                  <a:path w="711" h="203">
                    <a:moveTo>
                      <a:pt x="710" y="202"/>
                    </a:moveTo>
                    <a:lnTo>
                      <a:pt x="710" y="0"/>
                    </a:lnTo>
                    <a:lnTo>
                      <a:pt x="0" y="0"/>
                    </a:lnTo>
                    <a:lnTo>
                      <a:pt x="0" y="202"/>
                    </a:lnTo>
                    <a:lnTo>
                      <a:pt x="710" y="202"/>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70" name="Rectangle 33"/>
              <p:cNvSpPr>
                <a:spLocks noChangeArrowheads="1"/>
              </p:cNvSpPr>
              <p:nvPr/>
            </p:nvSpPr>
            <p:spPr bwMode="auto">
              <a:xfrm>
                <a:off x="3666" y="1658"/>
                <a:ext cx="530"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Policies</a:t>
                </a:r>
              </a:p>
            </p:txBody>
          </p:sp>
          <p:sp>
            <p:nvSpPr>
              <p:cNvPr id="21571" name="Rectangle 34"/>
              <p:cNvSpPr>
                <a:spLocks noChangeArrowheads="1"/>
              </p:cNvSpPr>
              <p:nvPr/>
            </p:nvSpPr>
            <p:spPr bwMode="auto">
              <a:xfrm>
                <a:off x="3125" y="1963"/>
                <a:ext cx="536"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policyid</a:t>
                </a:r>
              </a:p>
            </p:txBody>
          </p:sp>
          <p:sp>
            <p:nvSpPr>
              <p:cNvPr id="21572" name="Rectangle 35"/>
              <p:cNvSpPr>
                <a:spLocks noChangeArrowheads="1"/>
              </p:cNvSpPr>
              <p:nvPr/>
            </p:nvSpPr>
            <p:spPr bwMode="auto">
              <a:xfrm>
                <a:off x="4114" y="1976"/>
                <a:ext cx="340" cy="205"/>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cost</a:t>
                </a:r>
              </a:p>
            </p:txBody>
          </p:sp>
          <p:sp>
            <p:nvSpPr>
              <p:cNvPr id="21573" name="Line 36"/>
              <p:cNvSpPr>
                <a:spLocks noChangeShapeType="1"/>
              </p:cNvSpPr>
              <p:nvPr/>
            </p:nvSpPr>
            <p:spPr bwMode="auto">
              <a:xfrm flipV="1">
                <a:off x="3455" y="1874"/>
                <a:ext cx="299" cy="112"/>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74" name="Line 37"/>
              <p:cNvSpPr>
                <a:spLocks noChangeShapeType="1"/>
              </p:cNvSpPr>
              <p:nvPr/>
            </p:nvSpPr>
            <p:spPr bwMode="auto">
              <a:xfrm flipH="1" flipV="1">
                <a:off x="4009" y="1888"/>
                <a:ext cx="247" cy="10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grpSp>
          <p:nvGrpSpPr>
            <p:cNvPr id="21525" name="Group 41"/>
            <p:cNvGrpSpPr>
              <a:grpSpLocks/>
            </p:cNvGrpSpPr>
            <p:nvPr/>
          </p:nvGrpSpPr>
          <p:grpSpPr bwMode="auto">
            <a:xfrm>
              <a:off x="6781798" y="4876803"/>
              <a:ext cx="1546225" cy="731838"/>
              <a:chOff x="4272" y="3072"/>
              <a:chExt cx="974" cy="461"/>
            </a:xfrm>
          </p:grpSpPr>
          <p:sp>
            <p:nvSpPr>
              <p:cNvPr id="21565" name="Freeform 39"/>
              <p:cNvSpPr>
                <a:spLocks/>
              </p:cNvSpPr>
              <p:nvPr/>
            </p:nvSpPr>
            <p:spPr bwMode="auto">
              <a:xfrm>
                <a:off x="4272" y="3072"/>
                <a:ext cx="973" cy="461"/>
              </a:xfrm>
              <a:custGeom>
                <a:avLst/>
                <a:gdLst>
                  <a:gd name="T0" fmla="*/ 0 w 981"/>
                  <a:gd name="T1" fmla="*/ 183 h 368"/>
                  <a:gd name="T2" fmla="*/ 483 w 981"/>
                  <a:gd name="T3" fmla="*/ 0 h 368"/>
                  <a:gd name="T4" fmla="*/ 980 w 981"/>
                  <a:gd name="T5" fmla="*/ 189 h 368"/>
                  <a:gd name="T6" fmla="*/ 483 w 981"/>
                  <a:gd name="T7" fmla="*/ 367 h 368"/>
                  <a:gd name="T8" fmla="*/ 0 w 981"/>
                  <a:gd name="T9" fmla="*/ 183 h 368"/>
                  <a:gd name="T10" fmla="*/ 0 60000 65536"/>
                  <a:gd name="T11" fmla="*/ 0 60000 65536"/>
                  <a:gd name="T12" fmla="*/ 0 60000 65536"/>
                  <a:gd name="T13" fmla="*/ 0 60000 65536"/>
                  <a:gd name="T14" fmla="*/ 0 60000 65536"/>
                  <a:gd name="T15" fmla="*/ 0 w 981"/>
                  <a:gd name="T16" fmla="*/ 0 h 368"/>
                  <a:gd name="T17" fmla="*/ 981 w 981"/>
                  <a:gd name="T18" fmla="*/ 368 h 368"/>
                </a:gdLst>
                <a:ahLst/>
                <a:cxnLst>
                  <a:cxn ang="T10">
                    <a:pos x="T0" y="T1"/>
                  </a:cxn>
                  <a:cxn ang="T11">
                    <a:pos x="T2" y="T3"/>
                  </a:cxn>
                  <a:cxn ang="T12">
                    <a:pos x="T4" y="T5"/>
                  </a:cxn>
                  <a:cxn ang="T13">
                    <a:pos x="T6" y="T7"/>
                  </a:cxn>
                  <a:cxn ang="T14">
                    <a:pos x="T8" y="T9"/>
                  </a:cxn>
                </a:cxnLst>
                <a:rect l="T15" t="T16" r="T17" b="T18"/>
                <a:pathLst>
                  <a:path w="981" h="368">
                    <a:moveTo>
                      <a:pt x="0" y="183"/>
                    </a:moveTo>
                    <a:lnTo>
                      <a:pt x="483" y="0"/>
                    </a:lnTo>
                    <a:lnTo>
                      <a:pt x="980" y="189"/>
                    </a:lnTo>
                    <a:lnTo>
                      <a:pt x="483" y="367"/>
                    </a:lnTo>
                    <a:lnTo>
                      <a:pt x="0" y="183"/>
                    </a:lnTo>
                  </a:path>
                </a:pathLst>
              </a:custGeom>
              <a:noFill/>
              <a:ln w="50800" cap="rnd">
                <a:solidFill>
                  <a:srgbClr val="000000"/>
                </a:solidFill>
                <a:round/>
                <a:headEnd type="none" w="sm" len="sm"/>
                <a:tailEnd type="none" w="sm" len="sm"/>
              </a:ln>
            </p:spPr>
            <p:txBody>
              <a:bodyPr/>
              <a:lstStyle/>
              <a:p>
                <a:pPr>
                  <a:defRPr/>
                </a:pPr>
                <a:endParaRPr lang="en-US" sz="1200">
                  <a:latin typeface="+mj-lt"/>
                </a:endParaRPr>
              </a:p>
            </p:txBody>
          </p:sp>
          <p:sp>
            <p:nvSpPr>
              <p:cNvPr id="21566" name="Rectangle 40"/>
              <p:cNvSpPr>
                <a:spLocks noChangeArrowheads="1"/>
              </p:cNvSpPr>
              <p:nvPr/>
            </p:nvSpPr>
            <p:spPr bwMode="auto">
              <a:xfrm>
                <a:off x="4368" y="3175"/>
                <a:ext cx="726" cy="205"/>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Beneficiary</a:t>
                </a:r>
              </a:p>
            </p:txBody>
          </p:sp>
        </p:grpSp>
        <p:sp>
          <p:nvSpPr>
            <p:cNvPr id="4" name="Freeform 42"/>
            <p:cNvSpPr>
              <a:spLocks/>
            </p:cNvSpPr>
            <p:nvPr/>
          </p:nvSpPr>
          <p:spPr bwMode="auto">
            <a:xfrm>
              <a:off x="7010818" y="3581535"/>
              <a:ext cx="964305" cy="383563"/>
            </a:xfrm>
            <a:custGeom>
              <a:avLst/>
              <a:gdLst>
                <a:gd name="T0" fmla="*/ 606 w 608"/>
                <a:gd name="T1" fmla="*/ 110 h 241"/>
                <a:gd name="T2" fmla="*/ 596 w 608"/>
                <a:gd name="T3" fmla="*/ 89 h 241"/>
                <a:gd name="T4" fmla="*/ 579 w 608"/>
                <a:gd name="T5" fmla="*/ 69 h 241"/>
                <a:gd name="T6" fmla="*/ 552 w 608"/>
                <a:gd name="T7" fmla="*/ 51 h 241"/>
                <a:gd name="T8" fmla="*/ 519 w 608"/>
                <a:gd name="T9" fmla="*/ 36 h 241"/>
                <a:gd name="T10" fmla="*/ 477 w 608"/>
                <a:gd name="T11" fmla="*/ 22 h 241"/>
                <a:gd name="T12" fmla="*/ 431 w 608"/>
                <a:gd name="T13" fmla="*/ 11 h 241"/>
                <a:gd name="T14" fmla="*/ 382 w 608"/>
                <a:gd name="T15" fmla="*/ 5 h 241"/>
                <a:gd name="T16" fmla="*/ 331 w 608"/>
                <a:gd name="T17" fmla="*/ 1 h 241"/>
                <a:gd name="T18" fmla="*/ 277 w 608"/>
                <a:gd name="T19" fmla="*/ 1 h 241"/>
                <a:gd name="T20" fmla="*/ 225 w 608"/>
                <a:gd name="T21" fmla="*/ 5 h 241"/>
                <a:gd name="T22" fmla="*/ 176 w 608"/>
                <a:gd name="T23" fmla="*/ 11 h 241"/>
                <a:gd name="T24" fmla="*/ 130 w 608"/>
                <a:gd name="T25" fmla="*/ 22 h 241"/>
                <a:gd name="T26" fmla="*/ 88 w 608"/>
                <a:gd name="T27" fmla="*/ 36 h 241"/>
                <a:gd name="T28" fmla="*/ 55 w 608"/>
                <a:gd name="T29" fmla="*/ 51 h 241"/>
                <a:gd name="T30" fmla="*/ 29 w 608"/>
                <a:gd name="T31" fmla="*/ 69 h 241"/>
                <a:gd name="T32" fmla="*/ 11 w 608"/>
                <a:gd name="T33" fmla="*/ 89 h 241"/>
                <a:gd name="T34" fmla="*/ 1 w 608"/>
                <a:gd name="T35" fmla="*/ 110 h 241"/>
                <a:gd name="T36" fmla="*/ 1 w 608"/>
                <a:gd name="T37" fmla="*/ 130 h 241"/>
                <a:gd name="T38" fmla="*/ 11 w 608"/>
                <a:gd name="T39" fmla="*/ 151 h 241"/>
                <a:gd name="T40" fmla="*/ 29 w 608"/>
                <a:gd name="T41" fmla="*/ 171 h 241"/>
                <a:gd name="T42" fmla="*/ 55 w 608"/>
                <a:gd name="T43" fmla="*/ 189 h 241"/>
                <a:gd name="T44" fmla="*/ 88 w 608"/>
                <a:gd name="T45" fmla="*/ 206 h 241"/>
                <a:gd name="T46" fmla="*/ 130 w 608"/>
                <a:gd name="T47" fmla="*/ 218 h 241"/>
                <a:gd name="T48" fmla="*/ 176 w 608"/>
                <a:gd name="T49" fmla="*/ 229 h 241"/>
                <a:gd name="T50" fmla="*/ 225 w 608"/>
                <a:gd name="T51" fmla="*/ 236 h 241"/>
                <a:gd name="T52" fmla="*/ 277 w 608"/>
                <a:gd name="T53" fmla="*/ 240 h 241"/>
                <a:gd name="T54" fmla="*/ 331 w 608"/>
                <a:gd name="T55" fmla="*/ 240 h 241"/>
                <a:gd name="T56" fmla="*/ 382 w 608"/>
                <a:gd name="T57" fmla="*/ 236 h 241"/>
                <a:gd name="T58" fmla="*/ 431 w 608"/>
                <a:gd name="T59" fmla="*/ 229 h 241"/>
                <a:gd name="T60" fmla="*/ 477 w 608"/>
                <a:gd name="T61" fmla="*/ 218 h 241"/>
                <a:gd name="T62" fmla="*/ 519 w 608"/>
                <a:gd name="T63" fmla="*/ 206 h 241"/>
                <a:gd name="T64" fmla="*/ 552 w 608"/>
                <a:gd name="T65" fmla="*/ 189 h 241"/>
                <a:gd name="T66" fmla="*/ 579 w 608"/>
                <a:gd name="T67" fmla="*/ 171 h 241"/>
                <a:gd name="T68" fmla="*/ 596 w 608"/>
                <a:gd name="T69" fmla="*/ 151 h 241"/>
                <a:gd name="T70" fmla="*/ 606 w 608"/>
                <a:gd name="T71" fmla="*/ 130 h 2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8"/>
                <a:gd name="T109" fmla="*/ 0 h 241"/>
                <a:gd name="T110" fmla="*/ 608 w 608"/>
                <a:gd name="T111" fmla="*/ 241 h 2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8" h="241">
                  <a:moveTo>
                    <a:pt x="607" y="120"/>
                  </a:moveTo>
                  <a:lnTo>
                    <a:pt x="606" y="110"/>
                  </a:lnTo>
                  <a:lnTo>
                    <a:pt x="602" y="100"/>
                  </a:lnTo>
                  <a:lnTo>
                    <a:pt x="596" y="89"/>
                  </a:lnTo>
                  <a:lnTo>
                    <a:pt x="589" y="79"/>
                  </a:lnTo>
                  <a:lnTo>
                    <a:pt x="579" y="69"/>
                  </a:lnTo>
                  <a:lnTo>
                    <a:pt x="566" y="60"/>
                  </a:lnTo>
                  <a:lnTo>
                    <a:pt x="552" y="51"/>
                  </a:lnTo>
                  <a:lnTo>
                    <a:pt x="537" y="43"/>
                  </a:lnTo>
                  <a:lnTo>
                    <a:pt x="519" y="36"/>
                  </a:lnTo>
                  <a:lnTo>
                    <a:pt x="499" y="28"/>
                  </a:lnTo>
                  <a:lnTo>
                    <a:pt x="477" y="22"/>
                  </a:lnTo>
                  <a:lnTo>
                    <a:pt x="456" y="17"/>
                  </a:lnTo>
                  <a:lnTo>
                    <a:pt x="431" y="11"/>
                  </a:lnTo>
                  <a:lnTo>
                    <a:pt x="407" y="8"/>
                  </a:lnTo>
                  <a:lnTo>
                    <a:pt x="382" y="5"/>
                  </a:lnTo>
                  <a:lnTo>
                    <a:pt x="356" y="3"/>
                  </a:lnTo>
                  <a:lnTo>
                    <a:pt x="331" y="1"/>
                  </a:lnTo>
                  <a:lnTo>
                    <a:pt x="303" y="0"/>
                  </a:lnTo>
                  <a:lnTo>
                    <a:pt x="277" y="1"/>
                  </a:lnTo>
                  <a:lnTo>
                    <a:pt x="251" y="3"/>
                  </a:lnTo>
                  <a:lnTo>
                    <a:pt x="225" y="5"/>
                  </a:lnTo>
                  <a:lnTo>
                    <a:pt x="200" y="8"/>
                  </a:lnTo>
                  <a:lnTo>
                    <a:pt x="176" y="11"/>
                  </a:lnTo>
                  <a:lnTo>
                    <a:pt x="151" y="17"/>
                  </a:lnTo>
                  <a:lnTo>
                    <a:pt x="130" y="22"/>
                  </a:lnTo>
                  <a:lnTo>
                    <a:pt x="109" y="28"/>
                  </a:lnTo>
                  <a:lnTo>
                    <a:pt x="88" y="36"/>
                  </a:lnTo>
                  <a:lnTo>
                    <a:pt x="71" y="43"/>
                  </a:lnTo>
                  <a:lnTo>
                    <a:pt x="55" y="51"/>
                  </a:lnTo>
                  <a:lnTo>
                    <a:pt x="41" y="60"/>
                  </a:lnTo>
                  <a:lnTo>
                    <a:pt x="29" y="69"/>
                  </a:lnTo>
                  <a:lnTo>
                    <a:pt x="18" y="79"/>
                  </a:lnTo>
                  <a:lnTo>
                    <a:pt x="11" y="89"/>
                  </a:lnTo>
                  <a:lnTo>
                    <a:pt x="5" y="100"/>
                  </a:lnTo>
                  <a:lnTo>
                    <a:pt x="1" y="110"/>
                  </a:lnTo>
                  <a:lnTo>
                    <a:pt x="0" y="120"/>
                  </a:lnTo>
                  <a:lnTo>
                    <a:pt x="1" y="130"/>
                  </a:lnTo>
                  <a:lnTo>
                    <a:pt x="5" y="142"/>
                  </a:lnTo>
                  <a:lnTo>
                    <a:pt x="11" y="151"/>
                  </a:lnTo>
                  <a:lnTo>
                    <a:pt x="18" y="161"/>
                  </a:lnTo>
                  <a:lnTo>
                    <a:pt x="29" y="171"/>
                  </a:lnTo>
                  <a:lnTo>
                    <a:pt x="41" y="180"/>
                  </a:lnTo>
                  <a:lnTo>
                    <a:pt x="55" y="189"/>
                  </a:lnTo>
                  <a:lnTo>
                    <a:pt x="71" y="198"/>
                  </a:lnTo>
                  <a:lnTo>
                    <a:pt x="88" y="206"/>
                  </a:lnTo>
                  <a:lnTo>
                    <a:pt x="109" y="212"/>
                  </a:lnTo>
                  <a:lnTo>
                    <a:pt x="130" y="218"/>
                  </a:lnTo>
                  <a:lnTo>
                    <a:pt x="151" y="223"/>
                  </a:lnTo>
                  <a:lnTo>
                    <a:pt x="176" y="229"/>
                  </a:lnTo>
                  <a:lnTo>
                    <a:pt x="200" y="232"/>
                  </a:lnTo>
                  <a:lnTo>
                    <a:pt x="225" y="236"/>
                  </a:lnTo>
                  <a:lnTo>
                    <a:pt x="251" y="239"/>
                  </a:lnTo>
                  <a:lnTo>
                    <a:pt x="277" y="240"/>
                  </a:lnTo>
                  <a:lnTo>
                    <a:pt x="303" y="240"/>
                  </a:lnTo>
                  <a:lnTo>
                    <a:pt x="331" y="240"/>
                  </a:lnTo>
                  <a:lnTo>
                    <a:pt x="356" y="239"/>
                  </a:lnTo>
                  <a:lnTo>
                    <a:pt x="382" y="236"/>
                  </a:lnTo>
                  <a:lnTo>
                    <a:pt x="407" y="232"/>
                  </a:lnTo>
                  <a:lnTo>
                    <a:pt x="431" y="229"/>
                  </a:lnTo>
                  <a:lnTo>
                    <a:pt x="456" y="223"/>
                  </a:lnTo>
                  <a:lnTo>
                    <a:pt x="477" y="218"/>
                  </a:lnTo>
                  <a:lnTo>
                    <a:pt x="499" y="212"/>
                  </a:lnTo>
                  <a:lnTo>
                    <a:pt x="519" y="206"/>
                  </a:lnTo>
                  <a:lnTo>
                    <a:pt x="537" y="198"/>
                  </a:lnTo>
                  <a:lnTo>
                    <a:pt x="552" y="189"/>
                  </a:lnTo>
                  <a:lnTo>
                    <a:pt x="566" y="180"/>
                  </a:lnTo>
                  <a:lnTo>
                    <a:pt x="579" y="171"/>
                  </a:lnTo>
                  <a:lnTo>
                    <a:pt x="589" y="161"/>
                  </a:lnTo>
                  <a:lnTo>
                    <a:pt x="596" y="151"/>
                  </a:lnTo>
                  <a:lnTo>
                    <a:pt x="602" y="142"/>
                  </a:lnTo>
                  <a:lnTo>
                    <a:pt x="606" y="130"/>
                  </a:lnTo>
                  <a:lnTo>
                    <a:pt x="607" y="120"/>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26" name="Freeform 43"/>
            <p:cNvSpPr>
              <a:spLocks/>
            </p:cNvSpPr>
            <p:nvPr/>
          </p:nvSpPr>
          <p:spPr bwMode="auto">
            <a:xfrm>
              <a:off x="8153232" y="3657740"/>
              <a:ext cx="795192" cy="299737"/>
            </a:xfrm>
            <a:custGeom>
              <a:avLst/>
              <a:gdLst>
                <a:gd name="T0" fmla="*/ 1 w 501"/>
                <a:gd name="T1" fmla="*/ 102 h 189"/>
                <a:gd name="T2" fmla="*/ 8 w 501"/>
                <a:gd name="T3" fmla="*/ 118 h 189"/>
                <a:gd name="T4" fmla="*/ 23 w 501"/>
                <a:gd name="T5" fmla="*/ 133 h 189"/>
                <a:gd name="T6" fmla="*/ 45 w 501"/>
                <a:gd name="T7" fmla="*/ 148 h 189"/>
                <a:gd name="T8" fmla="*/ 73 w 501"/>
                <a:gd name="T9" fmla="*/ 160 h 189"/>
                <a:gd name="T10" fmla="*/ 107 w 501"/>
                <a:gd name="T11" fmla="*/ 171 h 189"/>
                <a:gd name="T12" fmla="*/ 145 w 501"/>
                <a:gd name="T13" fmla="*/ 179 h 189"/>
                <a:gd name="T14" fmla="*/ 185 w 501"/>
                <a:gd name="T15" fmla="*/ 185 h 189"/>
                <a:gd name="T16" fmla="*/ 228 w 501"/>
                <a:gd name="T17" fmla="*/ 187 h 189"/>
                <a:gd name="T18" fmla="*/ 272 w 501"/>
                <a:gd name="T19" fmla="*/ 187 h 189"/>
                <a:gd name="T20" fmla="*/ 315 w 501"/>
                <a:gd name="T21" fmla="*/ 184 h 189"/>
                <a:gd name="T22" fmla="*/ 356 w 501"/>
                <a:gd name="T23" fmla="*/ 179 h 189"/>
                <a:gd name="T24" fmla="*/ 394 w 501"/>
                <a:gd name="T25" fmla="*/ 171 h 189"/>
                <a:gd name="T26" fmla="*/ 427 w 501"/>
                <a:gd name="T27" fmla="*/ 160 h 189"/>
                <a:gd name="T28" fmla="*/ 455 w 501"/>
                <a:gd name="T29" fmla="*/ 148 h 189"/>
                <a:gd name="T30" fmla="*/ 477 w 501"/>
                <a:gd name="T31" fmla="*/ 133 h 189"/>
                <a:gd name="T32" fmla="*/ 492 w 501"/>
                <a:gd name="T33" fmla="*/ 118 h 189"/>
                <a:gd name="T34" fmla="*/ 499 w 501"/>
                <a:gd name="T35" fmla="*/ 102 h 189"/>
                <a:gd name="T36" fmla="*/ 499 w 501"/>
                <a:gd name="T37" fmla="*/ 85 h 189"/>
                <a:gd name="T38" fmla="*/ 492 w 501"/>
                <a:gd name="T39" fmla="*/ 69 h 189"/>
                <a:gd name="T40" fmla="*/ 477 w 501"/>
                <a:gd name="T41" fmla="*/ 54 h 189"/>
                <a:gd name="T42" fmla="*/ 455 w 501"/>
                <a:gd name="T43" fmla="*/ 40 h 189"/>
                <a:gd name="T44" fmla="*/ 427 w 501"/>
                <a:gd name="T45" fmla="*/ 27 h 189"/>
                <a:gd name="T46" fmla="*/ 393 w 501"/>
                <a:gd name="T47" fmla="*/ 17 h 189"/>
                <a:gd name="T48" fmla="*/ 356 w 501"/>
                <a:gd name="T49" fmla="*/ 8 h 189"/>
                <a:gd name="T50" fmla="*/ 315 w 501"/>
                <a:gd name="T51" fmla="*/ 3 h 189"/>
                <a:gd name="T52" fmla="*/ 272 w 501"/>
                <a:gd name="T53" fmla="*/ 0 h 189"/>
                <a:gd name="T54" fmla="*/ 228 w 501"/>
                <a:gd name="T55" fmla="*/ 0 h 189"/>
                <a:gd name="T56" fmla="*/ 185 w 501"/>
                <a:gd name="T57" fmla="*/ 3 h 189"/>
                <a:gd name="T58" fmla="*/ 144 w 501"/>
                <a:gd name="T59" fmla="*/ 8 h 189"/>
                <a:gd name="T60" fmla="*/ 107 w 501"/>
                <a:gd name="T61" fmla="*/ 17 h 189"/>
                <a:gd name="T62" fmla="*/ 73 w 501"/>
                <a:gd name="T63" fmla="*/ 28 h 189"/>
                <a:gd name="T64" fmla="*/ 45 w 501"/>
                <a:gd name="T65" fmla="*/ 40 h 189"/>
                <a:gd name="T66" fmla="*/ 23 w 501"/>
                <a:gd name="T67" fmla="*/ 54 h 189"/>
                <a:gd name="T68" fmla="*/ 8 w 501"/>
                <a:gd name="T69" fmla="*/ 69 h 189"/>
                <a:gd name="T70" fmla="*/ 1 w 501"/>
                <a:gd name="T71" fmla="*/ 85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1"/>
                <a:gd name="T109" fmla="*/ 0 h 189"/>
                <a:gd name="T110" fmla="*/ 501 w 501"/>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1" h="189">
                  <a:moveTo>
                    <a:pt x="0" y="94"/>
                  </a:moveTo>
                  <a:lnTo>
                    <a:pt x="1" y="102"/>
                  </a:lnTo>
                  <a:lnTo>
                    <a:pt x="4" y="110"/>
                  </a:lnTo>
                  <a:lnTo>
                    <a:pt x="8" y="118"/>
                  </a:lnTo>
                  <a:lnTo>
                    <a:pt x="15" y="126"/>
                  </a:lnTo>
                  <a:lnTo>
                    <a:pt x="23" y="133"/>
                  </a:lnTo>
                  <a:lnTo>
                    <a:pt x="33" y="141"/>
                  </a:lnTo>
                  <a:lnTo>
                    <a:pt x="45" y="148"/>
                  </a:lnTo>
                  <a:lnTo>
                    <a:pt x="58" y="154"/>
                  </a:lnTo>
                  <a:lnTo>
                    <a:pt x="73" y="160"/>
                  </a:lnTo>
                  <a:lnTo>
                    <a:pt x="89" y="166"/>
                  </a:lnTo>
                  <a:lnTo>
                    <a:pt x="107" y="171"/>
                  </a:lnTo>
                  <a:lnTo>
                    <a:pt x="125" y="175"/>
                  </a:lnTo>
                  <a:lnTo>
                    <a:pt x="145" y="179"/>
                  </a:lnTo>
                  <a:lnTo>
                    <a:pt x="164" y="182"/>
                  </a:lnTo>
                  <a:lnTo>
                    <a:pt x="185" y="185"/>
                  </a:lnTo>
                  <a:lnTo>
                    <a:pt x="207" y="186"/>
                  </a:lnTo>
                  <a:lnTo>
                    <a:pt x="228" y="187"/>
                  </a:lnTo>
                  <a:lnTo>
                    <a:pt x="250" y="188"/>
                  </a:lnTo>
                  <a:lnTo>
                    <a:pt x="272" y="187"/>
                  </a:lnTo>
                  <a:lnTo>
                    <a:pt x="293" y="186"/>
                  </a:lnTo>
                  <a:lnTo>
                    <a:pt x="315" y="184"/>
                  </a:lnTo>
                  <a:lnTo>
                    <a:pt x="336" y="182"/>
                  </a:lnTo>
                  <a:lnTo>
                    <a:pt x="356" y="179"/>
                  </a:lnTo>
                  <a:lnTo>
                    <a:pt x="375" y="175"/>
                  </a:lnTo>
                  <a:lnTo>
                    <a:pt x="394" y="171"/>
                  </a:lnTo>
                  <a:lnTo>
                    <a:pt x="411" y="165"/>
                  </a:lnTo>
                  <a:lnTo>
                    <a:pt x="427" y="160"/>
                  </a:lnTo>
                  <a:lnTo>
                    <a:pt x="442" y="154"/>
                  </a:lnTo>
                  <a:lnTo>
                    <a:pt x="455" y="148"/>
                  </a:lnTo>
                  <a:lnTo>
                    <a:pt x="467" y="141"/>
                  </a:lnTo>
                  <a:lnTo>
                    <a:pt x="477" y="133"/>
                  </a:lnTo>
                  <a:lnTo>
                    <a:pt x="486" y="126"/>
                  </a:lnTo>
                  <a:lnTo>
                    <a:pt x="492" y="118"/>
                  </a:lnTo>
                  <a:lnTo>
                    <a:pt x="497" y="110"/>
                  </a:lnTo>
                  <a:lnTo>
                    <a:pt x="499" y="102"/>
                  </a:lnTo>
                  <a:lnTo>
                    <a:pt x="500" y="94"/>
                  </a:lnTo>
                  <a:lnTo>
                    <a:pt x="499" y="85"/>
                  </a:lnTo>
                  <a:lnTo>
                    <a:pt x="497" y="77"/>
                  </a:lnTo>
                  <a:lnTo>
                    <a:pt x="492" y="69"/>
                  </a:lnTo>
                  <a:lnTo>
                    <a:pt x="485" y="62"/>
                  </a:lnTo>
                  <a:lnTo>
                    <a:pt x="477" y="54"/>
                  </a:lnTo>
                  <a:lnTo>
                    <a:pt x="467" y="47"/>
                  </a:lnTo>
                  <a:lnTo>
                    <a:pt x="455" y="40"/>
                  </a:lnTo>
                  <a:lnTo>
                    <a:pt x="442" y="33"/>
                  </a:lnTo>
                  <a:lnTo>
                    <a:pt x="427" y="27"/>
                  </a:lnTo>
                  <a:lnTo>
                    <a:pt x="411" y="22"/>
                  </a:lnTo>
                  <a:lnTo>
                    <a:pt x="393" y="17"/>
                  </a:lnTo>
                  <a:lnTo>
                    <a:pt x="375" y="12"/>
                  </a:lnTo>
                  <a:lnTo>
                    <a:pt x="356" y="8"/>
                  </a:lnTo>
                  <a:lnTo>
                    <a:pt x="336" y="5"/>
                  </a:lnTo>
                  <a:lnTo>
                    <a:pt x="315" y="3"/>
                  </a:lnTo>
                  <a:lnTo>
                    <a:pt x="293" y="1"/>
                  </a:lnTo>
                  <a:lnTo>
                    <a:pt x="272" y="0"/>
                  </a:lnTo>
                  <a:lnTo>
                    <a:pt x="250" y="0"/>
                  </a:lnTo>
                  <a:lnTo>
                    <a:pt x="228" y="0"/>
                  </a:lnTo>
                  <a:lnTo>
                    <a:pt x="207" y="1"/>
                  </a:lnTo>
                  <a:lnTo>
                    <a:pt x="185" y="3"/>
                  </a:lnTo>
                  <a:lnTo>
                    <a:pt x="164" y="5"/>
                  </a:lnTo>
                  <a:lnTo>
                    <a:pt x="144" y="8"/>
                  </a:lnTo>
                  <a:lnTo>
                    <a:pt x="125" y="12"/>
                  </a:lnTo>
                  <a:lnTo>
                    <a:pt x="107" y="17"/>
                  </a:lnTo>
                  <a:lnTo>
                    <a:pt x="89" y="22"/>
                  </a:lnTo>
                  <a:lnTo>
                    <a:pt x="73" y="28"/>
                  </a:lnTo>
                  <a:lnTo>
                    <a:pt x="58" y="33"/>
                  </a:lnTo>
                  <a:lnTo>
                    <a:pt x="45" y="40"/>
                  </a:lnTo>
                  <a:lnTo>
                    <a:pt x="33" y="47"/>
                  </a:lnTo>
                  <a:lnTo>
                    <a:pt x="23" y="54"/>
                  </a:lnTo>
                  <a:lnTo>
                    <a:pt x="15" y="62"/>
                  </a:lnTo>
                  <a:lnTo>
                    <a:pt x="8" y="69"/>
                  </a:lnTo>
                  <a:lnTo>
                    <a:pt x="4" y="78"/>
                  </a:lnTo>
                  <a:lnTo>
                    <a:pt x="1" y="85"/>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27" name="Freeform 44"/>
            <p:cNvSpPr>
              <a:spLocks/>
            </p:cNvSpPr>
            <p:nvPr/>
          </p:nvSpPr>
          <p:spPr bwMode="auto">
            <a:xfrm>
              <a:off x="7674678" y="4158149"/>
              <a:ext cx="1343909" cy="353079"/>
            </a:xfrm>
            <a:custGeom>
              <a:avLst/>
              <a:gdLst>
                <a:gd name="T0" fmla="*/ 845 w 846"/>
                <a:gd name="T1" fmla="*/ 175 h 176"/>
                <a:gd name="T2" fmla="*/ 845 w 846"/>
                <a:gd name="T3" fmla="*/ 0 h 176"/>
                <a:gd name="T4" fmla="*/ 0 w 846"/>
                <a:gd name="T5" fmla="*/ 0 h 176"/>
                <a:gd name="T6" fmla="*/ 0 w 846"/>
                <a:gd name="T7" fmla="*/ 175 h 176"/>
                <a:gd name="T8" fmla="*/ 845 w 846"/>
                <a:gd name="T9" fmla="*/ 175 h 176"/>
                <a:gd name="T10" fmla="*/ 0 60000 65536"/>
                <a:gd name="T11" fmla="*/ 0 60000 65536"/>
                <a:gd name="T12" fmla="*/ 0 60000 65536"/>
                <a:gd name="T13" fmla="*/ 0 60000 65536"/>
                <a:gd name="T14" fmla="*/ 0 60000 65536"/>
                <a:gd name="T15" fmla="*/ 0 w 846"/>
                <a:gd name="T16" fmla="*/ 0 h 176"/>
                <a:gd name="T17" fmla="*/ 846 w 846"/>
                <a:gd name="T18" fmla="*/ 176 h 176"/>
              </a:gdLst>
              <a:ahLst/>
              <a:cxnLst>
                <a:cxn ang="T10">
                  <a:pos x="T0" y="T1"/>
                </a:cxn>
                <a:cxn ang="T11">
                  <a:pos x="T2" y="T3"/>
                </a:cxn>
                <a:cxn ang="T12">
                  <a:pos x="T4" y="T5"/>
                </a:cxn>
                <a:cxn ang="T13">
                  <a:pos x="T6" y="T7"/>
                </a:cxn>
                <a:cxn ang="T14">
                  <a:pos x="T8" y="T9"/>
                </a:cxn>
              </a:cxnLst>
              <a:rect l="T15" t="T16" r="T17" b="T18"/>
              <a:pathLst>
                <a:path w="846" h="176">
                  <a:moveTo>
                    <a:pt x="845" y="175"/>
                  </a:moveTo>
                  <a:lnTo>
                    <a:pt x="845" y="0"/>
                  </a:lnTo>
                  <a:lnTo>
                    <a:pt x="0" y="0"/>
                  </a:lnTo>
                  <a:lnTo>
                    <a:pt x="0" y="175"/>
                  </a:lnTo>
                  <a:lnTo>
                    <a:pt x="845" y="175"/>
                  </a:lnTo>
                </a:path>
              </a:pathLst>
            </a:custGeom>
            <a:noFill/>
            <a:ln w="50800" cap="rnd">
              <a:solidFill>
                <a:srgbClr val="000000"/>
              </a:solidFill>
              <a:round/>
              <a:headEnd type="none" w="sm" len="sm"/>
              <a:tailEnd type="none" w="sm" len="sm"/>
            </a:ln>
          </p:spPr>
          <p:txBody>
            <a:bodyPr/>
            <a:lstStyle/>
            <a:p>
              <a:pPr>
                <a:defRPr/>
              </a:pPr>
              <a:endParaRPr lang="en-US" sz="1200">
                <a:latin typeface="+mj-lt"/>
              </a:endParaRPr>
            </a:p>
          </p:txBody>
        </p:sp>
        <p:sp>
          <p:nvSpPr>
            <p:cNvPr id="21528" name="Rectangle 45"/>
            <p:cNvSpPr>
              <a:spLocks noChangeArrowheads="1"/>
            </p:cNvSpPr>
            <p:nvPr/>
          </p:nvSpPr>
          <p:spPr bwMode="auto">
            <a:xfrm>
              <a:off x="8316947" y="3606937"/>
              <a:ext cx="494746" cy="32259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age</a:t>
              </a:r>
            </a:p>
          </p:txBody>
        </p:sp>
        <p:sp>
          <p:nvSpPr>
            <p:cNvPr id="21529" name="Rectangle 46"/>
            <p:cNvSpPr>
              <a:spLocks noChangeArrowheads="1"/>
            </p:cNvSpPr>
            <p:nvPr/>
          </p:nvSpPr>
          <p:spPr bwMode="auto">
            <a:xfrm>
              <a:off x="7080983" y="3553594"/>
              <a:ext cx="766406" cy="325139"/>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pname</a:t>
              </a:r>
            </a:p>
          </p:txBody>
        </p:sp>
        <p:sp>
          <p:nvSpPr>
            <p:cNvPr id="21530" name="Rectangle 47"/>
            <p:cNvSpPr>
              <a:spLocks noChangeArrowheads="1"/>
            </p:cNvSpPr>
            <p:nvPr/>
          </p:nvSpPr>
          <p:spPr bwMode="auto">
            <a:xfrm>
              <a:off x="7665682" y="4130207"/>
              <a:ext cx="1214377" cy="325139"/>
            </a:xfrm>
            <a:prstGeom prst="rect">
              <a:avLst/>
            </a:prstGeom>
            <a:noFill/>
            <a:ln w="9525">
              <a:noFill/>
              <a:miter lim="800000"/>
              <a:headEnd/>
              <a:tailEnd/>
            </a:ln>
          </p:spPr>
          <p:txBody>
            <a:bodyPr wrap="none" lIns="90488" tIns="44450" rIns="90488" bIns="44450">
              <a:spAutoFit/>
            </a:bodyPr>
            <a:lstStyle/>
            <a:p>
              <a:pPr>
                <a:defRPr/>
              </a:pPr>
              <a:r>
                <a:rPr lang="en-US" sz="1200" b="1" dirty="0">
                  <a:solidFill>
                    <a:srgbClr val="000000"/>
                  </a:solidFill>
                  <a:latin typeface="+mj-lt"/>
                </a:rPr>
                <a:t>Dependents</a:t>
              </a:r>
            </a:p>
          </p:txBody>
        </p:sp>
        <p:sp>
          <p:nvSpPr>
            <p:cNvPr id="21531" name="Line 48"/>
            <p:cNvSpPr>
              <a:spLocks noChangeShapeType="1"/>
            </p:cNvSpPr>
            <p:nvPr/>
          </p:nvSpPr>
          <p:spPr bwMode="auto">
            <a:xfrm flipV="1">
              <a:off x="7118763" y="3779667"/>
              <a:ext cx="777201" cy="73665"/>
            </a:xfrm>
            <a:prstGeom prst="line">
              <a:avLst/>
            </a:prstGeom>
            <a:noFill/>
            <a:ln w="25400">
              <a:solidFill>
                <a:schemeClr val="tx2"/>
              </a:solidFill>
              <a:prstDash val="dash"/>
              <a:round/>
              <a:headEnd type="none" w="sm" len="sm"/>
              <a:tailEnd type="none" w="sm" len="sm"/>
            </a:ln>
          </p:spPr>
          <p:txBody>
            <a:bodyPr/>
            <a:lstStyle/>
            <a:p>
              <a:pPr>
                <a:defRPr/>
              </a:pPr>
              <a:endParaRPr lang="en-US" sz="1200">
                <a:latin typeface="+mj-lt"/>
              </a:endParaRPr>
            </a:p>
          </p:txBody>
        </p:sp>
        <p:sp>
          <p:nvSpPr>
            <p:cNvPr id="21532" name="Line 49"/>
            <p:cNvSpPr>
              <a:spLocks noChangeShapeType="1"/>
            </p:cNvSpPr>
            <p:nvPr/>
          </p:nvSpPr>
          <p:spPr bwMode="auto">
            <a:xfrm>
              <a:off x="7626102" y="3952396"/>
              <a:ext cx="291450" cy="185431"/>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33" name="Line 50"/>
            <p:cNvSpPr>
              <a:spLocks noChangeShapeType="1"/>
            </p:cNvSpPr>
            <p:nvPr/>
          </p:nvSpPr>
          <p:spPr bwMode="auto">
            <a:xfrm flipH="1">
              <a:off x="8451879" y="3967637"/>
              <a:ext cx="118739" cy="170191"/>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nvGrpSpPr>
            <p:cNvPr id="21535" name="Group 59"/>
            <p:cNvGrpSpPr>
              <a:grpSpLocks/>
            </p:cNvGrpSpPr>
            <p:nvPr/>
          </p:nvGrpSpPr>
          <p:grpSpPr bwMode="auto">
            <a:xfrm>
              <a:off x="5715001" y="5791203"/>
              <a:ext cx="2266951" cy="1036638"/>
              <a:chOff x="3600" y="3648"/>
              <a:chExt cx="1428" cy="653"/>
            </a:xfrm>
          </p:grpSpPr>
          <p:sp>
            <p:nvSpPr>
              <p:cNvPr id="21557" name="Freeform 51"/>
              <p:cNvSpPr>
                <a:spLocks/>
              </p:cNvSpPr>
              <p:nvPr/>
            </p:nvSpPr>
            <p:spPr bwMode="auto">
              <a:xfrm>
                <a:off x="3600" y="4000"/>
                <a:ext cx="721" cy="301"/>
              </a:xfrm>
              <a:custGeom>
                <a:avLst/>
                <a:gdLst>
                  <a:gd name="T0" fmla="*/ 710 w 713"/>
                  <a:gd name="T1" fmla="*/ 94 h 209"/>
                  <a:gd name="T2" fmla="*/ 700 w 713"/>
                  <a:gd name="T3" fmla="*/ 76 h 209"/>
                  <a:gd name="T4" fmla="*/ 679 w 713"/>
                  <a:gd name="T5" fmla="*/ 59 h 209"/>
                  <a:gd name="T6" fmla="*/ 648 w 713"/>
                  <a:gd name="T7" fmla="*/ 44 h 209"/>
                  <a:gd name="T8" fmla="*/ 608 w 713"/>
                  <a:gd name="T9" fmla="*/ 29 h 209"/>
                  <a:gd name="T10" fmla="*/ 561 w 713"/>
                  <a:gd name="T11" fmla="*/ 18 h 209"/>
                  <a:gd name="T12" fmla="*/ 507 w 713"/>
                  <a:gd name="T13" fmla="*/ 8 h 209"/>
                  <a:gd name="T14" fmla="*/ 449 w 713"/>
                  <a:gd name="T15" fmla="*/ 3 h 209"/>
                  <a:gd name="T16" fmla="*/ 387 w 713"/>
                  <a:gd name="T17" fmla="*/ 0 h 209"/>
                  <a:gd name="T18" fmla="*/ 325 w 713"/>
                  <a:gd name="T19" fmla="*/ 0 h 209"/>
                  <a:gd name="T20" fmla="*/ 264 w 713"/>
                  <a:gd name="T21" fmla="*/ 3 h 209"/>
                  <a:gd name="T22" fmla="*/ 206 w 713"/>
                  <a:gd name="T23" fmla="*/ 8 h 209"/>
                  <a:gd name="T24" fmla="*/ 152 w 713"/>
                  <a:gd name="T25" fmla="*/ 18 h 209"/>
                  <a:gd name="T26" fmla="*/ 105 w 713"/>
                  <a:gd name="T27" fmla="*/ 29 h 209"/>
                  <a:gd name="T28" fmla="*/ 65 w 713"/>
                  <a:gd name="T29" fmla="*/ 44 h 209"/>
                  <a:gd name="T30" fmla="*/ 34 w 713"/>
                  <a:gd name="T31" fmla="*/ 59 h 209"/>
                  <a:gd name="T32" fmla="*/ 12 w 713"/>
                  <a:gd name="T33" fmla="*/ 76 h 209"/>
                  <a:gd name="T34" fmla="*/ 1 w 713"/>
                  <a:gd name="T35" fmla="*/ 94 h 209"/>
                  <a:gd name="T36" fmla="*/ 1 w 713"/>
                  <a:gd name="T37" fmla="*/ 112 h 209"/>
                  <a:gd name="T38" fmla="*/ 12 w 713"/>
                  <a:gd name="T39" fmla="*/ 130 h 209"/>
                  <a:gd name="T40" fmla="*/ 34 w 713"/>
                  <a:gd name="T41" fmla="*/ 147 h 209"/>
                  <a:gd name="T42" fmla="*/ 65 w 713"/>
                  <a:gd name="T43" fmla="*/ 163 h 209"/>
                  <a:gd name="T44" fmla="*/ 105 w 713"/>
                  <a:gd name="T45" fmla="*/ 177 h 209"/>
                  <a:gd name="T46" fmla="*/ 152 w 713"/>
                  <a:gd name="T47" fmla="*/ 189 h 209"/>
                  <a:gd name="T48" fmla="*/ 206 w 713"/>
                  <a:gd name="T49" fmla="*/ 198 h 209"/>
                  <a:gd name="T50" fmla="*/ 264 w 713"/>
                  <a:gd name="T51" fmla="*/ 204 h 209"/>
                  <a:gd name="T52" fmla="*/ 325 w 713"/>
                  <a:gd name="T53" fmla="*/ 206 h 209"/>
                  <a:gd name="T54" fmla="*/ 387 w 713"/>
                  <a:gd name="T55" fmla="*/ 206 h 209"/>
                  <a:gd name="T56" fmla="*/ 449 w 713"/>
                  <a:gd name="T57" fmla="*/ 204 h 209"/>
                  <a:gd name="T58" fmla="*/ 507 w 713"/>
                  <a:gd name="T59" fmla="*/ 198 h 209"/>
                  <a:gd name="T60" fmla="*/ 561 w 713"/>
                  <a:gd name="T61" fmla="*/ 189 h 209"/>
                  <a:gd name="T62" fmla="*/ 608 w 713"/>
                  <a:gd name="T63" fmla="*/ 177 h 209"/>
                  <a:gd name="T64" fmla="*/ 648 w 713"/>
                  <a:gd name="T65" fmla="*/ 163 h 209"/>
                  <a:gd name="T66" fmla="*/ 679 w 713"/>
                  <a:gd name="T67" fmla="*/ 147 h 209"/>
                  <a:gd name="T68" fmla="*/ 700 w 713"/>
                  <a:gd name="T69" fmla="*/ 130 h 209"/>
                  <a:gd name="T70" fmla="*/ 710 w 713"/>
                  <a:gd name="T71" fmla="*/ 112 h 2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3"/>
                  <a:gd name="T109" fmla="*/ 0 h 209"/>
                  <a:gd name="T110" fmla="*/ 713 w 713"/>
                  <a:gd name="T111" fmla="*/ 209 h 2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3" h="209">
                    <a:moveTo>
                      <a:pt x="712" y="104"/>
                    </a:moveTo>
                    <a:lnTo>
                      <a:pt x="710" y="94"/>
                    </a:lnTo>
                    <a:lnTo>
                      <a:pt x="707" y="86"/>
                    </a:lnTo>
                    <a:lnTo>
                      <a:pt x="700" y="76"/>
                    </a:lnTo>
                    <a:lnTo>
                      <a:pt x="690" y="68"/>
                    </a:lnTo>
                    <a:lnTo>
                      <a:pt x="679" y="59"/>
                    </a:lnTo>
                    <a:lnTo>
                      <a:pt x="665" y="52"/>
                    </a:lnTo>
                    <a:lnTo>
                      <a:pt x="648" y="44"/>
                    </a:lnTo>
                    <a:lnTo>
                      <a:pt x="629" y="36"/>
                    </a:lnTo>
                    <a:lnTo>
                      <a:pt x="608" y="29"/>
                    </a:lnTo>
                    <a:lnTo>
                      <a:pt x="585" y="24"/>
                    </a:lnTo>
                    <a:lnTo>
                      <a:pt x="561" y="18"/>
                    </a:lnTo>
                    <a:lnTo>
                      <a:pt x="534" y="13"/>
                    </a:lnTo>
                    <a:lnTo>
                      <a:pt x="507" y="8"/>
                    </a:lnTo>
                    <a:lnTo>
                      <a:pt x="478" y="5"/>
                    </a:lnTo>
                    <a:lnTo>
                      <a:pt x="449" y="3"/>
                    </a:lnTo>
                    <a:lnTo>
                      <a:pt x="419" y="1"/>
                    </a:lnTo>
                    <a:lnTo>
                      <a:pt x="387" y="0"/>
                    </a:lnTo>
                    <a:lnTo>
                      <a:pt x="356" y="0"/>
                    </a:lnTo>
                    <a:lnTo>
                      <a:pt x="325" y="0"/>
                    </a:lnTo>
                    <a:lnTo>
                      <a:pt x="294" y="1"/>
                    </a:lnTo>
                    <a:lnTo>
                      <a:pt x="264" y="3"/>
                    </a:lnTo>
                    <a:lnTo>
                      <a:pt x="235" y="5"/>
                    </a:lnTo>
                    <a:lnTo>
                      <a:pt x="206" y="8"/>
                    </a:lnTo>
                    <a:lnTo>
                      <a:pt x="179" y="13"/>
                    </a:lnTo>
                    <a:lnTo>
                      <a:pt x="152" y="18"/>
                    </a:lnTo>
                    <a:lnTo>
                      <a:pt x="127" y="24"/>
                    </a:lnTo>
                    <a:lnTo>
                      <a:pt x="105" y="29"/>
                    </a:lnTo>
                    <a:lnTo>
                      <a:pt x="83" y="36"/>
                    </a:lnTo>
                    <a:lnTo>
                      <a:pt x="65" y="44"/>
                    </a:lnTo>
                    <a:lnTo>
                      <a:pt x="48" y="52"/>
                    </a:lnTo>
                    <a:lnTo>
                      <a:pt x="34" y="59"/>
                    </a:lnTo>
                    <a:lnTo>
                      <a:pt x="22" y="68"/>
                    </a:lnTo>
                    <a:lnTo>
                      <a:pt x="12" y="76"/>
                    </a:lnTo>
                    <a:lnTo>
                      <a:pt x="5" y="86"/>
                    </a:lnTo>
                    <a:lnTo>
                      <a:pt x="1" y="94"/>
                    </a:lnTo>
                    <a:lnTo>
                      <a:pt x="0" y="104"/>
                    </a:lnTo>
                    <a:lnTo>
                      <a:pt x="1" y="112"/>
                    </a:lnTo>
                    <a:lnTo>
                      <a:pt x="5" y="121"/>
                    </a:lnTo>
                    <a:lnTo>
                      <a:pt x="12" y="130"/>
                    </a:lnTo>
                    <a:lnTo>
                      <a:pt x="22" y="139"/>
                    </a:lnTo>
                    <a:lnTo>
                      <a:pt x="34" y="147"/>
                    </a:lnTo>
                    <a:lnTo>
                      <a:pt x="48" y="156"/>
                    </a:lnTo>
                    <a:lnTo>
                      <a:pt x="65" y="163"/>
                    </a:lnTo>
                    <a:lnTo>
                      <a:pt x="83" y="170"/>
                    </a:lnTo>
                    <a:lnTo>
                      <a:pt x="105" y="177"/>
                    </a:lnTo>
                    <a:lnTo>
                      <a:pt x="127" y="182"/>
                    </a:lnTo>
                    <a:lnTo>
                      <a:pt x="152" y="189"/>
                    </a:lnTo>
                    <a:lnTo>
                      <a:pt x="179" y="193"/>
                    </a:lnTo>
                    <a:lnTo>
                      <a:pt x="206" y="198"/>
                    </a:lnTo>
                    <a:lnTo>
                      <a:pt x="235" y="201"/>
                    </a:lnTo>
                    <a:lnTo>
                      <a:pt x="264" y="204"/>
                    </a:lnTo>
                    <a:lnTo>
                      <a:pt x="294" y="205"/>
                    </a:lnTo>
                    <a:lnTo>
                      <a:pt x="325" y="206"/>
                    </a:lnTo>
                    <a:lnTo>
                      <a:pt x="356" y="208"/>
                    </a:lnTo>
                    <a:lnTo>
                      <a:pt x="387" y="206"/>
                    </a:lnTo>
                    <a:lnTo>
                      <a:pt x="419" y="205"/>
                    </a:lnTo>
                    <a:lnTo>
                      <a:pt x="449" y="204"/>
                    </a:lnTo>
                    <a:lnTo>
                      <a:pt x="478" y="201"/>
                    </a:lnTo>
                    <a:lnTo>
                      <a:pt x="507" y="198"/>
                    </a:lnTo>
                    <a:lnTo>
                      <a:pt x="534" y="193"/>
                    </a:lnTo>
                    <a:lnTo>
                      <a:pt x="561" y="189"/>
                    </a:lnTo>
                    <a:lnTo>
                      <a:pt x="585" y="182"/>
                    </a:lnTo>
                    <a:lnTo>
                      <a:pt x="608" y="177"/>
                    </a:lnTo>
                    <a:lnTo>
                      <a:pt x="629" y="170"/>
                    </a:lnTo>
                    <a:lnTo>
                      <a:pt x="648" y="163"/>
                    </a:lnTo>
                    <a:lnTo>
                      <a:pt x="665" y="156"/>
                    </a:lnTo>
                    <a:lnTo>
                      <a:pt x="679" y="147"/>
                    </a:lnTo>
                    <a:lnTo>
                      <a:pt x="690" y="139"/>
                    </a:lnTo>
                    <a:lnTo>
                      <a:pt x="700" y="130"/>
                    </a:lnTo>
                    <a:lnTo>
                      <a:pt x="707" y="121"/>
                    </a:lnTo>
                    <a:lnTo>
                      <a:pt x="710" y="112"/>
                    </a:lnTo>
                    <a:lnTo>
                      <a:pt x="712" y="10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8" name="Freeform 52"/>
              <p:cNvSpPr>
                <a:spLocks/>
              </p:cNvSpPr>
              <p:nvPr/>
            </p:nvSpPr>
            <p:spPr bwMode="auto">
              <a:xfrm>
                <a:off x="4525" y="4026"/>
                <a:ext cx="503" cy="275"/>
              </a:xfrm>
              <a:custGeom>
                <a:avLst/>
                <a:gdLst>
                  <a:gd name="T0" fmla="*/ 1 w 502"/>
                  <a:gd name="T1" fmla="*/ 103 h 189"/>
                  <a:gd name="T2" fmla="*/ 8 w 502"/>
                  <a:gd name="T3" fmla="*/ 119 h 189"/>
                  <a:gd name="T4" fmla="*/ 23 w 502"/>
                  <a:gd name="T5" fmla="*/ 134 h 189"/>
                  <a:gd name="T6" fmla="*/ 45 w 502"/>
                  <a:gd name="T7" fmla="*/ 148 h 189"/>
                  <a:gd name="T8" fmla="*/ 73 w 502"/>
                  <a:gd name="T9" fmla="*/ 161 h 189"/>
                  <a:gd name="T10" fmla="*/ 107 w 502"/>
                  <a:gd name="T11" fmla="*/ 171 h 189"/>
                  <a:gd name="T12" fmla="*/ 145 w 502"/>
                  <a:gd name="T13" fmla="*/ 180 h 189"/>
                  <a:gd name="T14" fmla="*/ 185 w 502"/>
                  <a:gd name="T15" fmla="*/ 185 h 189"/>
                  <a:gd name="T16" fmla="*/ 228 w 502"/>
                  <a:gd name="T17" fmla="*/ 188 h 189"/>
                  <a:gd name="T18" fmla="*/ 272 w 502"/>
                  <a:gd name="T19" fmla="*/ 188 h 189"/>
                  <a:gd name="T20" fmla="*/ 315 w 502"/>
                  <a:gd name="T21" fmla="*/ 185 h 189"/>
                  <a:gd name="T22" fmla="*/ 356 w 502"/>
                  <a:gd name="T23" fmla="*/ 179 h 189"/>
                  <a:gd name="T24" fmla="*/ 394 w 502"/>
                  <a:gd name="T25" fmla="*/ 171 h 189"/>
                  <a:gd name="T26" fmla="*/ 427 w 502"/>
                  <a:gd name="T27" fmla="*/ 160 h 189"/>
                  <a:gd name="T28" fmla="*/ 456 w 502"/>
                  <a:gd name="T29" fmla="*/ 148 h 189"/>
                  <a:gd name="T30" fmla="*/ 477 w 502"/>
                  <a:gd name="T31" fmla="*/ 134 h 189"/>
                  <a:gd name="T32" fmla="*/ 492 w 502"/>
                  <a:gd name="T33" fmla="*/ 118 h 189"/>
                  <a:gd name="T34" fmla="*/ 500 w 502"/>
                  <a:gd name="T35" fmla="*/ 102 h 189"/>
                  <a:gd name="T36" fmla="*/ 500 w 502"/>
                  <a:gd name="T37" fmla="*/ 86 h 189"/>
                  <a:gd name="T38" fmla="*/ 492 w 502"/>
                  <a:gd name="T39" fmla="*/ 70 h 189"/>
                  <a:gd name="T40" fmla="*/ 477 w 502"/>
                  <a:gd name="T41" fmla="*/ 54 h 189"/>
                  <a:gd name="T42" fmla="*/ 456 w 502"/>
                  <a:gd name="T43" fmla="*/ 40 h 189"/>
                  <a:gd name="T44" fmla="*/ 427 w 502"/>
                  <a:gd name="T45" fmla="*/ 28 h 189"/>
                  <a:gd name="T46" fmla="*/ 394 w 502"/>
                  <a:gd name="T47" fmla="*/ 17 h 189"/>
                  <a:gd name="T48" fmla="*/ 356 w 502"/>
                  <a:gd name="T49" fmla="*/ 9 h 189"/>
                  <a:gd name="T50" fmla="*/ 315 w 502"/>
                  <a:gd name="T51" fmla="*/ 3 h 189"/>
                  <a:gd name="T52" fmla="*/ 272 w 502"/>
                  <a:gd name="T53" fmla="*/ 1 h 189"/>
                  <a:gd name="T54" fmla="*/ 228 w 502"/>
                  <a:gd name="T55" fmla="*/ 1 h 189"/>
                  <a:gd name="T56" fmla="*/ 185 w 502"/>
                  <a:gd name="T57" fmla="*/ 3 h 189"/>
                  <a:gd name="T58" fmla="*/ 145 w 502"/>
                  <a:gd name="T59" fmla="*/ 9 h 189"/>
                  <a:gd name="T60" fmla="*/ 107 w 502"/>
                  <a:gd name="T61" fmla="*/ 17 h 189"/>
                  <a:gd name="T62" fmla="*/ 73 w 502"/>
                  <a:gd name="T63" fmla="*/ 28 h 189"/>
                  <a:gd name="T64" fmla="*/ 45 w 502"/>
                  <a:gd name="T65" fmla="*/ 40 h 189"/>
                  <a:gd name="T66" fmla="*/ 23 w 502"/>
                  <a:gd name="T67" fmla="*/ 55 h 189"/>
                  <a:gd name="T68" fmla="*/ 8 w 502"/>
                  <a:gd name="T69" fmla="*/ 70 h 189"/>
                  <a:gd name="T70" fmla="*/ 1 w 502"/>
                  <a:gd name="T71" fmla="*/ 86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0" y="94"/>
                    </a:moveTo>
                    <a:lnTo>
                      <a:pt x="1" y="103"/>
                    </a:lnTo>
                    <a:lnTo>
                      <a:pt x="4" y="110"/>
                    </a:lnTo>
                    <a:lnTo>
                      <a:pt x="8" y="119"/>
                    </a:lnTo>
                    <a:lnTo>
                      <a:pt x="15" y="127"/>
                    </a:lnTo>
                    <a:lnTo>
                      <a:pt x="23" y="134"/>
                    </a:lnTo>
                    <a:lnTo>
                      <a:pt x="34" y="141"/>
                    </a:lnTo>
                    <a:lnTo>
                      <a:pt x="45" y="148"/>
                    </a:lnTo>
                    <a:lnTo>
                      <a:pt x="58" y="155"/>
                    </a:lnTo>
                    <a:lnTo>
                      <a:pt x="73" y="161"/>
                    </a:lnTo>
                    <a:lnTo>
                      <a:pt x="89" y="166"/>
                    </a:lnTo>
                    <a:lnTo>
                      <a:pt x="107" y="171"/>
                    </a:lnTo>
                    <a:lnTo>
                      <a:pt x="125" y="176"/>
                    </a:lnTo>
                    <a:lnTo>
                      <a:pt x="145" y="180"/>
                    </a:lnTo>
                    <a:lnTo>
                      <a:pt x="165" y="183"/>
                    </a:lnTo>
                    <a:lnTo>
                      <a:pt x="185" y="185"/>
                    </a:lnTo>
                    <a:lnTo>
                      <a:pt x="207" y="187"/>
                    </a:lnTo>
                    <a:lnTo>
                      <a:pt x="228" y="188"/>
                    </a:lnTo>
                    <a:lnTo>
                      <a:pt x="251" y="188"/>
                    </a:lnTo>
                    <a:lnTo>
                      <a:pt x="272" y="188"/>
                    </a:lnTo>
                    <a:lnTo>
                      <a:pt x="294" y="187"/>
                    </a:lnTo>
                    <a:lnTo>
                      <a:pt x="315" y="185"/>
                    </a:lnTo>
                    <a:lnTo>
                      <a:pt x="336" y="183"/>
                    </a:lnTo>
                    <a:lnTo>
                      <a:pt x="356" y="179"/>
                    </a:lnTo>
                    <a:lnTo>
                      <a:pt x="376" y="176"/>
                    </a:lnTo>
                    <a:lnTo>
                      <a:pt x="394" y="171"/>
                    </a:lnTo>
                    <a:lnTo>
                      <a:pt x="411" y="166"/>
                    </a:lnTo>
                    <a:lnTo>
                      <a:pt x="427" y="160"/>
                    </a:lnTo>
                    <a:lnTo>
                      <a:pt x="442" y="154"/>
                    </a:lnTo>
                    <a:lnTo>
                      <a:pt x="456" y="148"/>
                    </a:lnTo>
                    <a:lnTo>
                      <a:pt x="467" y="141"/>
                    </a:lnTo>
                    <a:lnTo>
                      <a:pt x="477" y="134"/>
                    </a:lnTo>
                    <a:lnTo>
                      <a:pt x="486" y="126"/>
                    </a:lnTo>
                    <a:lnTo>
                      <a:pt x="492" y="118"/>
                    </a:lnTo>
                    <a:lnTo>
                      <a:pt x="497" y="110"/>
                    </a:lnTo>
                    <a:lnTo>
                      <a:pt x="500" y="102"/>
                    </a:lnTo>
                    <a:lnTo>
                      <a:pt x="501" y="94"/>
                    </a:lnTo>
                    <a:lnTo>
                      <a:pt x="500" y="86"/>
                    </a:lnTo>
                    <a:lnTo>
                      <a:pt x="497" y="78"/>
                    </a:lnTo>
                    <a:lnTo>
                      <a:pt x="492" y="70"/>
                    </a:lnTo>
                    <a:lnTo>
                      <a:pt x="486" y="62"/>
                    </a:lnTo>
                    <a:lnTo>
                      <a:pt x="477" y="54"/>
                    </a:lnTo>
                    <a:lnTo>
                      <a:pt x="467" y="47"/>
                    </a:lnTo>
                    <a:lnTo>
                      <a:pt x="456" y="40"/>
                    </a:lnTo>
                    <a:lnTo>
                      <a:pt x="442" y="34"/>
                    </a:lnTo>
                    <a:lnTo>
                      <a:pt x="427" y="28"/>
                    </a:lnTo>
                    <a:lnTo>
                      <a:pt x="411" y="22"/>
                    </a:lnTo>
                    <a:lnTo>
                      <a:pt x="394" y="17"/>
                    </a:lnTo>
                    <a:lnTo>
                      <a:pt x="375" y="13"/>
                    </a:lnTo>
                    <a:lnTo>
                      <a:pt x="356" y="9"/>
                    </a:lnTo>
                    <a:lnTo>
                      <a:pt x="336" y="6"/>
                    </a:lnTo>
                    <a:lnTo>
                      <a:pt x="315" y="3"/>
                    </a:lnTo>
                    <a:lnTo>
                      <a:pt x="294" y="2"/>
                    </a:lnTo>
                    <a:lnTo>
                      <a:pt x="272" y="1"/>
                    </a:lnTo>
                    <a:lnTo>
                      <a:pt x="250" y="0"/>
                    </a:lnTo>
                    <a:lnTo>
                      <a:pt x="228" y="1"/>
                    </a:lnTo>
                    <a:lnTo>
                      <a:pt x="207" y="2"/>
                    </a:lnTo>
                    <a:lnTo>
                      <a:pt x="185" y="3"/>
                    </a:lnTo>
                    <a:lnTo>
                      <a:pt x="165" y="6"/>
                    </a:lnTo>
                    <a:lnTo>
                      <a:pt x="145" y="9"/>
                    </a:lnTo>
                    <a:lnTo>
                      <a:pt x="125" y="13"/>
                    </a:lnTo>
                    <a:lnTo>
                      <a:pt x="107" y="17"/>
                    </a:lnTo>
                    <a:lnTo>
                      <a:pt x="89" y="22"/>
                    </a:lnTo>
                    <a:lnTo>
                      <a:pt x="73" y="28"/>
                    </a:lnTo>
                    <a:lnTo>
                      <a:pt x="58" y="34"/>
                    </a:lnTo>
                    <a:lnTo>
                      <a:pt x="45" y="40"/>
                    </a:lnTo>
                    <a:lnTo>
                      <a:pt x="34" y="47"/>
                    </a:lnTo>
                    <a:lnTo>
                      <a:pt x="23" y="55"/>
                    </a:lnTo>
                    <a:lnTo>
                      <a:pt x="15" y="62"/>
                    </a:lnTo>
                    <a:lnTo>
                      <a:pt x="8" y="70"/>
                    </a:lnTo>
                    <a:lnTo>
                      <a:pt x="4" y="78"/>
                    </a:lnTo>
                    <a:lnTo>
                      <a:pt x="1" y="86"/>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9" name="Freeform 53"/>
              <p:cNvSpPr>
                <a:spLocks/>
              </p:cNvSpPr>
              <p:nvPr/>
            </p:nvSpPr>
            <p:spPr bwMode="auto">
              <a:xfrm>
                <a:off x="4171" y="3688"/>
                <a:ext cx="623" cy="195"/>
              </a:xfrm>
              <a:custGeom>
                <a:avLst/>
                <a:gdLst>
                  <a:gd name="T0" fmla="*/ 623 w 624"/>
                  <a:gd name="T1" fmla="*/ 194 h 195"/>
                  <a:gd name="T2" fmla="*/ 623 w 624"/>
                  <a:gd name="T3" fmla="*/ 0 h 195"/>
                  <a:gd name="T4" fmla="*/ 0 w 624"/>
                  <a:gd name="T5" fmla="*/ 0 h 195"/>
                  <a:gd name="T6" fmla="*/ 0 w 624"/>
                  <a:gd name="T7" fmla="*/ 194 h 195"/>
                  <a:gd name="T8" fmla="*/ 623 w 624"/>
                  <a:gd name="T9" fmla="*/ 194 h 195"/>
                  <a:gd name="T10" fmla="*/ 0 60000 65536"/>
                  <a:gd name="T11" fmla="*/ 0 60000 65536"/>
                  <a:gd name="T12" fmla="*/ 0 60000 65536"/>
                  <a:gd name="T13" fmla="*/ 0 60000 65536"/>
                  <a:gd name="T14" fmla="*/ 0 60000 65536"/>
                  <a:gd name="T15" fmla="*/ 0 w 624"/>
                  <a:gd name="T16" fmla="*/ 0 h 195"/>
                  <a:gd name="T17" fmla="*/ 624 w 624"/>
                  <a:gd name="T18" fmla="*/ 195 h 195"/>
                </a:gdLst>
                <a:ahLst/>
                <a:cxnLst>
                  <a:cxn ang="T10">
                    <a:pos x="T0" y="T1"/>
                  </a:cxn>
                  <a:cxn ang="T11">
                    <a:pos x="T2" y="T3"/>
                  </a:cxn>
                  <a:cxn ang="T12">
                    <a:pos x="T4" y="T5"/>
                  </a:cxn>
                  <a:cxn ang="T13">
                    <a:pos x="T6" y="T7"/>
                  </a:cxn>
                  <a:cxn ang="T14">
                    <a:pos x="T8" y="T9"/>
                  </a:cxn>
                </a:cxnLst>
                <a:rect l="T15" t="T16" r="T17" b="T18"/>
                <a:pathLst>
                  <a:path w="624" h="195">
                    <a:moveTo>
                      <a:pt x="623" y="194"/>
                    </a:moveTo>
                    <a:lnTo>
                      <a:pt x="623" y="0"/>
                    </a:lnTo>
                    <a:lnTo>
                      <a:pt x="0" y="0"/>
                    </a:lnTo>
                    <a:lnTo>
                      <a:pt x="0" y="194"/>
                    </a:lnTo>
                    <a:lnTo>
                      <a:pt x="623" y="1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60" name="Rectangle 54"/>
              <p:cNvSpPr>
                <a:spLocks noChangeArrowheads="1"/>
              </p:cNvSpPr>
              <p:nvPr/>
            </p:nvSpPr>
            <p:spPr bwMode="auto">
              <a:xfrm>
                <a:off x="3683" y="3987"/>
                <a:ext cx="536"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policyid</a:t>
                </a:r>
              </a:p>
            </p:txBody>
          </p:sp>
          <p:sp>
            <p:nvSpPr>
              <p:cNvPr id="21561" name="Rectangle 55"/>
              <p:cNvSpPr>
                <a:spLocks noChangeArrowheads="1"/>
              </p:cNvSpPr>
              <p:nvPr/>
            </p:nvSpPr>
            <p:spPr bwMode="auto">
              <a:xfrm>
                <a:off x="4572" y="3999"/>
                <a:ext cx="340"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cost</a:t>
                </a:r>
              </a:p>
            </p:txBody>
          </p:sp>
          <p:sp>
            <p:nvSpPr>
              <p:cNvPr id="21562" name="Rectangle 56"/>
              <p:cNvSpPr>
                <a:spLocks noChangeArrowheads="1"/>
              </p:cNvSpPr>
              <p:nvPr/>
            </p:nvSpPr>
            <p:spPr bwMode="auto">
              <a:xfrm>
                <a:off x="4168" y="3648"/>
                <a:ext cx="532" cy="203"/>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Policies</a:t>
                </a:r>
              </a:p>
            </p:txBody>
          </p:sp>
          <p:sp>
            <p:nvSpPr>
              <p:cNvPr id="21563" name="Line 57"/>
              <p:cNvSpPr>
                <a:spLocks noChangeShapeType="1"/>
              </p:cNvSpPr>
              <p:nvPr/>
            </p:nvSpPr>
            <p:spPr bwMode="auto">
              <a:xfrm flipV="1">
                <a:off x="4032" y="3880"/>
                <a:ext cx="271" cy="12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64" name="Line 58"/>
              <p:cNvSpPr>
                <a:spLocks noChangeShapeType="1"/>
              </p:cNvSpPr>
              <p:nvPr/>
            </p:nvSpPr>
            <p:spPr bwMode="auto">
              <a:xfrm flipH="1" flipV="1">
                <a:off x="4496" y="3880"/>
                <a:ext cx="256" cy="15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5" name="Line 60"/>
            <p:cNvSpPr>
              <a:spLocks noChangeShapeType="1"/>
            </p:cNvSpPr>
            <p:nvPr/>
          </p:nvSpPr>
          <p:spPr bwMode="auto">
            <a:xfrm>
              <a:off x="6172449" y="2443550"/>
              <a:ext cx="0" cy="21591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36" name="Rectangle 61"/>
            <p:cNvSpPr>
              <a:spLocks noChangeArrowheads="1"/>
            </p:cNvSpPr>
            <p:nvPr/>
          </p:nvSpPr>
          <p:spPr bwMode="auto">
            <a:xfrm>
              <a:off x="4544286" y="4869390"/>
              <a:ext cx="1054258" cy="322598"/>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Purchaser</a:t>
              </a:r>
            </a:p>
          </p:txBody>
        </p:sp>
        <p:sp>
          <p:nvSpPr>
            <p:cNvPr id="21537" name="Freeform 62"/>
            <p:cNvSpPr>
              <a:spLocks/>
            </p:cNvSpPr>
            <p:nvPr/>
          </p:nvSpPr>
          <p:spPr bwMode="auto">
            <a:xfrm>
              <a:off x="4472323" y="4750002"/>
              <a:ext cx="1293535" cy="599474"/>
            </a:xfrm>
            <a:custGeom>
              <a:avLst/>
              <a:gdLst>
                <a:gd name="T0" fmla="*/ 0 w 815"/>
                <a:gd name="T1" fmla="*/ 188 h 378"/>
                <a:gd name="T2" fmla="*/ 402 w 815"/>
                <a:gd name="T3" fmla="*/ 0 h 378"/>
                <a:gd name="T4" fmla="*/ 814 w 815"/>
                <a:gd name="T5" fmla="*/ 194 h 378"/>
                <a:gd name="T6" fmla="*/ 402 w 815"/>
                <a:gd name="T7" fmla="*/ 377 h 378"/>
                <a:gd name="T8" fmla="*/ 0 w 815"/>
                <a:gd name="T9" fmla="*/ 188 h 378"/>
                <a:gd name="T10" fmla="*/ 0 60000 65536"/>
                <a:gd name="T11" fmla="*/ 0 60000 65536"/>
                <a:gd name="T12" fmla="*/ 0 60000 65536"/>
                <a:gd name="T13" fmla="*/ 0 60000 65536"/>
                <a:gd name="T14" fmla="*/ 0 60000 65536"/>
                <a:gd name="T15" fmla="*/ 0 w 815"/>
                <a:gd name="T16" fmla="*/ 0 h 378"/>
                <a:gd name="T17" fmla="*/ 815 w 815"/>
                <a:gd name="T18" fmla="*/ 378 h 378"/>
              </a:gdLst>
              <a:ahLst/>
              <a:cxnLst>
                <a:cxn ang="T10">
                  <a:pos x="T0" y="T1"/>
                </a:cxn>
                <a:cxn ang="T11">
                  <a:pos x="T2" y="T3"/>
                </a:cxn>
                <a:cxn ang="T12">
                  <a:pos x="T4" y="T5"/>
                </a:cxn>
                <a:cxn ang="T13">
                  <a:pos x="T6" y="T7"/>
                </a:cxn>
                <a:cxn ang="T14">
                  <a:pos x="T8" y="T9"/>
                </a:cxn>
              </a:cxnLst>
              <a:rect l="T15" t="T16" r="T17" b="T18"/>
              <a:pathLst>
                <a:path w="815" h="378">
                  <a:moveTo>
                    <a:pt x="0" y="188"/>
                  </a:moveTo>
                  <a:lnTo>
                    <a:pt x="402" y="0"/>
                  </a:lnTo>
                  <a:lnTo>
                    <a:pt x="814" y="194"/>
                  </a:lnTo>
                  <a:lnTo>
                    <a:pt x="402" y="377"/>
                  </a:lnTo>
                  <a:lnTo>
                    <a:pt x="0" y="188"/>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grpSp>
          <p:nvGrpSpPr>
            <p:cNvPr id="21539" name="Group 74"/>
            <p:cNvGrpSpPr>
              <a:grpSpLocks/>
            </p:cNvGrpSpPr>
            <p:nvPr/>
          </p:nvGrpSpPr>
          <p:grpSpPr bwMode="auto">
            <a:xfrm>
              <a:off x="2714625" y="3541715"/>
              <a:ext cx="2257425" cy="1090613"/>
              <a:chOff x="1710" y="2231"/>
              <a:chExt cx="1422" cy="687"/>
            </a:xfrm>
          </p:grpSpPr>
          <p:sp>
            <p:nvSpPr>
              <p:cNvPr id="21546" name="Freeform 63"/>
              <p:cNvSpPr>
                <a:spLocks/>
              </p:cNvSpPr>
              <p:nvPr/>
            </p:nvSpPr>
            <p:spPr bwMode="auto">
              <a:xfrm>
                <a:off x="1710" y="2384"/>
                <a:ext cx="501" cy="190"/>
              </a:xfrm>
              <a:custGeom>
                <a:avLst/>
                <a:gdLst>
                  <a:gd name="T0" fmla="*/ 499 w 501"/>
                  <a:gd name="T1" fmla="*/ 86 h 189"/>
                  <a:gd name="T2" fmla="*/ 492 w 501"/>
                  <a:gd name="T3" fmla="*/ 70 h 189"/>
                  <a:gd name="T4" fmla="*/ 477 w 501"/>
                  <a:gd name="T5" fmla="*/ 54 h 189"/>
                  <a:gd name="T6" fmla="*/ 455 w 501"/>
                  <a:gd name="T7" fmla="*/ 40 h 189"/>
                  <a:gd name="T8" fmla="*/ 427 w 501"/>
                  <a:gd name="T9" fmla="*/ 28 h 189"/>
                  <a:gd name="T10" fmla="*/ 393 w 501"/>
                  <a:gd name="T11" fmla="*/ 17 h 189"/>
                  <a:gd name="T12" fmla="*/ 356 w 501"/>
                  <a:gd name="T13" fmla="*/ 9 h 189"/>
                  <a:gd name="T14" fmla="*/ 315 w 501"/>
                  <a:gd name="T15" fmla="*/ 3 h 189"/>
                  <a:gd name="T16" fmla="*/ 272 w 501"/>
                  <a:gd name="T17" fmla="*/ 1 h 189"/>
                  <a:gd name="T18" fmla="*/ 228 w 501"/>
                  <a:gd name="T19" fmla="*/ 1 h 189"/>
                  <a:gd name="T20" fmla="*/ 185 w 501"/>
                  <a:gd name="T21" fmla="*/ 3 h 189"/>
                  <a:gd name="T22" fmla="*/ 144 w 501"/>
                  <a:gd name="T23" fmla="*/ 9 h 189"/>
                  <a:gd name="T24" fmla="*/ 107 w 501"/>
                  <a:gd name="T25" fmla="*/ 17 h 189"/>
                  <a:gd name="T26" fmla="*/ 73 w 501"/>
                  <a:gd name="T27" fmla="*/ 28 h 189"/>
                  <a:gd name="T28" fmla="*/ 45 w 501"/>
                  <a:gd name="T29" fmla="*/ 40 h 189"/>
                  <a:gd name="T30" fmla="*/ 23 w 501"/>
                  <a:gd name="T31" fmla="*/ 54 h 189"/>
                  <a:gd name="T32" fmla="*/ 8 w 501"/>
                  <a:gd name="T33" fmla="*/ 70 h 189"/>
                  <a:gd name="T34" fmla="*/ 1 w 501"/>
                  <a:gd name="T35" fmla="*/ 86 h 189"/>
                  <a:gd name="T36" fmla="*/ 1 w 501"/>
                  <a:gd name="T37" fmla="*/ 103 h 189"/>
                  <a:gd name="T38" fmla="*/ 8 w 501"/>
                  <a:gd name="T39" fmla="*/ 119 h 189"/>
                  <a:gd name="T40" fmla="*/ 23 w 501"/>
                  <a:gd name="T41" fmla="*/ 134 h 189"/>
                  <a:gd name="T42" fmla="*/ 45 w 501"/>
                  <a:gd name="T43" fmla="*/ 148 h 189"/>
                  <a:gd name="T44" fmla="*/ 73 w 501"/>
                  <a:gd name="T45" fmla="*/ 160 h 189"/>
                  <a:gd name="T46" fmla="*/ 107 w 501"/>
                  <a:gd name="T47" fmla="*/ 171 h 189"/>
                  <a:gd name="T48" fmla="*/ 144 w 501"/>
                  <a:gd name="T49" fmla="*/ 179 h 189"/>
                  <a:gd name="T50" fmla="*/ 185 w 501"/>
                  <a:gd name="T51" fmla="*/ 185 h 189"/>
                  <a:gd name="T52" fmla="*/ 228 w 501"/>
                  <a:gd name="T53" fmla="*/ 188 h 189"/>
                  <a:gd name="T54" fmla="*/ 272 w 501"/>
                  <a:gd name="T55" fmla="*/ 188 h 189"/>
                  <a:gd name="T56" fmla="*/ 315 w 501"/>
                  <a:gd name="T57" fmla="*/ 185 h 189"/>
                  <a:gd name="T58" fmla="*/ 356 w 501"/>
                  <a:gd name="T59" fmla="*/ 179 h 189"/>
                  <a:gd name="T60" fmla="*/ 393 w 501"/>
                  <a:gd name="T61" fmla="*/ 171 h 189"/>
                  <a:gd name="T62" fmla="*/ 427 w 501"/>
                  <a:gd name="T63" fmla="*/ 160 h 189"/>
                  <a:gd name="T64" fmla="*/ 455 w 501"/>
                  <a:gd name="T65" fmla="*/ 148 h 189"/>
                  <a:gd name="T66" fmla="*/ 477 w 501"/>
                  <a:gd name="T67" fmla="*/ 134 h 189"/>
                  <a:gd name="T68" fmla="*/ 492 w 501"/>
                  <a:gd name="T69" fmla="*/ 119 h 189"/>
                  <a:gd name="T70" fmla="*/ 499 w 501"/>
                  <a:gd name="T71" fmla="*/ 103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1"/>
                  <a:gd name="T109" fmla="*/ 0 h 189"/>
                  <a:gd name="T110" fmla="*/ 501 w 501"/>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1" h="189">
                    <a:moveTo>
                      <a:pt x="500" y="94"/>
                    </a:moveTo>
                    <a:lnTo>
                      <a:pt x="499" y="86"/>
                    </a:lnTo>
                    <a:lnTo>
                      <a:pt x="496" y="78"/>
                    </a:lnTo>
                    <a:lnTo>
                      <a:pt x="492" y="70"/>
                    </a:lnTo>
                    <a:lnTo>
                      <a:pt x="485" y="62"/>
                    </a:lnTo>
                    <a:lnTo>
                      <a:pt x="477" y="54"/>
                    </a:lnTo>
                    <a:lnTo>
                      <a:pt x="467" y="47"/>
                    </a:lnTo>
                    <a:lnTo>
                      <a:pt x="455" y="40"/>
                    </a:lnTo>
                    <a:lnTo>
                      <a:pt x="442" y="34"/>
                    </a:lnTo>
                    <a:lnTo>
                      <a:pt x="427" y="28"/>
                    </a:lnTo>
                    <a:lnTo>
                      <a:pt x="411" y="22"/>
                    </a:lnTo>
                    <a:lnTo>
                      <a:pt x="393" y="17"/>
                    </a:lnTo>
                    <a:lnTo>
                      <a:pt x="375" y="13"/>
                    </a:lnTo>
                    <a:lnTo>
                      <a:pt x="356" y="9"/>
                    </a:lnTo>
                    <a:lnTo>
                      <a:pt x="336" y="6"/>
                    </a:lnTo>
                    <a:lnTo>
                      <a:pt x="315" y="3"/>
                    </a:lnTo>
                    <a:lnTo>
                      <a:pt x="293" y="2"/>
                    </a:lnTo>
                    <a:lnTo>
                      <a:pt x="272" y="1"/>
                    </a:lnTo>
                    <a:lnTo>
                      <a:pt x="250" y="0"/>
                    </a:lnTo>
                    <a:lnTo>
                      <a:pt x="228" y="1"/>
                    </a:lnTo>
                    <a:lnTo>
                      <a:pt x="207" y="2"/>
                    </a:lnTo>
                    <a:lnTo>
                      <a:pt x="185" y="3"/>
                    </a:lnTo>
                    <a:lnTo>
                      <a:pt x="164" y="6"/>
                    </a:lnTo>
                    <a:lnTo>
                      <a:pt x="144" y="9"/>
                    </a:lnTo>
                    <a:lnTo>
                      <a:pt x="125" y="13"/>
                    </a:lnTo>
                    <a:lnTo>
                      <a:pt x="107" y="17"/>
                    </a:lnTo>
                    <a:lnTo>
                      <a:pt x="89" y="22"/>
                    </a:lnTo>
                    <a:lnTo>
                      <a:pt x="73" y="28"/>
                    </a:lnTo>
                    <a:lnTo>
                      <a:pt x="58" y="34"/>
                    </a:lnTo>
                    <a:lnTo>
                      <a:pt x="45" y="40"/>
                    </a:lnTo>
                    <a:lnTo>
                      <a:pt x="33" y="47"/>
                    </a:lnTo>
                    <a:lnTo>
                      <a:pt x="23" y="54"/>
                    </a:lnTo>
                    <a:lnTo>
                      <a:pt x="15" y="62"/>
                    </a:lnTo>
                    <a:lnTo>
                      <a:pt x="8" y="70"/>
                    </a:lnTo>
                    <a:lnTo>
                      <a:pt x="3" y="78"/>
                    </a:lnTo>
                    <a:lnTo>
                      <a:pt x="1" y="86"/>
                    </a:lnTo>
                    <a:lnTo>
                      <a:pt x="0" y="94"/>
                    </a:lnTo>
                    <a:lnTo>
                      <a:pt x="1" y="103"/>
                    </a:lnTo>
                    <a:lnTo>
                      <a:pt x="3" y="110"/>
                    </a:lnTo>
                    <a:lnTo>
                      <a:pt x="8" y="119"/>
                    </a:lnTo>
                    <a:lnTo>
                      <a:pt x="15" y="127"/>
                    </a:lnTo>
                    <a:lnTo>
                      <a:pt x="23" y="134"/>
                    </a:lnTo>
                    <a:lnTo>
                      <a:pt x="33" y="141"/>
                    </a:lnTo>
                    <a:lnTo>
                      <a:pt x="45" y="148"/>
                    </a:lnTo>
                    <a:lnTo>
                      <a:pt x="58" y="154"/>
                    </a:lnTo>
                    <a:lnTo>
                      <a:pt x="73" y="160"/>
                    </a:lnTo>
                    <a:lnTo>
                      <a:pt x="89" y="166"/>
                    </a:lnTo>
                    <a:lnTo>
                      <a:pt x="107" y="171"/>
                    </a:lnTo>
                    <a:lnTo>
                      <a:pt x="125" y="176"/>
                    </a:lnTo>
                    <a:lnTo>
                      <a:pt x="144" y="179"/>
                    </a:lnTo>
                    <a:lnTo>
                      <a:pt x="164" y="183"/>
                    </a:lnTo>
                    <a:lnTo>
                      <a:pt x="185" y="185"/>
                    </a:lnTo>
                    <a:lnTo>
                      <a:pt x="207" y="187"/>
                    </a:lnTo>
                    <a:lnTo>
                      <a:pt x="228" y="188"/>
                    </a:lnTo>
                    <a:lnTo>
                      <a:pt x="250" y="188"/>
                    </a:lnTo>
                    <a:lnTo>
                      <a:pt x="272" y="188"/>
                    </a:lnTo>
                    <a:lnTo>
                      <a:pt x="293" y="187"/>
                    </a:lnTo>
                    <a:lnTo>
                      <a:pt x="315" y="185"/>
                    </a:lnTo>
                    <a:lnTo>
                      <a:pt x="336" y="183"/>
                    </a:lnTo>
                    <a:lnTo>
                      <a:pt x="356" y="179"/>
                    </a:lnTo>
                    <a:lnTo>
                      <a:pt x="375" y="176"/>
                    </a:lnTo>
                    <a:lnTo>
                      <a:pt x="393" y="171"/>
                    </a:lnTo>
                    <a:lnTo>
                      <a:pt x="411" y="166"/>
                    </a:lnTo>
                    <a:lnTo>
                      <a:pt x="427" y="160"/>
                    </a:lnTo>
                    <a:lnTo>
                      <a:pt x="442" y="154"/>
                    </a:lnTo>
                    <a:lnTo>
                      <a:pt x="455" y="148"/>
                    </a:lnTo>
                    <a:lnTo>
                      <a:pt x="467" y="141"/>
                    </a:lnTo>
                    <a:lnTo>
                      <a:pt x="477" y="134"/>
                    </a:lnTo>
                    <a:lnTo>
                      <a:pt x="485" y="127"/>
                    </a:lnTo>
                    <a:lnTo>
                      <a:pt x="492" y="119"/>
                    </a:lnTo>
                    <a:lnTo>
                      <a:pt x="496" y="110"/>
                    </a:lnTo>
                    <a:lnTo>
                      <a:pt x="499" y="103"/>
                    </a:lnTo>
                    <a:lnTo>
                      <a:pt x="50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7" name="Freeform 64"/>
              <p:cNvSpPr>
                <a:spLocks/>
              </p:cNvSpPr>
              <p:nvPr/>
            </p:nvSpPr>
            <p:spPr bwMode="auto">
              <a:xfrm>
                <a:off x="2630" y="2384"/>
                <a:ext cx="502" cy="190"/>
              </a:xfrm>
              <a:custGeom>
                <a:avLst/>
                <a:gdLst>
                  <a:gd name="T0" fmla="*/ 1 w 502"/>
                  <a:gd name="T1" fmla="*/ 103 h 189"/>
                  <a:gd name="T2" fmla="*/ 8 w 502"/>
                  <a:gd name="T3" fmla="*/ 119 h 189"/>
                  <a:gd name="T4" fmla="*/ 24 w 502"/>
                  <a:gd name="T5" fmla="*/ 134 h 189"/>
                  <a:gd name="T6" fmla="*/ 45 w 502"/>
                  <a:gd name="T7" fmla="*/ 148 h 189"/>
                  <a:gd name="T8" fmla="*/ 73 w 502"/>
                  <a:gd name="T9" fmla="*/ 161 h 189"/>
                  <a:gd name="T10" fmla="*/ 107 w 502"/>
                  <a:gd name="T11" fmla="*/ 171 h 189"/>
                  <a:gd name="T12" fmla="*/ 144 w 502"/>
                  <a:gd name="T13" fmla="*/ 179 h 189"/>
                  <a:gd name="T14" fmla="*/ 186 w 502"/>
                  <a:gd name="T15" fmla="*/ 185 h 189"/>
                  <a:gd name="T16" fmla="*/ 229 w 502"/>
                  <a:gd name="T17" fmla="*/ 188 h 189"/>
                  <a:gd name="T18" fmla="*/ 272 w 502"/>
                  <a:gd name="T19" fmla="*/ 188 h 189"/>
                  <a:gd name="T20" fmla="*/ 315 w 502"/>
                  <a:gd name="T21" fmla="*/ 185 h 189"/>
                  <a:gd name="T22" fmla="*/ 356 w 502"/>
                  <a:gd name="T23" fmla="*/ 179 h 189"/>
                  <a:gd name="T24" fmla="*/ 394 w 502"/>
                  <a:gd name="T25" fmla="*/ 171 h 189"/>
                  <a:gd name="T26" fmla="*/ 427 w 502"/>
                  <a:gd name="T27" fmla="*/ 160 h 189"/>
                  <a:gd name="T28" fmla="*/ 455 w 502"/>
                  <a:gd name="T29" fmla="*/ 148 h 189"/>
                  <a:gd name="T30" fmla="*/ 477 w 502"/>
                  <a:gd name="T31" fmla="*/ 134 h 189"/>
                  <a:gd name="T32" fmla="*/ 492 w 502"/>
                  <a:gd name="T33" fmla="*/ 118 h 189"/>
                  <a:gd name="T34" fmla="*/ 500 w 502"/>
                  <a:gd name="T35" fmla="*/ 102 h 189"/>
                  <a:gd name="T36" fmla="*/ 500 w 502"/>
                  <a:gd name="T37" fmla="*/ 86 h 189"/>
                  <a:gd name="T38" fmla="*/ 492 w 502"/>
                  <a:gd name="T39" fmla="*/ 70 h 189"/>
                  <a:gd name="T40" fmla="*/ 477 w 502"/>
                  <a:gd name="T41" fmla="*/ 54 h 189"/>
                  <a:gd name="T42" fmla="*/ 455 w 502"/>
                  <a:gd name="T43" fmla="*/ 40 h 189"/>
                  <a:gd name="T44" fmla="*/ 427 w 502"/>
                  <a:gd name="T45" fmla="*/ 28 h 189"/>
                  <a:gd name="T46" fmla="*/ 394 w 502"/>
                  <a:gd name="T47" fmla="*/ 17 h 189"/>
                  <a:gd name="T48" fmla="*/ 356 w 502"/>
                  <a:gd name="T49" fmla="*/ 9 h 189"/>
                  <a:gd name="T50" fmla="*/ 315 w 502"/>
                  <a:gd name="T51" fmla="*/ 3 h 189"/>
                  <a:gd name="T52" fmla="*/ 272 w 502"/>
                  <a:gd name="T53" fmla="*/ 1 h 189"/>
                  <a:gd name="T54" fmla="*/ 229 w 502"/>
                  <a:gd name="T55" fmla="*/ 1 h 189"/>
                  <a:gd name="T56" fmla="*/ 185 w 502"/>
                  <a:gd name="T57" fmla="*/ 3 h 189"/>
                  <a:gd name="T58" fmla="*/ 144 w 502"/>
                  <a:gd name="T59" fmla="*/ 9 h 189"/>
                  <a:gd name="T60" fmla="*/ 107 w 502"/>
                  <a:gd name="T61" fmla="*/ 17 h 189"/>
                  <a:gd name="T62" fmla="*/ 73 w 502"/>
                  <a:gd name="T63" fmla="*/ 28 h 189"/>
                  <a:gd name="T64" fmla="*/ 45 w 502"/>
                  <a:gd name="T65" fmla="*/ 40 h 189"/>
                  <a:gd name="T66" fmla="*/ 24 w 502"/>
                  <a:gd name="T67" fmla="*/ 55 h 189"/>
                  <a:gd name="T68" fmla="*/ 8 w 502"/>
                  <a:gd name="T69" fmla="*/ 70 h 189"/>
                  <a:gd name="T70" fmla="*/ 1 w 502"/>
                  <a:gd name="T71" fmla="*/ 86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0" y="94"/>
                    </a:moveTo>
                    <a:lnTo>
                      <a:pt x="1" y="103"/>
                    </a:lnTo>
                    <a:lnTo>
                      <a:pt x="4" y="110"/>
                    </a:lnTo>
                    <a:lnTo>
                      <a:pt x="8" y="119"/>
                    </a:lnTo>
                    <a:lnTo>
                      <a:pt x="15" y="127"/>
                    </a:lnTo>
                    <a:lnTo>
                      <a:pt x="24" y="134"/>
                    </a:lnTo>
                    <a:lnTo>
                      <a:pt x="33" y="141"/>
                    </a:lnTo>
                    <a:lnTo>
                      <a:pt x="45" y="148"/>
                    </a:lnTo>
                    <a:lnTo>
                      <a:pt x="59" y="155"/>
                    </a:lnTo>
                    <a:lnTo>
                      <a:pt x="73" y="161"/>
                    </a:lnTo>
                    <a:lnTo>
                      <a:pt x="90" y="166"/>
                    </a:lnTo>
                    <a:lnTo>
                      <a:pt x="107" y="171"/>
                    </a:lnTo>
                    <a:lnTo>
                      <a:pt x="125" y="176"/>
                    </a:lnTo>
                    <a:lnTo>
                      <a:pt x="144" y="179"/>
                    </a:lnTo>
                    <a:lnTo>
                      <a:pt x="165" y="183"/>
                    </a:lnTo>
                    <a:lnTo>
                      <a:pt x="186" y="185"/>
                    </a:lnTo>
                    <a:lnTo>
                      <a:pt x="207" y="187"/>
                    </a:lnTo>
                    <a:lnTo>
                      <a:pt x="229" y="188"/>
                    </a:lnTo>
                    <a:lnTo>
                      <a:pt x="250" y="188"/>
                    </a:lnTo>
                    <a:lnTo>
                      <a:pt x="272" y="188"/>
                    </a:lnTo>
                    <a:lnTo>
                      <a:pt x="294" y="187"/>
                    </a:lnTo>
                    <a:lnTo>
                      <a:pt x="315" y="185"/>
                    </a:lnTo>
                    <a:lnTo>
                      <a:pt x="336" y="183"/>
                    </a:lnTo>
                    <a:lnTo>
                      <a:pt x="356" y="179"/>
                    </a:lnTo>
                    <a:lnTo>
                      <a:pt x="375" y="176"/>
                    </a:lnTo>
                    <a:lnTo>
                      <a:pt x="394" y="171"/>
                    </a:lnTo>
                    <a:lnTo>
                      <a:pt x="411" y="166"/>
                    </a:lnTo>
                    <a:lnTo>
                      <a:pt x="427" y="160"/>
                    </a:lnTo>
                    <a:lnTo>
                      <a:pt x="442" y="154"/>
                    </a:lnTo>
                    <a:lnTo>
                      <a:pt x="455" y="148"/>
                    </a:lnTo>
                    <a:lnTo>
                      <a:pt x="467" y="141"/>
                    </a:lnTo>
                    <a:lnTo>
                      <a:pt x="477" y="134"/>
                    </a:lnTo>
                    <a:lnTo>
                      <a:pt x="485" y="126"/>
                    </a:lnTo>
                    <a:lnTo>
                      <a:pt x="492" y="118"/>
                    </a:lnTo>
                    <a:lnTo>
                      <a:pt x="497" y="110"/>
                    </a:lnTo>
                    <a:lnTo>
                      <a:pt x="500" y="102"/>
                    </a:lnTo>
                    <a:lnTo>
                      <a:pt x="501" y="94"/>
                    </a:lnTo>
                    <a:lnTo>
                      <a:pt x="500" y="86"/>
                    </a:lnTo>
                    <a:lnTo>
                      <a:pt x="497" y="78"/>
                    </a:lnTo>
                    <a:lnTo>
                      <a:pt x="492" y="70"/>
                    </a:lnTo>
                    <a:lnTo>
                      <a:pt x="485" y="62"/>
                    </a:lnTo>
                    <a:lnTo>
                      <a:pt x="477" y="54"/>
                    </a:lnTo>
                    <a:lnTo>
                      <a:pt x="467" y="47"/>
                    </a:lnTo>
                    <a:lnTo>
                      <a:pt x="455" y="40"/>
                    </a:lnTo>
                    <a:lnTo>
                      <a:pt x="442" y="34"/>
                    </a:lnTo>
                    <a:lnTo>
                      <a:pt x="427" y="28"/>
                    </a:lnTo>
                    <a:lnTo>
                      <a:pt x="411" y="22"/>
                    </a:lnTo>
                    <a:lnTo>
                      <a:pt x="394" y="17"/>
                    </a:lnTo>
                    <a:lnTo>
                      <a:pt x="375" y="13"/>
                    </a:lnTo>
                    <a:lnTo>
                      <a:pt x="356" y="9"/>
                    </a:lnTo>
                    <a:lnTo>
                      <a:pt x="336" y="6"/>
                    </a:lnTo>
                    <a:lnTo>
                      <a:pt x="315" y="3"/>
                    </a:lnTo>
                    <a:lnTo>
                      <a:pt x="294" y="2"/>
                    </a:lnTo>
                    <a:lnTo>
                      <a:pt x="272" y="1"/>
                    </a:lnTo>
                    <a:lnTo>
                      <a:pt x="250" y="0"/>
                    </a:lnTo>
                    <a:lnTo>
                      <a:pt x="229" y="1"/>
                    </a:lnTo>
                    <a:lnTo>
                      <a:pt x="207" y="2"/>
                    </a:lnTo>
                    <a:lnTo>
                      <a:pt x="185" y="3"/>
                    </a:lnTo>
                    <a:lnTo>
                      <a:pt x="165" y="6"/>
                    </a:lnTo>
                    <a:lnTo>
                      <a:pt x="144" y="9"/>
                    </a:lnTo>
                    <a:lnTo>
                      <a:pt x="125" y="13"/>
                    </a:lnTo>
                    <a:lnTo>
                      <a:pt x="107" y="17"/>
                    </a:lnTo>
                    <a:lnTo>
                      <a:pt x="89" y="22"/>
                    </a:lnTo>
                    <a:lnTo>
                      <a:pt x="73" y="28"/>
                    </a:lnTo>
                    <a:lnTo>
                      <a:pt x="59" y="34"/>
                    </a:lnTo>
                    <a:lnTo>
                      <a:pt x="45" y="40"/>
                    </a:lnTo>
                    <a:lnTo>
                      <a:pt x="33" y="47"/>
                    </a:lnTo>
                    <a:lnTo>
                      <a:pt x="24" y="55"/>
                    </a:lnTo>
                    <a:lnTo>
                      <a:pt x="15" y="62"/>
                    </a:lnTo>
                    <a:lnTo>
                      <a:pt x="8" y="70"/>
                    </a:lnTo>
                    <a:lnTo>
                      <a:pt x="4" y="78"/>
                    </a:lnTo>
                    <a:lnTo>
                      <a:pt x="1" y="86"/>
                    </a:lnTo>
                    <a:lnTo>
                      <a:pt x="0"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8" name="Freeform 65"/>
              <p:cNvSpPr>
                <a:spLocks/>
              </p:cNvSpPr>
              <p:nvPr/>
            </p:nvSpPr>
            <p:spPr bwMode="auto">
              <a:xfrm>
                <a:off x="2160" y="2246"/>
                <a:ext cx="502" cy="189"/>
              </a:xfrm>
              <a:custGeom>
                <a:avLst/>
                <a:gdLst>
                  <a:gd name="T0" fmla="*/ 500 w 502"/>
                  <a:gd name="T1" fmla="*/ 86 h 189"/>
                  <a:gd name="T2" fmla="*/ 493 w 502"/>
                  <a:gd name="T3" fmla="*/ 70 h 189"/>
                  <a:gd name="T4" fmla="*/ 478 w 502"/>
                  <a:gd name="T5" fmla="*/ 54 h 189"/>
                  <a:gd name="T6" fmla="*/ 456 w 502"/>
                  <a:gd name="T7" fmla="*/ 40 h 189"/>
                  <a:gd name="T8" fmla="*/ 428 w 502"/>
                  <a:gd name="T9" fmla="*/ 28 h 189"/>
                  <a:gd name="T10" fmla="*/ 394 w 502"/>
                  <a:gd name="T11" fmla="*/ 17 h 189"/>
                  <a:gd name="T12" fmla="*/ 356 w 502"/>
                  <a:gd name="T13" fmla="*/ 9 h 189"/>
                  <a:gd name="T14" fmla="*/ 316 w 502"/>
                  <a:gd name="T15" fmla="*/ 4 h 189"/>
                  <a:gd name="T16" fmla="*/ 273 w 502"/>
                  <a:gd name="T17" fmla="*/ 1 h 189"/>
                  <a:gd name="T18" fmla="*/ 229 w 502"/>
                  <a:gd name="T19" fmla="*/ 1 h 189"/>
                  <a:gd name="T20" fmla="*/ 186 w 502"/>
                  <a:gd name="T21" fmla="*/ 4 h 189"/>
                  <a:gd name="T22" fmla="*/ 145 w 502"/>
                  <a:gd name="T23" fmla="*/ 9 h 189"/>
                  <a:gd name="T24" fmla="*/ 107 w 502"/>
                  <a:gd name="T25" fmla="*/ 17 h 189"/>
                  <a:gd name="T26" fmla="*/ 74 w 502"/>
                  <a:gd name="T27" fmla="*/ 28 h 189"/>
                  <a:gd name="T28" fmla="*/ 45 w 502"/>
                  <a:gd name="T29" fmla="*/ 40 h 189"/>
                  <a:gd name="T30" fmla="*/ 24 w 502"/>
                  <a:gd name="T31" fmla="*/ 54 h 189"/>
                  <a:gd name="T32" fmla="*/ 9 w 502"/>
                  <a:gd name="T33" fmla="*/ 70 h 189"/>
                  <a:gd name="T34" fmla="*/ 1 w 502"/>
                  <a:gd name="T35" fmla="*/ 86 h 189"/>
                  <a:gd name="T36" fmla="*/ 1 w 502"/>
                  <a:gd name="T37" fmla="*/ 102 h 189"/>
                  <a:gd name="T38" fmla="*/ 9 w 502"/>
                  <a:gd name="T39" fmla="*/ 118 h 189"/>
                  <a:gd name="T40" fmla="*/ 24 w 502"/>
                  <a:gd name="T41" fmla="*/ 134 h 189"/>
                  <a:gd name="T42" fmla="*/ 45 w 502"/>
                  <a:gd name="T43" fmla="*/ 148 h 189"/>
                  <a:gd name="T44" fmla="*/ 74 w 502"/>
                  <a:gd name="T45" fmla="*/ 161 h 189"/>
                  <a:gd name="T46" fmla="*/ 107 w 502"/>
                  <a:gd name="T47" fmla="*/ 171 h 189"/>
                  <a:gd name="T48" fmla="*/ 145 w 502"/>
                  <a:gd name="T49" fmla="*/ 179 h 189"/>
                  <a:gd name="T50" fmla="*/ 186 w 502"/>
                  <a:gd name="T51" fmla="*/ 185 h 189"/>
                  <a:gd name="T52" fmla="*/ 229 w 502"/>
                  <a:gd name="T53" fmla="*/ 188 h 189"/>
                  <a:gd name="T54" fmla="*/ 273 w 502"/>
                  <a:gd name="T55" fmla="*/ 188 h 189"/>
                  <a:gd name="T56" fmla="*/ 316 w 502"/>
                  <a:gd name="T57" fmla="*/ 185 h 189"/>
                  <a:gd name="T58" fmla="*/ 356 w 502"/>
                  <a:gd name="T59" fmla="*/ 179 h 189"/>
                  <a:gd name="T60" fmla="*/ 394 w 502"/>
                  <a:gd name="T61" fmla="*/ 171 h 189"/>
                  <a:gd name="T62" fmla="*/ 428 w 502"/>
                  <a:gd name="T63" fmla="*/ 161 h 189"/>
                  <a:gd name="T64" fmla="*/ 456 w 502"/>
                  <a:gd name="T65" fmla="*/ 148 h 189"/>
                  <a:gd name="T66" fmla="*/ 478 w 502"/>
                  <a:gd name="T67" fmla="*/ 134 h 189"/>
                  <a:gd name="T68" fmla="*/ 493 w 502"/>
                  <a:gd name="T69" fmla="*/ 118 h 189"/>
                  <a:gd name="T70" fmla="*/ 500 w 502"/>
                  <a:gd name="T71" fmla="*/ 102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2"/>
                  <a:gd name="T109" fmla="*/ 0 h 189"/>
                  <a:gd name="T110" fmla="*/ 502 w 502"/>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2" h="189">
                    <a:moveTo>
                      <a:pt x="501" y="94"/>
                    </a:moveTo>
                    <a:lnTo>
                      <a:pt x="500" y="86"/>
                    </a:lnTo>
                    <a:lnTo>
                      <a:pt x="497" y="78"/>
                    </a:lnTo>
                    <a:lnTo>
                      <a:pt x="493" y="70"/>
                    </a:lnTo>
                    <a:lnTo>
                      <a:pt x="486" y="62"/>
                    </a:lnTo>
                    <a:lnTo>
                      <a:pt x="478" y="54"/>
                    </a:lnTo>
                    <a:lnTo>
                      <a:pt x="467" y="47"/>
                    </a:lnTo>
                    <a:lnTo>
                      <a:pt x="456" y="40"/>
                    </a:lnTo>
                    <a:lnTo>
                      <a:pt x="443" y="34"/>
                    </a:lnTo>
                    <a:lnTo>
                      <a:pt x="428" y="28"/>
                    </a:lnTo>
                    <a:lnTo>
                      <a:pt x="412" y="22"/>
                    </a:lnTo>
                    <a:lnTo>
                      <a:pt x="394" y="17"/>
                    </a:lnTo>
                    <a:lnTo>
                      <a:pt x="376" y="13"/>
                    </a:lnTo>
                    <a:lnTo>
                      <a:pt x="356" y="9"/>
                    </a:lnTo>
                    <a:lnTo>
                      <a:pt x="336" y="6"/>
                    </a:lnTo>
                    <a:lnTo>
                      <a:pt x="316" y="4"/>
                    </a:lnTo>
                    <a:lnTo>
                      <a:pt x="294" y="2"/>
                    </a:lnTo>
                    <a:lnTo>
                      <a:pt x="273" y="1"/>
                    </a:lnTo>
                    <a:lnTo>
                      <a:pt x="251" y="0"/>
                    </a:lnTo>
                    <a:lnTo>
                      <a:pt x="229" y="1"/>
                    </a:lnTo>
                    <a:lnTo>
                      <a:pt x="207" y="2"/>
                    </a:lnTo>
                    <a:lnTo>
                      <a:pt x="186" y="4"/>
                    </a:lnTo>
                    <a:lnTo>
                      <a:pt x="165" y="6"/>
                    </a:lnTo>
                    <a:lnTo>
                      <a:pt x="145" y="9"/>
                    </a:lnTo>
                    <a:lnTo>
                      <a:pt x="125" y="13"/>
                    </a:lnTo>
                    <a:lnTo>
                      <a:pt x="107" y="17"/>
                    </a:lnTo>
                    <a:lnTo>
                      <a:pt x="90" y="22"/>
                    </a:lnTo>
                    <a:lnTo>
                      <a:pt x="74" y="28"/>
                    </a:lnTo>
                    <a:lnTo>
                      <a:pt x="59" y="34"/>
                    </a:lnTo>
                    <a:lnTo>
                      <a:pt x="45" y="40"/>
                    </a:lnTo>
                    <a:lnTo>
                      <a:pt x="34" y="47"/>
                    </a:lnTo>
                    <a:lnTo>
                      <a:pt x="24" y="54"/>
                    </a:lnTo>
                    <a:lnTo>
                      <a:pt x="15" y="62"/>
                    </a:lnTo>
                    <a:lnTo>
                      <a:pt x="9" y="70"/>
                    </a:lnTo>
                    <a:lnTo>
                      <a:pt x="4" y="78"/>
                    </a:lnTo>
                    <a:lnTo>
                      <a:pt x="1" y="86"/>
                    </a:lnTo>
                    <a:lnTo>
                      <a:pt x="0" y="94"/>
                    </a:lnTo>
                    <a:lnTo>
                      <a:pt x="1" y="102"/>
                    </a:lnTo>
                    <a:lnTo>
                      <a:pt x="4" y="111"/>
                    </a:lnTo>
                    <a:lnTo>
                      <a:pt x="9" y="118"/>
                    </a:lnTo>
                    <a:lnTo>
                      <a:pt x="15" y="126"/>
                    </a:lnTo>
                    <a:lnTo>
                      <a:pt x="24" y="134"/>
                    </a:lnTo>
                    <a:lnTo>
                      <a:pt x="34" y="141"/>
                    </a:lnTo>
                    <a:lnTo>
                      <a:pt x="45" y="148"/>
                    </a:lnTo>
                    <a:lnTo>
                      <a:pt x="59" y="155"/>
                    </a:lnTo>
                    <a:lnTo>
                      <a:pt x="74" y="161"/>
                    </a:lnTo>
                    <a:lnTo>
                      <a:pt x="90" y="166"/>
                    </a:lnTo>
                    <a:lnTo>
                      <a:pt x="107" y="171"/>
                    </a:lnTo>
                    <a:lnTo>
                      <a:pt x="125" y="175"/>
                    </a:lnTo>
                    <a:lnTo>
                      <a:pt x="145" y="179"/>
                    </a:lnTo>
                    <a:lnTo>
                      <a:pt x="165" y="182"/>
                    </a:lnTo>
                    <a:lnTo>
                      <a:pt x="186" y="185"/>
                    </a:lnTo>
                    <a:lnTo>
                      <a:pt x="207" y="187"/>
                    </a:lnTo>
                    <a:lnTo>
                      <a:pt x="229" y="188"/>
                    </a:lnTo>
                    <a:lnTo>
                      <a:pt x="251" y="188"/>
                    </a:lnTo>
                    <a:lnTo>
                      <a:pt x="273" y="188"/>
                    </a:lnTo>
                    <a:lnTo>
                      <a:pt x="294" y="187"/>
                    </a:lnTo>
                    <a:lnTo>
                      <a:pt x="316" y="185"/>
                    </a:lnTo>
                    <a:lnTo>
                      <a:pt x="336" y="182"/>
                    </a:lnTo>
                    <a:lnTo>
                      <a:pt x="356" y="179"/>
                    </a:lnTo>
                    <a:lnTo>
                      <a:pt x="376" y="175"/>
                    </a:lnTo>
                    <a:lnTo>
                      <a:pt x="394" y="171"/>
                    </a:lnTo>
                    <a:lnTo>
                      <a:pt x="412" y="166"/>
                    </a:lnTo>
                    <a:lnTo>
                      <a:pt x="428" y="161"/>
                    </a:lnTo>
                    <a:lnTo>
                      <a:pt x="443" y="155"/>
                    </a:lnTo>
                    <a:lnTo>
                      <a:pt x="456" y="148"/>
                    </a:lnTo>
                    <a:lnTo>
                      <a:pt x="467" y="141"/>
                    </a:lnTo>
                    <a:lnTo>
                      <a:pt x="478" y="134"/>
                    </a:lnTo>
                    <a:lnTo>
                      <a:pt x="486" y="126"/>
                    </a:lnTo>
                    <a:lnTo>
                      <a:pt x="493" y="118"/>
                    </a:lnTo>
                    <a:lnTo>
                      <a:pt x="497" y="111"/>
                    </a:lnTo>
                    <a:lnTo>
                      <a:pt x="500" y="102"/>
                    </a:lnTo>
                    <a:lnTo>
                      <a:pt x="501" y="94"/>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49" name="Rectangle 66"/>
              <p:cNvSpPr>
                <a:spLocks noChangeArrowheads="1"/>
              </p:cNvSpPr>
              <p:nvPr/>
            </p:nvSpPr>
            <p:spPr bwMode="auto">
              <a:xfrm>
                <a:off x="2213" y="2230"/>
                <a:ext cx="416"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name</a:t>
                </a:r>
              </a:p>
            </p:txBody>
          </p:sp>
          <p:sp>
            <p:nvSpPr>
              <p:cNvPr id="21550" name="Rectangle 67"/>
              <p:cNvSpPr>
                <a:spLocks noChangeArrowheads="1"/>
              </p:cNvSpPr>
              <p:nvPr/>
            </p:nvSpPr>
            <p:spPr bwMode="auto">
              <a:xfrm>
                <a:off x="2067" y="2688"/>
                <a:ext cx="853" cy="210"/>
              </a:xfrm>
              <a:prstGeom prst="rect">
                <a:avLst/>
              </a:prstGeom>
              <a:noFill/>
              <a:ln w="9525">
                <a:noFill/>
                <a:miter lim="800000"/>
                <a:headEnd/>
                <a:tailEnd/>
              </a:ln>
            </p:spPr>
            <p:txBody>
              <a:bodyPr lIns="90488" tIns="44450" rIns="90488" bIns="44450">
                <a:spAutoFit/>
              </a:bodyPr>
              <a:lstStyle/>
              <a:p>
                <a:pPr>
                  <a:defRPr/>
                </a:pPr>
                <a:r>
                  <a:rPr lang="en-US" sz="1200" b="1" dirty="0">
                    <a:solidFill>
                      <a:srgbClr val="000000"/>
                    </a:solidFill>
                    <a:latin typeface="+mj-lt"/>
                  </a:rPr>
                  <a:t>Employees</a:t>
                </a:r>
              </a:p>
            </p:txBody>
          </p:sp>
          <p:sp>
            <p:nvSpPr>
              <p:cNvPr id="21551" name="Rectangle 68"/>
              <p:cNvSpPr>
                <a:spLocks noChangeArrowheads="1"/>
              </p:cNvSpPr>
              <p:nvPr/>
            </p:nvSpPr>
            <p:spPr bwMode="auto">
              <a:xfrm>
                <a:off x="1837" y="2354"/>
                <a:ext cx="299" cy="205"/>
              </a:xfrm>
              <a:prstGeom prst="rect">
                <a:avLst/>
              </a:prstGeom>
              <a:noFill/>
              <a:ln w="9525">
                <a:noFill/>
                <a:miter lim="800000"/>
                <a:headEnd/>
                <a:tailEnd/>
              </a:ln>
            </p:spPr>
            <p:txBody>
              <a:bodyPr wrap="none" lIns="90488" tIns="44450" rIns="90488" bIns="44450">
                <a:spAutoFit/>
              </a:bodyPr>
              <a:lstStyle/>
              <a:p>
                <a:pPr>
                  <a:defRPr/>
                </a:pPr>
                <a:r>
                  <a:rPr lang="en-US" sz="1200" b="1" u="sng">
                    <a:solidFill>
                      <a:srgbClr val="000000"/>
                    </a:solidFill>
                    <a:latin typeface="+mj-lt"/>
                  </a:rPr>
                  <a:t>ssn</a:t>
                </a:r>
              </a:p>
            </p:txBody>
          </p:sp>
          <p:sp>
            <p:nvSpPr>
              <p:cNvPr id="21552" name="Rectangle 69"/>
              <p:cNvSpPr>
                <a:spLocks noChangeArrowheads="1"/>
              </p:cNvSpPr>
              <p:nvPr/>
            </p:nvSpPr>
            <p:spPr bwMode="auto">
              <a:xfrm>
                <a:off x="2782" y="2358"/>
                <a:ext cx="261" cy="205"/>
              </a:xfrm>
              <a:prstGeom prst="rect">
                <a:avLst/>
              </a:prstGeom>
              <a:noFill/>
              <a:ln w="9525">
                <a:noFill/>
                <a:miter lim="800000"/>
                <a:headEnd/>
                <a:tailEnd/>
              </a:ln>
            </p:spPr>
            <p:txBody>
              <a:bodyPr wrap="none" lIns="90488" tIns="44450" rIns="90488" bIns="44450">
                <a:spAutoFit/>
              </a:bodyPr>
              <a:lstStyle/>
              <a:p>
                <a:pPr>
                  <a:defRPr/>
                </a:pPr>
                <a:r>
                  <a:rPr lang="en-US" sz="1200" b="1">
                    <a:solidFill>
                      <a:srgbClr val="000000"/>
                    </a:solidFill>
                    <a:latin typeface="+mj-lt"/>
                  </a:rPr>
                  <a:t>lot</a:t>
                </a:r>
              </a:p>
            </p:txBody>
          </p:sp>
          <p:sp>
            <p:nvSpPr>
              <p:cNvPr id="21553" name="Freeform 70"/>
              <p:cNvSpPr>
                <a:spLocks/>
              </p:cNvSpPr>
              <p:nvPr/>
            </p:nvSpPr>
            <p:spPr bwMode="auto">
              <a:xfrm>
                <a:off x="2064" y="2693"/>
                <a:ext cx="750" cy="226"/>
              </a:xfrm>
              <a:custGeom>
                <a:avLst/>
                <a:gdLst>
                  <a:gd name="T0" fmla="*/ 750 w 751"/>
                  <a:gd name="T1" fmla="*/ 169 h 170"/>
                  <a:gd name="T2" fmla="*/ 750 w 751"/>
                  <a:gd name="T3" fmla="*/ 0 h 170"/>
                  <a:gd name="T4" fmla="*/ 0 w 751"/>
                  <a:gd name="T5" fmla="*/ 0 h 170"/>
                  <a:gd name="T6" fmla="*/ 0 w 751"/>
                  <a:gd name="T7" fmla="*/ 169 h 170"/>
                  <a:gd name="T8" fmla="*/ 750 w 751"/>
                  <a:gd name="T9" fmla="*/ 169 h 170"/>
                  <a:gd name="T10" fmla="*/ 0 60000 65536"/>
                  <a:gd name="T11" fmla="*/ 0 60000 65536"/>
                  <a:gd name="T12" fmla="*/ 0 60000 65536"/>
                  <a:gd name="T13" fmla="*/ 0 60000 65536"/>
                  <a:gd name="T14" fmla="*/ 0 60000 65536"/>
                  <a:gd name="T15" fmla="*/ 0 w 751"/>
                  <a:gd name="T16" fmla="*/ 0 h 170"/>
                  <a:gd name="T17" fmla="*/ 751 w 751"/>
                  <a:gd name="T18" fmla="*/ 170 h 170"/>
                </a:gdLst>
                <a:ahLst/>
                <a:cxnLst>
                  <a:cxn ang="T10">
                    <a:pos x="T0" y="T1"/>
                  </a:cxn>
                  <a:cxn ang="T11">
                    <a:pos x="T2" y="T3"/>
                  </a:cxn>
                  <a:cxn ang="T12">
                    <a:pos x="T4" y="T5"/>
                  </a:cxn>
                  <a:cxn ang="T13">
                    <a:pos x="T6" y="T7"/>
                  </a:cxn>
                  <a:cxn ang="T14">
                    <a:pos x="T8" y="T9"/>
                  </a:cxn>
                </a:cxnLst>
                <a:rect l="T15" t="T16" r="T17" b="T18"/>
                <a:pathLst>
                  <a:path w="751" h="170">
                    <a:moveTo>
                      <a:pt x="750" y="169"/>
                    </a:moveTo>
                    <a:lnTo>
                      <a:pt x="750" y="0"/>
                    </a:lnTo>
                    <a:lnTo>
                      <a:pt x="0" y="0"/>
                    </a:lnTo>
                    <a:lnTo>
                      <a:pt x="0" y="169"/>
                    </a:lnTo>
                    <a:lnTo>
                      <a:pt x="750" y="169"/>
                    </a:lnTo>
                  </a:path>
                </a:pathLst>
              </a:custGeom>
              <a:noFill/>
              <a:ln w="12700" cap="rnd">
                <a:solidFill>
                  <a:srgbClr val="000000"/>
                </a:solidFill>
                <a:round/>
                <a:headEnd type="none" w="sm" len="sm"/>
                <a:tailEnd type="none" w="sm" len="sm"/>
              </a:ln>
            </p:spPr>
            <p:txBody>
              <a:bodyPr/>
              <a:lstStyle/>
              <a:p>
                <a:pPr>
                  <a:defRPr/>
                </a:pPr>
                <a:endParaRPr lang="en-US" sz="1200">
                  <a:latin typeface="+mj-lt"/>
                </a:endParaRPr>
              </a:p>
            </p:txBody>
          </p:sp>
          <p:sp>
            <p:nvSpPr>
              <p:cNvPr id="21554" name="Line 71"/>
              <p:cNvSpPr>
                <a:spLocks noChangeShapeType="1"/>
              </p:cNvSpPr>
              <p:nvPr/>
            </p:nvSpPr>
            <p:spPr bwMode="auto">
              <a:xfrm>
                <a:off x="1962" y="2578"/>
                <a:ext cx="339" cy="107"/>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55" name="Line 72"/>
              <p:cNvSpPr>
                <a:spLocks noChangeShapeType="1"/>
              </p:cNvSpPr>
              <p:nvPr/>
            </p:nvSpPr>
            <p:spPr bwMode="auto">
              <a:xfrm>
                <a:off x="2423" y="2442"/>
                <a:ext cx="32" cy="243"/>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56" name="Line 73"/>
              <p:cNvSpPr>
                <a:spLocks noChangeShapeType="1"/>
              </p:cNvSpPr>
              <p:nvPr/>
            </p:nvSpPr>
            <p:spPr bwMode="auto">
              <a:xfrm flipV="1">
                <a:off x="2549" y="2539"/>
                <a:ext cx="184" cy="15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grpSp>
        <p:sp>
          <p:nvSpPr>
            <p:cNvPr id="6" name="Line 75"/>
            <p:cNvSpPr>
              <a:spLocks noChangeShapeType="1"/>
            </p:cNvSpPr>
            <p:nvPr/>
          </p:nvSpPr>
          <p:spPr bwMode="auto">
            <a:xfrm flipH="1" flipV="1">
              <a:off x="5478006" y="5242790"/>
              <a:ext cx="1126222" cy="599474"/>
            </a:xfrm>
            <a:prstGeom prst="line">
              <a:avLst/>
            </a:prstGeom>
            <a:noFill/>
            <a:ln w="50800">
              <a:solidFill>
                <a:schemeClr val="tx2"/>
              </a:solidFill>
              <a:round/>
              <a:headEnd type="none" w="sm" len="sm"/>
              <a:tailEnd type="stealth" w="med" len="med"/>
            </a:ln>
          </p:spPr>
          <p:txBody>
            <a:bodyPr/>
            <a:lstStyle/>
            <a:p>
              <a:pPr>
                <a:defRPr/>
              </a:pPr>
              <a:endParaRPr lang="en-US" sz="1200">
                <a:latin typeface="+mj-lt"/>
              </a:endParaRPr>
            </a:p>
          </p:txBody>
        </p:sp>
        <p:sp>
          <p:nvSpPr>
            <p:cNvPr id="21540" name="Line 76"/>
            <p:cNvSpPr>
              <a:spLocks noChangeShapeType="1"/>
            </p:cNvSpPr>
            <p:nvPr/>
          </p:nvSpPr>
          <p:spPr bwMode="auto">
            <a:xfrm flipH="1">
              <a:off x="7636897" y="4511228"/>
              <a:ext cx="518134" cy="365781"/>
            </a:xfrm>
            <a:prstGeom prst="line">
              <a:avLst/>
            </a:prstGeom>
            <a:noFill/>
            <a:ln w="50800">
              <a:solidFill>
                <a:schemeClr val="tx2"/>
              </a:solidFill>
              <a:round/>
              <a:headEnd type="none" w="sm" len="sm"/>
              <a:tailEnd type="stealth" w="med" len="med"/>
            </a:ln>
          </p:spPr>
          <p:txBody>
            <a:bodyPr/>
            <a:lstStyle/>
            <a:p>
              <a:pPr>
                <a:defRPr/>
              </a:pPr>
              <a:endParaRPr lang="en-US" sz="1200">
                <a:latin typeface="+mj-lt"/>
              </a:endParaRPr>
            </a:p>
          </p:txBody>
        </p:sp>
        <p:sp>
          <p:nvSpPr>
            <p:cNvPr id="21541" name="Line 77"/>
            <p:cNvSpPr>
              <a:spLocks noChangeShapeType="1"/>
            </p:cNvSpPr>
            <p:nvPr/>
          </p:nvSpPr>
          <p:spPr bwMode="auto">
            <a:xfrm flipV="1">
              <a:off x="7086379" y="5608571"/>
              <a:ext cx="377806" cy="259095"/>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2" name="Line 78"/>
            <p:cNvSpPr>
              <a:spLocks noChangeShapeType="1"/>
            </p:cNvSpPr>
            <p:nvPr/>
          </p:nvSpPr>
          <p:spPr bwMode="auto">
            <a:xfrm>
              <a:off x="4009960" y="4633155"/>
              <a:ext cx="784397" cy="236234"/>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3" name="Line 79"/>
            <p:cNvSpPr>
              <a:spLocks noChangeShapeType="1"/>
            </p:cNvSpPr>
            <p:nvPr/>
          </p:nvSpPr>
          <p:spPr bwMode="auto">
            <a:xfrm flipH="1">
              <a:off x="4947279" y="2133652"/>
              <a:ext cx="698041" cy="0"/>
            </a:xfrm>
            <a:prstGeom prst="line">
              <a:avLst/>
            </a:prstGeom>
            <a:noFill/>
            <a:ln w="12700">
              <a:solidFill>
                <a:schemeClr val="tx2"/>
              </a:solidFill>
              <a:round/>
              <a:headEnd type="none" w="sm" len="sm"/>
              <a:tailEnd type="none" w="sm" len="sm"/>
            </a:ln>
          </p:spPr>
          <p:txBody>
            <a:bodyPr/>
            <a:lstStyle/>
            <a:p>
              <a:pPr>
                <a:defRPr/>
              </a:pPr>
              <a:endParaRPr lang="en-US" sz="1200">
                <a:latin typeface="+mj-lt"/>
              </a:endParaRPr>
            </a:p>
          </p:txBody>
        </p:sp>
        <p:sp>
          <p:nvSpPr>
            <p:cNvPr id="21544" name="Rectangle 80"/>
            <p:cNvSpPr>
              <a:spLocks noChangeArrowheads="1"/>
            </p:cNvSpPr>
            <p:nvPr/>
          </p:nvSpPr>
          <p:spPr bwMode="auto">
            <a:xfrm>
              <a:off x="3256147" y="2418149"/>
              <a:ext cx="1034468" cy="322599"/>
            </a:xfrm>
            <a:prstGeom prst="rect">
              <a:avLst/>
            </a:prstGeom>
            <a:noFill/>
            <a:ln w="9525">
              <a:noFill/>
              <a:miter lim="800000"/>
              <a:headEnd/>
              <a:tailEnd/>
            </a:ln>
          </p:spPr>
          <p:txBody>
            <a:bodyPr wrap="none" lIns="90488" tIns="44450" rIns="90488" bIns="44450">
              <a:spAutoFit/>
            </a:bodyPr>
            <a:lstStyle/>
            <a:p>
              <a:pPr>
                <a:defRPr/>
              </a:pPr>
              <a:r>
                <a:rPr lang="en-US" sz="1200">
                  <a:solidFill>
                    <a:srgbClr val="CF0E30"/>
                  </a:solidFill>
                  <a:latin typeface="+mj-lt"/>
                </a:rPr>
                <a:t>Bad design</a:t>
              </a:r>
            </a:p>
          </p:txBody>
        </p:sp>
        <p:sp>
          <p:nvSpPr>
            <p:cNvPr id="21545" name="Rectangle 81"/>
            <p:cNvSpPr>
              <a:spLocks noChangeArrowheads="1"/>
            </p:cNvSpPr>
            <p:nvPr/>
          </p:nvSpPr>
          <p:spPr bwMode="auto">
            <a:xfrm>
              <a:off x="4191667" y="5639053"/>
              <a:ext cx="1216175" cy="322599"/>
            </a:xfrm>
            <a:prstGeom prst="rect">
              <a:avLst/>
            </a:prstGeom>
            <a:noFill/>
            <a:ln w="9525">
              <a:noFill/>
              <a:miter lim="800000"/>
              <a:headEnd/>
              <a:tailEnd/>
            </a:ln>
          </p:spPr>
          <p:txBody>
            <a:bodyPr wrap="none" lIns="90488" tIns="44450" rIns="90488" bIns="44450">
              <a:spAutoFit/>
            </a:bodyPr>
            <a:lstStyle/>
            <a:p>
              <a:pPr>
                <a:defRPr/>
              </a:pPr>
              <a:r>
                <a:rPr lang="en-US" sz="1200">
                  <a:solidFill>
                    <a:srgbClr val="CF0E30"/>
                  </a:solidFill>
                  <a:latin typeface="+mj-lt"/>
                </a:rPr>
                <a:t>Better design</a:t>
              </a:r>
            </a:p>
          </p:txBody>
        </p:sp>
      </p:grpSp>
      <p:sp>
        <p:nvSpPr>
          <p:cNvPr id="21509"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37443403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normAutofit fontScale="90000"/>
          </a:bodyPr>
          <a:lstStyle/>
          <a:p>
            <a:pPr eaLnBrk="1" hangingPunct="1">
              <a:lnSpc>
                <a:spcPts val="3000"/>
              </a:lnSpc>
              <a:buSzPct val="8500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altLang="en-US" sz="2000" kern="1200" dirty="0" smtClean="0">
                <a:solidFill>
                  <a:srgbClr val="595959"/>
                </a:solidFill>
                <a:ea typeface="+mn-ea"/>
                <a:cs typeface="Arial" charset="0"/>
              </a:rPr>
              <a:t>Binary </a:t>
            </a:r>
            <a:r>
              <a:rPr lang="en-US" altLang="en-US" sz="2000" kern="1200" dirty="0" err="1" smtClean="0">
                <a:solidFill>
                  <a:srgbClr val="595959"/>
                </a:solidFill>
                <a:ea typeface="+mn-ea"/>
                <a:cs typeface="Arial" charset="0"/>
              </a:rPr>
              <a:t>vs</a:t>
            </a:r>
            <a:r>
              <a:rPr lang="en-US" altLang="en-US" sz="2000" kern="1200" dirty="0" smtClean="0">
                <a:solidFill>
                  <a:srgbClr val="595959"/>
                </a:solidFill>
                <a:ea typeface="+mn-ea"/>
                <a:cs typeface="Arial" charset="0"/>
              </a:rPr>
              <a:t> Ternary Relationships</a:t>
            </a:r>
          </a:p>
        </p:txBody>
      </p:sp>
      <p:sp>
        <p:nvSpPr>
          <p:cNvPr id="22531" name="Content Placeholder 3"/>
          <p:cNvSpPr>
            <a:spLocks noGrp="1"/>
          </p:cNvSpPr>
          <p:nvPr>
            <p:ph idx="1"/>
          </p:nvPr>
        </p:nvSpPr>
        <p:spPr>
          <a:xfrm>
            <a:off x="329406" y="1447800"/>
            <a:ext cx="8485188" cy="46482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Previous example illustrated a case when two binary relationships were better than one ternary relationship.</a:t>
            </a:r>
          </a:p>
          <a:p>
            <a:pPr>
              <a:lnSpc>
                <a:spcPct val="150000"/>
              </a:lnSpc>
              <a:buFont typeface="Times New Roman" charset="0"/>
              <a:buChar char="•"/>
              <a:defRPr/>
            </a:pPr>
            <a:r>
              <a:rPr lang="en-US" sz="2000" dirty="0" smtClean="0"/>
              <a:t>An example in the other direction: a ternary relation Contracts relates entity sets Parts, Departments and Suppliers, and has descriptive attribute qty. No combination of binary relationships is an adequate substitute:</a:t>
            </a:r>
          </a:p>
          <a:p>
            <a:pPr>
              <a:lnSpc>
                <a:spcPct val="150000"/>
              </a:lnSpc>
              <a:buFont typeface="Times New Roman" charset="0"/>
              <a:buChar char="•"/>
              <a:defRPr/>
            </a:pPr>
            <a:r>
              <a:rPr lang="en-US" sz="2000" dirty="0" smtClean="0"/>
              <a:t>S “can-supply” P, D “needs” P, and D “deals-with” S does not imply that D has agreed to buy P from S.</a:t>
            </a:r>
          </a:p>
          <a:p>
            <a:pPr>
              <a:lnSpc>
                <a:spcPct val="150000"/>
              </a:lnSpc>
              <a:buFont typeface="Times New Roman" charset="0"/>
              <a:buChar char="•"/>
              <a:defRPr/>
            </a:pPr>
            <a:r>
              <a:rPr lang="en-US" sz="2000" dirty="0" smtClean="0"/>
              <a:t>How do we record qty?</a:t>
            </a:r>
          </a:p>
        </p:txBody>
      </p:sp>
      <p:sp>
        <p:nvSpPr>
          <p:cNvPr id="22532" name="Text Box 1"/>
          <p:cNvSpPr txBox="1">
            <a:spLocks noChangeArrowheads="1"/>
          </p:cNvSpPr>
          <p:nvPr/>
        </p:nvSpPr>
        <p:spPr bwMode="auto">
          <a:xfrm>
            <a:off x="0" y="0"/>
            <a:ext cx="9144000" cy="762000"/>
          </a:xfrm>
          <a:prstGeom prst="rect">
            <a:avLst/>
          </a:prstGeom>
          <a:noFill/>
          <a:ln w="9525">
            <a:noFill/>
            <a:round/>
            <a:headEnd/>
            <a:tailEnd/>
          </a:ln>
        </p:spPr>
        <p:txBody>
          <a:bodyPr lIns="90000" tIns="46800" rIns="90000" bIns="46800" anchor="ctr"/>
          <a:lstStyle/>
          <a:p>
            <a:pPr eaLnBrk="0" hangingPunct="0">
              <a:lnSpc>
                <a:spcPct val="2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latin typeface="Verdana" pitchFamily="34" charset="0"/>
              </a:rPr>
              <a:t>ER Modeling</a:t>
            </a:r>
          </a:p>
        </p:txBody>
      </p:sp>
    </p:spTree>
    <p:extLst>
      <p:ext uri="{BB962C8B-B14F-4D97-AF65-F5344CB8AC3E}">
        <p14:creationId xmlns:p14="http://schemas.microsoft.com/office/powerpoint/2010/main" val="6157862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1"/>
          <p:cNvGrpSpPr>
            <a:grpSpLocks/>
          </p:cNvGrpSpPr>
          <p:nvPr/>
        </p:nvGrpSpPr>
        <p:grpSpPr bwMode="auto">
          <a:xfrm>
            <a:off x="0" y="1327150"/>
            <a:ext cx="9144000" cy="4845050"/>
            <a:chOff x="169863" y="1174750"/>
            <a:chExt cx="8802687" cy="4845050"/>
          </a:xfrm>
        </p:grpSpPr>
        <p:sp>
          <p:nvSpPr>
            <p:cNvPr id="10" name="Rectangle 9"/>
            <p:cNvSpPr/>
            <p:nvPr/>
          </p:nvSpPr>
          <p:spPr>
            <a:xfrm>
              <a:off x="325744" y="1174750"/>
              <a:ext cx="8484812" cy="4691063"/>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1" name="Straight Connector 10"/>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5133" name="Group 20"/>
            <p:cNvGrpSpPr>
              <a:grpSpLocks/>
            </p:cNvGrpSpPr>
            <p:nvPr/>
          </p:nvGrpSpPr>
          <p:grpSpPr bwMode="auto">
            <a:xfrm>
              <a:off x="7531416" y="5826125"/>
              <a:ext cx="915418" cy="109538"/>
              <a:chOff x="7531416" y="5826125"/>
              <a:chExt cx="915418" cy="109538"/>
            </a:xfrm>
          </p:grpSpPr>
          <p:sp>
            <p:nvSpPr>
              <p:cNvPr id="16" name="Rectangle 15"/>
              <p:cNvSpPr/>
              <p:nvPr/>
            </p:nvSpPr>
            <p:spPr bwMode="auto">
              <a:xfrm flipV="1">
                <a:off x="7595602" y="5826125"/>
                <a:ext cx="851232" cy="109538"/>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7" name="Flowchart: Stored Data 16"/>
              <p:cNvSpPr/>
              <p:nvPr/>
            </p:nvSpPr>
            <p:spPr bwMode="auto">
              <a:xfrm flipV="1">
                <a:off x="7531416" y="5856288"/>
                <a:ext cx="64186" cy="53975"/>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18" name="Flowchart: Stored Data 17"/>
              <p:cNvSpPr/>
              <p:nvPr/>
            </p:nvSpPr>
            <p:spPr bwMode="auto">
              <a:xfrm flipV="1">
                <a:off x="7558924" y="5826125"/>
                <a:ext cx="128373" cy="109538"/>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5134" name="Group 14"/>
            <p:cNvGrpSpPr>
              <a:grpSpLocks/>
            </p:cNvGrpSpPr>
            <p:nvPr/>
          </p:nvGrpSpPr>
          <p:grpSpPr bwMode="auto">
            <a:xfrm>
              <a:off x="690994" y="5715000"/>
              <a:ext cx="1208841" cy="301625"/>
              <a:chOff x="1797001" y="1828800"/>
              <a:chExt cx="4268159" cy="1371600"/>
            </a:xfrm>
          </p:grpSpPr>
          <p:sp>
            <p:nvSpPr>
              <p:cNvPr id="14" name="Rectangle 13"/>
              <p:cNvSpPr/>
              <p:nvPr/>
            </p:nvSpPr>
            <p:spPr>
              <a:xfrm>
                <a:off x="1823982" y="2059806"/>
                <a:ext cx="4192620" cy="11405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5" name="Rectangle 14"/>
              <p:cNvSpPr/>
              <p:nvPr/>
            </p:nvSpPr>
            <p:spPr>
              <a:xfrm>
                <a:off x="1797004" y="1828800"/>
                <a:ext cx="4268159" cy="5702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5123" name="Rectangle 2"/>
          <p:cNvSpPr>
            <a:spLocks noGrp="1" noChangeArrowheads="1"/>
          </p:cNvSpPr>
          <p:nvPr>
            <p:ph type="title"/>
          </p:nvPr>
        </p:nvSpPr>
        <p:spPr>
          <a:xfrm>
            <a:off x="0" y="0"/>
            <a:ext cx="9144000" cy="762000"/>
          </a:xfrm>
        </p:spPr>
        <p:txBody>
          <a:bodyPr/>
          <a:lstStyle/>
          <a:p>
            <a:pPr eaLnBrk="1" hangingPunct="1">
              <a:lnSpc>
                <a:spcPct val="150000"/>
              </a:lnSpc>
            </a:pPr>
            <a:r>
              <a:rPr lang="en-US" sz="2400" smtClean="0">
                <a:solidFill>
                  <a:schemeClr val="tx1"/>
                </a:solidFill>
                <a:cs typeface="Arial" charset="0"/>
              </a:rPr>
              <a:t>Normalization</a:t>
            </a:r>
            <a:endParaRPr lang="en-US" altLang="en-US" sz="2400" smtClean="0">
              <a:solidFill>
                <a:schemeClr val="tx1"/>
              </a:solidFill>
            </a:endParaRPr>
          </a:p>
        </p:txBody>
      </p:sp>
      <p:sp>
        <p:nvSpPr>
          <p:cNvPr id="5124" name="Content Placeholder 11"/>
          <p:cNvSpPr>
            <a:spLocks noGrp="1"/>
          </p:cNvSpPr>
          <p:nvPr>
            <p:ph idx="1"/>
          </p:nvPr>
        </p:nvSpPr>
        <p:spPr>
          <a:xfrm>
            <a:off x="228600" y="1447800"/>
            <a:ext cx="8686800" cy="382587"/>
          </a:xfrm>
        </p:spPr>
        <p:txBody>
          <a:bodyPr>
            <a:normAutofit fontScale="92500" lnSpcReduction="20000"/>
          </a:bodyPr>
          <a:lstStyle/>
          <a:p>
            <a:pPr>
              <a:buFont typeface="Times New Roman" pitchFamily="18" charset="0"/>
              <a:buNone/>
            </a:pPr>
            <a:r>
              <a:rPr lang="en-US" sz="2400" smtClean="0"/>
              <a:t>By the end of this session, you will be able to:</a:t>
            </a:r>
          </a:p>
          <a:p>
            <a:pPr>
              <a:buFont typeface="Arial" charset="0"/>
              <a:buChar char="•"/>
            </a:pPr>
            <a:endParaRPr lang="en-US" sz="2400" smtClean="0"/>
          </a:p>
          <a:p>
            <a:pPr>
              <a:buFont typeface="Times New Roman" pitchFamily="18" charset="0"/>
              <a:buNone/>
            </a:pPr>
            <a:endParaRPr lang="en-US" sz="2400" smtClean="0"/>
          </a:p>
          <a:p>
            <a:pPr>
              <a:buFont typeface="Times New Roman" pitchFamily="18" charset="0"/>
              <a:buNone/>
            </a:pPr>
            <a:endParaRPr lang="en-US" sz="2400" smtClean="0"/>
          </a:p>
        </p:txBody>
      </p:sp>
      <p:sp>
        <p:nvSpPr>
          <p:cNvPr id="5125"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6"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7"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8"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5129"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Objectives</a:t>
            </a:r>
          </a:p>
        </p:txBody>
      </p:sp>
      <p:sp>
        <p:nvSpPr>
          <p:cNvPr id="19" name="Content Placeholder 11"/>
          <p:cNvSpPr txBox="1">
            <a:spLocks/>
          </p:cNvSpPr>
          <p:nvPr/>
        </p:nvSpPr>
        <p:spPr bwMode="auto">
          <a:xfrm>
            <a:off x="228600" y="1982787"/>
            <a:ext cx="8686800" cy="533400"/>
          </a:xfrm>
          <a:prstGeom prst="rect">
            <a:avLst/>
          </a:prstGeom>
          <a:noFill/>
          <a:ln w="9525">
            <a:noFill/>
            <a:miter lim="800000"/>
            <a:headEnd/>
            <a:tailEnd/>
          </a:ln>
        </p:spPr>
        <p:txBody>
          <a:bodyPr lIns="90000" tIns="46800" rIns="90000" bIns="46800"/>
          <a:lstStyle/>
          <a:p>
            <a:pPr marL="342900" indent="-342900" defTabSz="449263" eaLnBrk="0" hangingPunct="0">
              <a:spcBef>
                <a:spcPts val="800"/>
              </a:spcBef>
              <a:buClr>
                <a:srgbClr val="000000"/>
              </a:buClr>
              <a:buSzPct val="100000"/>
              <a:buFont typeface="Times New Roman" charset="0"/>
              <a:buChar char="•"/>
              <a:defRPr/>
            </a:pPr>
            <a:r>
              <a:rPr lang="en-US" sz="2400" kern="0" dirty="0" smtClean="0">
                <a:solidFill>
                  <a:srgbClr val="000000"/>
                </a:solidFill>
                <a:latin typeface="Verdana" pitchFamily="34" charset="0"/>
              </a:rPr>
              <a:t>Understand Normalization</a:t>
            </a:r>
            <a:endParaRPr lang="en-US" sz="2400" kern="0" dirty="0">
              <a:solidFill>
                <a:srgbClr val="000000"/>
              </a:solidFill>
              <a:latin typeface="Verdana" pitchFamily="34" charset="0"/>
            </a:endParaRPr>
          </a:p>
          <a:p>
            <a:pPr marL="342900" indent="-342900" defTabSz="449263" eaLnBrk="0" hangingPunct="0">
              <a:spcBef>
                <a:spcPts val="800"/>
              </a:spcBef>
              <a:buClr>
                <a:srgbClr val="000000"/>
              </a:buClr>
              <a:buSzPct val="100000"/>
              <a:buFont typeface="Times New Roman" charset="0"/>
              <a:buNone/>
              <a:defRPr/>
            </a:pPr>
            <a:endParaRPr lang="en-US" sz="2400" kern="0" dirty="0">
              <a:solidFill>
                <a:srgbClr val="000000"/>
              </a:solidFill>
              <a:latin typeface="Verdana" pitchFamily="34" charset="0"/>
            </a:endParaRPr>
          </a:p>
        </p:txBody>
      </p:sp>
    </p:spTree>
    <p:custDataLst>
      <p:tags r:id="rId1"/>
    </p:custDataLst>
    <p:extLst>
      <p:ext uri="{BB962C8B-B14F-4D97-AF65-F5344CB8AC3E}">
        <p14:creationId xmlns:p14="http://schemas.microsoft.com/office/powerpoint/2010/main" val="1455033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From the Oracle </a:t>
            </a:r>
            <a:r>
              <a:rPr lang="en-US" dirty="0" err="1" smtClean="0"/>
              <a:t>Dox</a:t>
            </a:r>
            <a:endParaRPr lang="en-US" dirty="0"/>
          </a:p>
        </p:txBody>
      </p:sp>
      <p:sp>
        <p:nvSpPr>
          <p:cNvPr id="4" name="Footer Placeholder 3"/>
          <p:cNvSpPr>
            <a:spLocks noGrp="1"/>
          </p:cNvSpPr>
          <p:nvPr>
            <p:ph type="ftr" sz="quarter" idx="11"/>
          </p:nvPr>
        </p:nvSpPr>
        <p:spPr/>
        <p:txBody>
          <a:bodyPr/>
          <a:lstStyle/>
          <a:p>
            <a:pPr>
              <a:defRPr/>
            </a:pPr>
            <a:r>
              <a:rPr lang="en-US"/>
              <a:t>Introduction to DBMS</a:t>
            </a:r>
          </a:p>
        </p:txBody>
      </p:sp>
      <p:sp>
        <p:nvSpPr>
          <p:cNvPr id="5" name="Slide Number Placeholder 4"/>
          <p:cNvSpPr>
            <a:spLocks noGrp="1"/>
          </p:cNvSpPr>
          <p:nvPr>
            <p:ph type="sldNum" sz="quarter" idx="12"/>
          </p:nvPr>
        </p:nvSpPr>
        <p:spPr/>
        <p:txBody>
          <a:bodyPr/>
          <a:lstStyle/>
          <a:p>
            <a:pPr>
              <a:defRPr/>
            </a:pPr>
            <a:fld id="{E0CBFC50-9214-402E-8900-0E70E108FEC6}" type="slidenum">
              <a:rPr lang="en-US" smtClean="0"/>
              <a:pPr>
                <a:defRPr/>
              </a:pPr>
              <a:t>7</a:t>
            </a:fld>
            <a:endParaRPr lang="en-US"/>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497763"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5919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2"/>
          <p:cNvSpPr>
            <a:spLocks noGrp="1" noChangeArrowheads="1"/>
          </p:cNvSpPr>
          <p:nvPr>
            <p:ph type="title"/>
          </p:nvPr>
        </p:nvSpPr>
        <p:spPr>
          <a:xfrm>
            <a:off x="0" y="0"/>
            <a:ext cx="9144000" cy="762000"/>
          </a:xfrm>
        </p:spPr>
        <p:txBody>
          <a:bodyPr/>
          <a:lstStyle/>
          <a:p>
            <a:pPr eaLnBrk="1" hangingPunct="1">
              <a:lnSpc>
                <a:spcPct val="150000"/>
              </a:lnSpc>
            </a:pPr>
            <a:r>
              <a:rPr lang="en-US" sz="2400" smtClean="0">
                <a:solidFill>
                  <a:schemeClr val="tx1"/>
                </a:solidFill>
                <a:cs typeface="Arial" charset="0"/>
              </a:rPr>
              <a:t>Normalization</a:t>
            </a:r>
            <a:endParaRPr lang="en-US" altLang="en-US" sz="2400" smtClean="0">
              <a:solidFill>
                <a:schemeClr val="tx1"/>
              </a:solidFill>
            </a:endParaRPr>
          </a:p>
        </p:txBody>
      </p:sp>
      <p:sp>
        <p:nvSpPr>
          <p:cNvPr id="6147" name="Content Placeholder 49"/>
          <p:cNvSpPr>
            <a:spLocks noGrp="1"/>
          </p:cNvSpPr>
          <p:nvPr>
            <p:ph idx="1"/>
          </p:nvPr>
        </p:nvSpPr>
        <p:spPr>
          <a:xfrm>
            <a:off x="222647" y="2056606"/>
            <a:ext cx="8637588" cy="2744788"/>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err="1" smtClean="0"/>
              <a:t>Unnormalized</a:t>
            </a:r>
            <a:r>
              <a:rPr lang="en-US" sz="2000" dirty="0" smtClean="0"/>
              <a:t> data exists in flat files</a:t>
            </a:r>
          </a:p>
          <a:p>
            <a:pPr>
              <a:lnSpc>
                <a:spcPct val="150000"/>
              </a:lnSpc>
              <a:buFont typeface="Times New Roman" charset="0"/>
              <a:buChar char="•"/>
              <a:defRPr/>
            </a:pPr>
            <a:r>
              <a:rPr lang="en-US" sz="2000" dirty="0" smtClean="0"/>
              <a:t>Normalization is the process of moving data into related tables</a:t>
            </a:r>
          </a:p>
          <a:p>
            <a:pPr>
              <a:lnSpc>
                <a:spcPct val="150000"/>
              </a:lnSpc>
              <a:buFont typeface="Times New Roman" charset="0"/>
              <a:buChar char="•"/>
              <a:defRPr/>
            </a:pPr>
            <a:r>
              <a:rPr lang="en-US" sz="2000" dirty="0" smtClean="0"/>
              <a:t>This is usually done by running action queries (Make Table and Append queries)….unless you’re starting from scratch – then do it right the first time!</a:t>
            </a:r>
          </a:p>
        </p:txBody>
      </p:sp>
      <p:sp>
        <p:nvSpPr>
          <p:cNvPr id="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8"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49"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6150"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Tree>
    <p:custDataLst>
      <p:tags r:id="rId1"/>
    </p:custDataLst>
    <p:extLst>
      <p:ext uri="{BB962C8B-B14F-4D97-AF65-F5344CB8AC3E}">
        <p14:creationId xmlns:p14="http://schemas.microsoft.com/office/powerpoint/2010/main" val="2271079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Why Normalize?</a:t>
            </a:r>
          </a:p>
        </p:txBody>
      </p:sp>
      <p:sp>
        <p:nvSpPr>
          <p:cNvPr id="7172" name="AutoShape 2"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3" name="AutoShape 4" descr="data:image/jpg;base64,/9j/4AAQSkZJRgABAQAAAQABAAD/2wBDAAkGBwgHBgkIBwgKCgkLDRYPDQwMDRsUFRAWIB0iIiAdHx8kKDQsJCYxJx8fLT0tMTU3Ojo6Iys/RD84QzQ5Ojf/2wBDAQoKCg0MDRoPDxo3JR8lNzc3Nzc3Nzc3Nzc3Nzc3Nzc3Nzc3Nzc3Nzc3Nzc3Nzc3Nzc3Nzc3Nzc3Nzc3Nzc3Nzf/wAARCAA+AJQDASIAAhEBAxEB/8QAHAAAAQUBAQEAAAAAAAAAAAAACAABAgMEBwUG/8QARBAAAQIDBQQFBwkGBwAAAAAAAQIDAAQRBRITITEUQVGRBgcXInEjMlJhk5ShFTNCQ1SBorLBCCVTdLHRJDVEYmNk4f/EABQBAQAAAAAAAAAAAAAAAAAAAAD/xAAVEQEBAAAAAAAAAAAAAAAAAAAAEf/aAAwDAQACEQMRAD8A670gt6z+j0oiatN1Tba1hCbqColVCdB6gY+f7UOjH2iZ92VHk9eC6WPZieM2TyQf7xw92aSvZENYoevpxgUkD17oAhu0/ox9omPd1Q/af0Z+0TPu6oHyYmEsqSV37hQrzQT3qilcvGPOE6pMm6kl7HUsls0Pm7qZQBKjrM6NHR+Y93VEx1j9HTo9MewVA2OWgayoQXhcIx8jU8d3942tT63ETjjSnbiUJuVBqMzWkARPaJ0fOjz/ALAwu0OwP4r/ALEwOyrZbNooWlT+yBJCgArXdu/SItWwQJrFW9VSqsZKpSm6AIvtCsAauzHsFQx6xOjw1emPYKge5O1CtuUaK39pCxihV7Mb4ptC0lhEwy2p8TOIq7S9pXKlPVAEQesno4NX5j2Coges3oyNZiY93VA8OWohTkopBfw0k4+SuHhCbtJkTrynS/s6kpwqJVrTPdxgCFPWf0YH+omfd1RltDrWsBmVWuSExMv07jZaKAT61HQc4H8TeElaJjHLimkFugOt3Ov3xmM8rYmkJD20pUC4SDpXwgPtrb6V2vbU4qYmpx1A+g0ysoQgcAAfic4ysWg+tRD1pzTQpkoLWrPnHisPtvuksX7iUCt4HWpjRvGcIV7C5mgP79myQK0SHDU8M1CMT9ozjTisC0ZpQTmleKtJ04V4xkNLxzyGh4xBw5HwgCpkXC7JS7ijUrbSonjUAwoqsY3rIkjxl2z+EQoDnnXof3dZI4zCz+GOCOWisFm69vF/PnHduvh1LclY95QFXnNT/tEcKQ4syqEJlx5oosEVP4v0gEifq+6FvJww2SnvfSr4cIqE+vZVqxxi3yBnnTlFRxlyWFhm6yaKOVASaxa469jtTKm1ALBunLvVyyHOAuNokPS4TMAIN3ENTwFa5Zb9BziTVpLx3AuZTcCBdqdTUaRnb2hDswxgqxF94pqKikQ8sqSADarjKqKVUUBGdIDQLUcEkqkx5W8qgy0yplTxi1y0iHZYImxcN3EINaZCtcq610+MZVuu7S0+W1UWmiK3c6wyC8HJhrBVfVVRFRkPXAam7UcLzt+aASEi6CdTXOK/lV/ZSdp8tU00rrwjOVuqlGxhqusqAKqimWsWLdd2lDy2leUQUjNOZOcBeq1F4rKRNEIPzhFDuHH1xcq0G7tROqKhoChNK84wth8h+XSwtTiyV0BBoCKRYgPtoQhUusFAoc0iAuXaK0/OvEKLKFJyGZKc4z/KTuzIWJg4pPeyTpWLEh3DRcZCw4ygBRIy7tOMQMtNFhtrZwFNkEkqGdPvgL1z5uOFl4lsKQL1BUAk1is2gdpUkTFWgnImgqawny4pdcFKFKcbCWmyDWhOQFTx3xFtTpnHrjCz5MVTVJKReGdf7UgI/KLpl1qx/KVNBQaZU/XdGySmsZZBdCgGyTnoco828sWcsFpV0qV36imoqOPDnFq1CqaEeYf0gC/sLOxLPP8A1m/yiFEej/8AkNm/yrX5BCgOWftGquyNh+t538qY480ZtMo2BNpDZQAEXq0FNKXv0jrv7SZpZ9hH/ne/KmOJuuMCXSGysOhIr5Qmpy3boC3CVipaLyQH1G8bmmXjDIYU4pTJdADF0juZn4xGeXKKCDKhaSEpBCnCo3qC8RpkTXKIvqlUKQWalN4XxfJJG+AkcQS4nQ4kqIu3LmmcWrl1IfEtjpuvFRUstnLLhC2uy6AGQVd9HHVT+sPtlmVB2NdRocdWXxgK0MqcUpBeSMApu9w97KGIcEumcDibyhS5c0z4xbtdl5nY11OvllZwtrsspu7EqnDGXAR2dSXtmxgUu3iVYZyhJacdK0l0DZiLtG9cvGK0OSjkw6opKEUGGC4e6d+e+Jy6pEGaD18lVMFQdIA4145VEBfKsvrSmcTMNJWpNLpAqB4VieE+SSXk+z/9jLLLkwh1LhWFYvkyHSEhGeVN+7P1RBhcuWlB5ar940JcOnhATZmXAy2kLIASAPVElKWZVt9S719VLudRGWVW0G3A8aKA7musMVMiWbIUcQK7yamgEBapRUtsJIriClRX4b4uQ26ZxYxAFpbBrh+sDTdrGZ1UuZhoJNWu7fzI35xZ/hQqtR43zpANcc+TnFhYu3iCMP1jfFTylJSmqgapNKCnCIgNbOvvC/XIVNdYaYcxEp83IUyAH9IAy+j+VhWd/KtfkEKJWKm5Y8inhLtj8IhQHO+uTo3aXSRiTabDQaZdUppQUa5ihqPuEcqPVfbNahbf3wT81LomAkLANDvij5PZpS6nlADN2X23Xz2q+MIdV1t+k1zgmTZ7JyuiHMgz6I5QAzdlltn6TXOH7K7c9JnmYJnYGPQEOJFn0BADMOqm2z9NnmYfsotz02eZgmdhZ9AQtia9AQAz9lFu5eUZ5mJdk9umlXWeZglhJtg5JHKHEo2NAIAaOye3T9azzMI9U1u73WeZglxKN8BDiUb4CAGjsmtyvzzNfEw3ZPbg+uZ5mCX2NvSghjJNnKggBnPVRbY+tZ+MN2U21/Ea+MEwZJonzRC2Js7hADP2WWxvdbp98TR1W2iFDFcSU1zANMuUEmbPaIpQRE2ayoaCAnZiH25FlEwGwtKQKIJIAplrCjWkUSBCgP/Z">
            <a:hlinkClick r:id="rId4"/>
          </p:cNvPr>
          <p:cNvSpPr>
            <a:spLocks noChangeAspect="1" noChangeArrowheads="1"/>
          </p:cNvSpPr>
          <p:nvPr/>
        </p:nvSpPr>
        <p:spPr bwMode="auto">
          <a:xfrm>
            <a:off x="3825875" y="-315913"/>
            <a:ext cx="1409700" cy="5905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4" name="AutoShape 12"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7175" name="AutoShape 14" descr="data:image/jpg;base64,/9j/4AAQSkZJRgABAQAAAQABAAD/2wBDAAkGBwgHBgkIBwgKCgkLDRYPDQwMDRsUFRAWIB0iIiAdHx8kKDQsJCYxJx8fLT0tMTU3Ojo6Iys/RD84QzQ5Ojf/2wBDAQoKCg0MDRoPDxo3JR8lNzc3Nzc3Nzc3Nzc3Nzc3Nzc3Nzc3Nzc3Nzc3Nzc3Nzc3Nzc3Nzc3Nzc3Nzc3Nzc3Nzf/wAARCABeAGIDASIAAhEBAxEB/8QAHAAAAgMAAwEAAAAAAAAAAAAAAAcEBQYBAwgC/8QAQhAAAQMDAgQDBAYHBQkAAAAAAQIDBAAFERIhBjFBURMiYQdxgZEUIzKhsbIWJTVCdJLBFSRks8IzNERSYnJz0eH/xAAXAQEBAQEAAAAAAAAAAAAAAAAAAQID/8QAIREAAgICAwACAwAAAAAAAAAAAAECERIxAyFBIlEjkeH/2gAMAwEAAhEDEQA/AN1xFwddpkdyVB4tuse4JJUlYUA1o56PDRj5nPWsy3eeIIFk1PXiTJkIdRl5SUABJSrbAG+4HPPKm4SACScAcyaW8KJDlR7q3JYXIZbwttptzSpZBVgA+7PvqMqM2n2l8Qw3iFrjSUhPJ1kD704qdH9szzW02ytr7lmQU/cQfxrPcf2mFaZMIwEPtpkxvEUh5WSk6uXIEfGsQ+c5psVQ77d7YrFLfaYdhT2XXFhCfKhSck4G+qta3xRa1fbcdb9VMqKf5gCn768+cI2l5y4w7k5HbciNPg4W4kZI3+znPPHTFaS8uqbnOrj2pawTsqKpo56EgKRn4bVylNqWKR2XA3DO1++x2M3i2vEBufGKlck+KAflnNTQQRkHbvXnWZd3Wk+HLYuzCcABMiIspAHLGFgdD0r4g3R1YK7XKeSrn9UhxrH8qD19a1m/o40ejcjvXNIZriviOER+t3U5GUpdWkk4G/8AtSSflXdcvapxRZYsOUuNDlxpAOFvI0k7AjBSR37UXIm6GLHnRSRg+35OwuHD6h3VHk5+5SR+NaKB7beFJQ+vRcIvcuR9QHxST+FdCDMoqth3y3TYbEuM/rYfbS42rSRlKhkHBHY0VLQJVx/3CT/4l/gaUE7L9pdaQ+GCp5rzk9kuHH3U3bocWyWezK/ymlNY2TOm3GAt1aBGfQhLqUDzEBwbZz0I7UZUL26uPCStp58veF5QdeoDviq2Qw+iMmSppYYWopQ4R5VEcwDTUk+z1Kpapke9SI7yyVeVgZTn1BFTVcLobsrVqbXGeZQFjMlnJJUTvkHIOSeXpTQF49YnOHHYin1ofRKb1/Vp0+GvBIHqPKd/StRNtr7LeHXRrKUrRkbFKkgjf4kVmbjMukuTFjxlRlKgqKWw02SlIGpGSpe+Rv5QD3yelhHauU+MmWu9rkzVMpUYzpTqwAAQMAcu3KpdbLVnKb9crdqaDhU3+8heDjqSCfTNS40iBepkWQy24lxUxlp5bygchSghWMcvLvjuKp5KHHmQX04VnGcdfdXZBftdniIMhTbC1OZCtW5OOnbmfnRxTLGcosmw0FniWKmMkPqYnpDPZWHMD4EfjXPE1salTJcZ9rWwiQ74aeWjzHljlyFcwjHaW3Ngvay3h1s5BBI3Bz7xXL1yU6tTjqsuLJUs+p3P31aTMptaMqzw9b4RffWpx1aE5ZbcAKc52zjn8uWdqiXBxLdzUiKGcrQVPKC0t81chjTq5djseW1a9xbMkYcSM9xzrPXCzMRXXprqx4KWlFs4+wvPoeu/PI35VKp2Bu8JOY4Usoz/AMAx/lporp4Uz+i1m/gWP8tNFZoDDvBxaZp/w7n5TSp4afAvF0AI1fTiSM74xt+Bpq3r9jzv4dz8ppCMSpzSZT0ZSm5SpCPFUG8kHDmcjBxviuhBoLfyM5roU95hv1pcIlcZvPoQiWpptX2VLipII6H7GB8T3r6uFw4ltUdtybcELcXkJbbipVk4J5hOByzzqWClhOpF4f8AKUgyHvLuo7k+lF4WS+XY+lT7Cg7lTpwkABPL3qG3XHPvdzGnYXDdrlsNCVPW5IW6vQMuHWRjHYajtUVYlXx+JHfiSo3iBQdUlkBCQVjJ3TzI36EetYk3ejSfVH3CKJkcRkK1OJaBBzk50BR6d8/CsI1EmcTXxUaOtAICtBcVhKUp5n+tMvg+3RrJc35NxQ+Y6Fa21LVnUPC5HbfzHHwpc2By62K7mbGtz0gDUgjw1lKgee6a12o9bJ72W1lL3DsydaLqpGnwvFQpCtQSvTqGD/1DbHfFVi35k2Wkuy1sNKWElLYPkBOMjvVhOenXW4OTpMF9takpSEBtZCQBgAZqvLE5b6mkQJKkqIyS0RgZ36dqRuleytImOxZ0VqT4D8x1xGPC8ilahgehHMmvq1XmaiQIlzZUQ4gqGtGklO/T4HpWj4OtEL+znXLsiQw22hzBICM6U+XYjqfnvWWe8WaRJU0lKWllB0t4Kgcg+bl32NS2h0NSz+ILTCDDMotCO3oI07p0jHXtRUiwFCbDbUhKsCK0NwP+QUUAzL3+xp/8M5+U0iIy8Srue8kf6qe182ss8/4Zz8przouVI+jPusaEuvSG9RKcgZCycDPp3rZkYLDEh9lLja9KNIA8yB0Hesz7QPGh2hlSnNS1P6QQ4nyjQok+X3Cqy3Xq4SJK471xhx0Mtla3XG9sAfd86iXF1d+JgouLMgoR42UtAJTukHcdcKVt6dM7ZckWjRyXCLFZ8DJCn9u/nFdhjOkbqx6auVRJMxESyWx5xOrQt7SnPNRUMVX/AKQS3XUojwC6FE+ZBJAx3q2KstXoa3ElJUPTJzXRFt7kdoIDm53UQo4zUNd1uHm/uYGnnk/09a6lXS4YKvAaABwcrqZIYss3mHEpBU8UoC0+IdRzo1DVj105qVOhKZmyGkuYSh1SQNR2AJrNyblKTIhyC5FV9GeS/wCEV+RZSQQFdxtyonX24uSluOOsEuq1lYTgZJ3q2XFk+8tPNwyUq1JJwo55Csk6tSEST5zglQwDjqM4Pv51pbdKXNadTLlNY8yTyCcYzzrOyC2hmSHClS3DgAYydz/8+VQgx7BJeVYbaSvJMVon+QUVGsSiLHbh2itflFFZsDov37EuH8K7+U15muT6mLO6tOM+M2N/+1yvUclhEmO6w6CW3UFCgDjIIwa84PRGlOSo/wBGVIabkgBsDUopBWNsg7464rZDGSpbT7SwWkoUANJwFE78s9Opz/7rrt10dtry3Y6kFS0aFAnBIyDsQduXOn/7LeGbY7a5btxsUbxRJIaMqGnVo0p5ZTyzmmAxa7fGAEeDFaA5eGylOPkKVaB5jfvDs1tDDDElcVg5QtLYOFHdXbblz+6hqSuTDAYZl+GypSlOqSlIIwfX0GfeO1PribhuXc7yiZFDYSlgNedWP3ie1UsT2dy27T9CcmMpJ15I1K2UAOw7VycpW0onaMY0m5ChFomOqUoRJKgoZyfiO3oK+08PzUJabERWtW2FKxpPPrzGAad7XApA+tuH7uPIz/UmpKeBoJWlbsuSop5adI6Edj3NYvmfhv8AF9iOXw3OTjxGm0g8gXM7/PsDVrwn7M5fEZflOXNllUd7wwlbJcBHzFOb9DbQRh1Dzm+cqdI79sd6s7XaINpbWi3seElatSvMVZPxJrcFyX8jnNwr4izi+xNht1Dr99fWU48qGAB+NWI9jdiWvXImznFehQn/AE1suI70zZoqVOKQhx5RbZU7kN68balAHSPX48gaxipV7sV2duDb0u7stJ/WqUgJaQsjIDQO50jB2ztuTvt2SODnRfxuAbPHjtMNrlaGkBCcuDOAMDpRWiizESYzMhtDqUOoStIW2pKgCM7jGx9KKmKNZEhW6SPSlB7Im1t8TS21pIUmMoKHYhQFN88qxnBcJMXifiPLTaXPGzqQScha1rHPlzAx6CqDaUUUUAUUUUAUUUUAUUUUBFuMCNcobsSa0l1h0YUk/iOx9ay3D9kWxOTCnXb6ZFgK8SDHOQoAHZSz10nYAbDn2CdnVLC4fbh3d24tyHStwFJQdwATnA7ViTnax17/AAqjDtvfhc6RRXNFbIf/2Q==">
            <a:hlinkClick r:id="rId5"/>
          </p:cNvPr>
          <p:cNvSpPr>
            <a:spLocks noChangeAspect="1" noChangeArrowheads="1"/>
          </p:cNvSpPr>
          <p:nvPr/>
        </p:nvSpPr>
        <p:spPr bwMode="auto">
          <a:xfrm>
            <a:off x="4024313" y="-461963"/>
            <a:ext cx="933450" cy="895351"/>
          </a:xfrm>
          <a:prstGeom prst="rect">
            <a:avLst/>
          </a:prstGeom>
          <a:noFill/>
          <a:ln w="9525">
            <a:noFill/>
            <a:miter lim="800000"/>
            <a:headEnd/>
            <a:tailEnd/>
          </a:ln>
        </p:spPr>
        <p:txBody>
          <a:bodyPr/>
          <a:lstStyle/>
          <a:p>
            <a:pPr algn="ctr"/>
            <a:endParaRPr lang="en-US" altLang="en-US" sz="2400">
              <a:solidFill>
                <a:srgbClr val="000000"/>
              </a:solidFill>
              <a:latin typeface="Times New Roman" pitchFamily="18" charset="0"/>
            </a:endParaRPr>
          </a:p>
        </p:txBody>
      </p:sp>
      <p:sp>
        <p:nvSpPr>
          <p:cNvPr id="8"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1" name="Content Placeholder 19"/>
          <p:cNvSpPr txBox="1">
            <a:spLocks/>
          </p:cNvSpPr>
          <p:nvPr/>
        </p:nvSpPr>
        <p:spPr bwMode="auto">
          <a:xfrm>
            <a:off x="228600" y="1751013"/>
            <a:ext cx="8610600" cy="3125787"/>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Save typing of repetitive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Increase flexibility to query, sort, summarize, and group data (Simpler to manipulate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Avoid frequent restructuring of tables and other objects to accommodate new data</a:t>
            </a:r>
          </a:p>
          <a:p>
            <a:pPr marL="342900" marR="0" lvl="0" indent="-342900" algn="l" defTabSz="449263" rtl="0" eaLnBrk="0" fontAlgn="base" latinLnBrk="0" hangingPunct="0">
              <a:lnSpc>
                <a:spcPct val="150000"/>
              </a:lnSpc>
              <a:spcBef>
                <a:spcPts val="800"/>
              </a:spcBef>
              <a:spcAft>
                <a:spcPct val="0"/>
              </a:spcAft>
              <a:buClr>
                <a:srgbClr val="000000"/>
              </a:buClr>
              <a:buSzPct val="100000"/>
              <a:buFont typeface="Times New Roman" pitchFamily="18" charset="0"/>
              <a:buChar char="•"/>
              <a:tabLst/>
              <a:defRPr/>
            </a:pPr>
            <a:r>
              <a:rPr kumimoji="0" lang="en-US" sz="2000" b="0" i="0" u="none" strike="noStrike" kern="0" cap="none" spc="0" normalizeH="0" baseline="0" noProof="0" smtClean="0">
                <a:ln>
                  <a:noFill/>
                </a:ln>
                <a:solidFill>
                  <a:srgbClr val="000000"/>
                </a:solidFill>
                <a:effectLst/>
                <a:uLnTx/>
                <a:uFillTx/>
                <a:latin typeface="+mn-lt"/>
                <a:ea typeface="+mn-ea"/>
                <a:cs typeface="+mn-cs"/>
              </a:rPr>
              <a:t>Reduce disk space </a:t>
            </a:r>
            <a:endParaRPr kumimoji="0" lang="en-US" sz="2000" b="0" i="0" u="none" strike="noStrike" kern="0" cap="none" spc="0" normalizeH="0" baseline="0" noProof="0" dirty="0">
              <a:ln>
                <a:noFill/>
              </a:ln>
              <a:solidFill>
                <a:srgbClr val="000000"/>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38392474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3"/>
          <p:cNvSpPr>
            <a:spLocks noGrp="1"/>
          </p:cNvSpPr>
          <p:nvPr>
            <p:ph idx="1"/>
          </p:nvPr>
        </p:nvSpPr>
        <p:spPr>
          <a:xfrm>
            <a:off x="228600" y="1447800"/>
            <a:ext cx="8610600" cy="457200"/>
          </a:xfrm>
        </p:spPr>
        <p:style>
          <a:lnRef idx="1">
            <a:schemeClr val="accent1"/>
          </a:lnRef>
          <a:fillRef idx="3">
            <a:schemeClr val="accent1"/>
          </a:fillRef>
          <a:effectRef idx="2">
            <a:schemeClr val="accent1"/>
          </a:effectRef>
          <a:fontRef idx="minor">
            <a:schemeClr val="lt1"/>
          </a:fontRef>
        </p:style>
        <p:txBody>
          <a:bodyPr anchor="ctr"/>
          <a:lstStyle/>
          <a:p>
            <a:pPr eaLnBrk="1" hangingPunct="1">
              <a:spcBef>
                <a:spcPct val="0"/>
              </a:spcBef>
              <a:buFont typeface="Times New Roman" charset="0"/>
              <a:buNone/>
              <a:defRPr/>
            </a:pPr>
            <a:r>
              <a:rPr lang="en-US" altLang="en-US" sz="2000" b="1" kern="1200" dirty="0" smtClean="0">
                <a:solidFill>
                  <a:schemeClr val="bg1"/>
                </a:solidFill>
                <a:cs typeface="Arial" charset="0"/>
              </a:rPr>
              <a:t>First Normal Form</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8196"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Content Placeholder 3"/>
          <p:cNvSpPr txBox="1">
            <a:spLocks/>
          </p:cNvSpPr>
          <p:nvPr/>
        </p:nvSpPr>
        <p:spPr bwMode="auto">
          <a:xfrm>
            <a:off x="228600" y="1905000"/>
            <a:ext cx="8610600" cy="3124200"/>
          </a:xfrm>
          <a:prstGeom prst="rect">
            <a:avLst/>
          </a:prstGeom>
          <a:solidFill>
            <a:schemeClr val="bg1">
              <a:lumMod val="95000"/>
            </a:schemeClr>
          </a:solidFill>
          <a:ln w="9525">
            <a:solidFill>
              <a:schemeClr val="bg1">
                <a:lumMod val="85000"/>
              </a:schemeClr>
            </a:solidFill>
            <a:miter lim="800000"/>
            <a:headEnd/>
            <a:tailEnd/>
          </a:ln>
        </p:spPr>
        <p:txBody>
          <a:bodyPr lIns="90000" tIns="46800" rIns="90000" bIns="46800"/>
          <a:lstStyle/>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kern="0" dirty="0">
                <a:solidFill>
                  <a:srgbClr val="000000"/>
                </a:solidFill>
                <a:latin typeface="Verdana" pitchFamily="34" charset="0"/>
              </a:rPr>
              <a:t>each field contains the smallest meaningful value</a:t>
            </a:r>
          </a:p>
          <a:p>
            <a:pPr marL="742950" lvl="1" indent="-285750" defTabSz="449263" eaLnBrk="0" hangingPunct="0">
              <a:lnSpc>
                <a:spcPct val="150000"/>
              </a:lnSpc>
              <a:spcBef>
                <a:spcPts val="400"/>
              </a:spcBef>
              <a:buClr>
                <a:srgbClr val="000000"/>
              </a:buClr>
              <a:buSzPct val="100000"/>
              <a:buFont typeface="Times New Roman" charset="0"/>
              <a:buChar char="–"/>
              <a:defRPr/>
            </a:pPr>
            <a:r>
              <a:rPr lang="en-US" sz="2000" kern="0" dirty="0">
                <a:solidFill>
                  <a:srgbClr val="000000"/>
                </a:solidFill>
                <a:latin typeface="Verdana" pitchFamily="34" charset="0"/>
              </a:rPr>
              <a:t>the table does not contain </a:t>
            </a:r>
            <a:r>
              <a:rPr lang="en-US" sz="2000" kern="0" dirty="0" smtClean="0">
                <a:solidFill>
                  <a:srgbClr val="000000"/>
                </a:solidFill>
                <a:latin typeface="Verdana" pitchFamily="34" charset="0"/>
              </a:rPr>
              <a:t>repeating </a:t>
            </a:r>
            <a:r>
              <a:rPr lang="en-US" sz="2000" kern="0" dirty="0">
                <a:solidFill>
                  <a:srgbClr val="000000"/>
                </a:solidFill>
                <a:latin typeface="Verdana" pitchFamily="34" charset="0"/>
              </a:rPr>
              <a:t>groups of fields or repeating data within the same field</a:t>
            </a:r>
          </a:p>
          <a:p>
            <a:pPr marL="1143000" lvl="2" indent="-228600" defTabSz="449263" eaLnBrk="0" hangingPunct="0">
              <a:lnSpc>
                <a:spcPct val="150000"/>
              </a:lnSpc>
              <a:spcBef>
                <a:spcPts val="350"/>
              </a:spcBef>
              <a:buClr>
                <a:srgbClr val="000000"/>
              </a:buClr>
              <a:buSzPct val="100000"/>
              <a:buFont typeface="Times New Roman" charset="0"/>
              <a:buChar char="•"/>
              <a:defRPr/>
            </a:pPr>
            <a:r>
              <a:rPr lang="en-US" sz="2000" kern="0" dirty="0">
                <a:solidFill>
                  <a:srgbClr val="000000"/>
                </a:solidFill>
                <a:latin typeface="Verdana" pitchFamily="34" charset="0"/>
              </a:rPr>
              <a:t>Create a separate field/table for each set of related data. </a:t>
            </a:r>
          </a:p>
          <a:p>
            <a:pPr marL="1143000" lvl="2" indent="-228600" defTabSz="449263" eaLnBrk="0" hangingPunct="0">
              <a:lnSpc>
                <a:spcPct val="150000"/>
              </a:lnSpc>
              <a:spcBef>
                <a:spcPts val="350"/>
              </a:spcBef>
              <a:buClr>
                <a:srgbClr val="000000"/>
              </a:buClr>
              <a:buSzPct val="100000"/>
              <a:buFont typeface="Times New Roman" charset="0"/>
              <a:buChar char="•"/>
              <a:defRPr/>
            </a:pPr>
            <a:r>
              <a:rPr lang="en-US" sz="2000" kern="0" dirty="0">
                <a:solidFill>
                  <a:srgbClr val="000000"/>
                </a:solidFill>
                <a:latin typeface="Verdana" pitchFamily="34" charset="0"/>
              </a:rPr>
              <a:t>Identify each set of related data with a primary key </a:t>
            </a:r>
          </a:p>
        </p:txBody>
      </p:sp>
    </p:spTree>
    <p:custDataLst>
      <p:tags r:id="rId1"/>
    </p:custDataLst>
    <p:extLst>
      <p:ext uri="{BB962C8B-B14F-4D97-AF65-F5344CB8AC3E}">
        <p14:creationId xmlns:p14="http://schemas.microsoft.com/office/powerpoint/2010/main" val="32653743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14779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Violating First Normal Form</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9221"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Content Placeholder 3"/>
          <p:cNvSpPr txBox="1">
            <a:spLocks/>
          </p:cNvSpPr>
          <p:nvPr/>
        </p:nvSpPr>
        <p:spPr bwMode="auto">
          <a:xfrm>
            <a:off x="228600" y="1905000"/>
            <a:ext cx="8610600" cy="32766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600" b="1" i="0" u="none" strike="noStrike" kern="0" cap="none" spc="0" normalizeH="0" baseline="0" noProof="0" smtClean="0">
                <a:ln>
                  <a:noFill/>
                </a:ln>
                <a:solidFill>
                  <a:srgbClr val="000000"/>
                </a:solidFill>
                <a:effectLst/>
                <a:uLnTx/>
                <a:uFillTx/>
                <a:latin typeface="+mn-lt"/>
                <a:ea typeface="+mn-ea"/>
                <a:cs typeface="+mn-cs"/>
              </a:rPr>
              <a:t>  PART (Primary Key)                                WAREHOUSE </a:t>
            </a:r>
            <a:endParaRPr kumimoji="0" lang="en-US" sz="1600" b="0" i="0" u="none" strike="noStrike" kern="0" cap="none" spc="0" normalizeH="0" baseline="0" noProof="0" smtClean="0">
              <a:ln>
                <a:noFill/>
              </a:ln>
              <a:solidFill>
                <a:srgbClr val="000000"/>
              </a:solidFill>
              <a:effectLst/>
              <a:uLnTx/>
              <a:uFillTx/>
              <a:latin typeface="+mn-lt"/>
              <a:ea typeface="+mn-ea"/>
              <a:cs typeface="+mn-cs"/>
            </a:endParaRP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P0010                          Warehouse A, Warehouse B, Warehouse C </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P0020                          Warehouse B, Warehouse D</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1" i="0" u="none" strike="noStrike" kern="0" cap="none" spc="0" normalizeH="0" baseline="0" noProof="0" smtClean="0">
                <a:ln>
                  <a:noFill/>
                </a:ln>
                <a:solidFill>
                  <a:srgbClr val="000000"/>
                </a:solidFill>
                <a:effectLst/>
                <a:uLnTx/>
                <a:uFillTx/>
                <a:latin typeface="+mn-lt"/>
                <a:ea typeface="+mn-ea"/>
                <a:cs typeface="+mn-cs"/>
              </a:rPr>
              <a:t> </a:t>
            </a:r>
            <a:r>
              <a:rPr kumimoji="0" lang="en-US" sz="1600" b="1" i="0" u="none" strike="noStrike" kern="0" cap="none" spc="0" normalizeH="0" baseline="0" noProof="0" smtClean="0">
                <a:ln>
                  <a:noFill/>
                </a:ln>
                <a:solidFill>
                  <a:srgbClr val="000000"/>
                </a:solidFill>
                <a:effectLst/>
                <a:uLnTx/>
                <a:uFillTx/>
                <a:latin typeface="+mn-lt"/>
                <a:ea typeface="+mn-ea"/>
                <a:cs typeface="+mn-cs"/>
              </a:rPr>
              <a:t>PART (Primary Key)   WAREHOUSE-A   WAREHOUSE-B      WAREHOUSE-C</a:t>
            </a:r>
            <a:endParaRPr kumimoji="0" lang="en-US" sz="1600" b="0" i="0" u="none" strike="noStrike" kern="0" cap="none" spc="0" normalizeH="0" baseline="0" noProof="0" smtClean="0">
              <a:ln>
                <a:noFill/>
              </a:ln>
              <a:solidFill>
                <a:srgbClr val="000000"/>
              </a:solidFill>
              <a:effectLst/>
              <a:uLnTx/>
              <a:uFillTx/>
              <a:latin typeface="+mn-lt"/>
              <a:ea typeface="+mn-ea"/>
              <a:cs typeface="+mn-cs"/>
            </a:endParaRP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P0010                         Yes                No                        Yes</a:t>
            </a:r>
          </a:p>
          <a:p>
            <a:pPr marL="342900" marR="0" lvl="0" indent="-342900" algn="l" defTabSz="449263" rtl="0" eaLnBrk="1" fontAlgn="base" latinLnBrk="0" hangingPunct="1">
              <a:lnSpc>
                <a:spcPct val="150000"/>
              </a:lnSpc>
              <a:spcBef>
                <a:spcPts val="800"/>
              </a:spcBef>
              <a:spcAft>
                <a:spcPct val="0"/>
              </a:spcAft>
              <a:buClr>
                <a:srgbClr val="000000"/>
              </a:buClr>
              <a:buSzPct val="100000"/>
              <a:buFont typeface="Times New Roman" charset="0"/>
              <a:buNone/>
              <a:tabLst/>
              <a:defRPr/>
            </a:pPr>
            <a:r>
              <a:rPr kumimoji="0" lang="en-US" sz="1800" b="0" i="0" u="none" strike="noStrike" kern="0" cap="none" spc="0" normalizeH="0" baseline="0" noProof="0" smtClean="0">
                <a:ln>
                  <a:noFill/>
                </a:ln>
                <a:solidFill>
                  <a:srgbClr val="000000"/>
                </a:solidFill>
                <a:effectLst/>
                <a:uLnTx/>
                <a:uFillTx/>
                <a:latin typeface="+mn-lt"/>
                <a:ea typeface="+mn-ea"/>
                <a:cs typeface="+mn-cs"/>
              </a:rPr>
              <a:t>        P0020                         No                 Yes                       Yes</a:t>
            </a:r>
            <a:endParaRPr kumimoji="0" lang="en-US" sz="1800" b="0" i="0" u="none" strike="noStrike" kern="0" cap="none" spc="0" normalizeH="0" baseline="0" noProof="0" dirty="0" smtClean="0">
              <a:ln>
                <a:noFill/>
              </a:ln>
              <a:solidFill>
                <a:srgbClr val="000000"/>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7977635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14017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Conforming to First Normal Form</a:t>
            </a:r>
          </a:p>
        </p:txBody>
      </p:sp>
      <p:sp>
        <p:nvSpPr>
          <p:cNvPr id="10243" name="Content Placeholder 3"/>
          <p:cNvSpPr>
            <a:spLocks noGrp="1"/>
          </p:cNvSpPr>
          <p:nvPr>
            <p:ph idx="1"/>
          </p:nvPr>
        </p:nvSpPr>
        <p:spPr>
          <a:xfrm>
            <a:off x="228600" y="1828800"/>
            <a:ext cx="8610600" cy="3424238"/>
          </a:xfrm>
          <a:solidFill>
            <a:schemeClr val="bg1">
              <a:lumMod val="95000"/>
            </a:schemeClr>
          </a:solidFill>
          <a:ln>
            <a:solidFill>
              <a:schemeClr val="bg1">
                <a:lumMod val="85000"/>
              </a:schemeClr>
            </a:solidFill>
          </a:ln>
        </p:spPr>
        <p:txBody>
          <a:bodyPr/>
          <a:lstStyle/>
          <a:p>
            <a:pPr eaLnBrk="1" hangingPunct="1">
              <a:lnSpc>
                <a:spcPct val="150000"/>
              </a:lnSpc>
              <a:buFont typeface="Times New Roman" charset="0"/>
              <a:buNone/>
              <a:defRPr/>
            </a:pPr>
            <a:r>
              <a:rPr lang="en-US" sz="1800" b="1" dirty="0" smtClean="0"/>
              <a:t>PART(Primary Key)     WAREHOUSE(Primary Key)         QUANTITY </a:t>
            </a:r>
            <a:endParaRPr lang="en-US" sz="1800" dirty="0" smtClean="0"/>
          </a:p>
          <a:p>
            <a:pPr eaLnBrk="1" hangingPunct="1">
              <a:lnSpc>
                <a:spcPct val="150000"/>
              </a:lnSpc>
              <a:buFont typeface="Times New Roman" charset="0"/>
              <a:buNone/>
              <a:defRPr/>
            </a:pPr>
            <a:r>
              <a:rPr lang="en-US" sz="2000" dirty="0" smtClean="0"/>
              <a:t>      P0010                        Warehouse A                           400 </a:t>
            </a:r>
          </a:p>
          <a:p>
            <a:pPr eaLnBrk="1" hangingPunct="1">
              <a:lnSpc>
                <a:spcPct val="150000"/>
              </a:lnSpc>
              <a:buFont typeface="Times New Roman" charset="0"/>
              <a:buNone/>
              <a:defRPr/>
            </a:pPr>
            <a:r>
              <a:rPr lang="en-US" sz="2000" dirty="0" smtClean="0"/>
              <a:t>      P0010                        Warehouse B                           543 </a:t>
            </a:r>
          </a:p>
          <a:p>
            <a:pPr eaLnBrk="1" hangingPunct="1">
              <a:lnSpc>
                <a:spcPct val="150000"/>
              </a:lnSpc>
              <a:buFont typeface="Times New Roman" charset="0"/>
              <a:buNone/>
              <a:defRPr/>
            </a:pPr>
            <a:r>
              <a:rPr lang="en-US" sz="2000" dirty="0" smtClean="0"/>
              <a:t>      P0010                        Warehouse C                           329 </a:t>
            </a:r>
          </a:p>
          <a:p>
            <a:pPr eaLnBrk="1" hangingPunct="1">
              <a:lnSpc>
                <a:spcPct val="150000"/>
              </a:lnSpc>
              <a:buFont typeface="Times New Roman" charset="0"/>
              <a:buNone/>
              <a:defRPr/>
            </a:pPr>
            <a:r>
              <a:rPr lang="en-US" sz="2000" dirty="0" smtClean="0"/>
              <a:t>      P0020                        Warehouse B                           200 </a:t>
            </a:r>
          </a:p>
          <a:p>
            <a:pPr eaLnBrk="1" hangingPunct="1">
              <a:lnSpc>
                <a:spcPct val="150000"/>
              </a:lnSpc>
              <a:buFont typeface="Times New Roman" charset="0"/>
              <a:buNone/>
              <a:defRPr/>
            </a:pPr>
            <a:r>
              <a:rPr lang="en-US" sz="2000" dirty="0" smtClean="0"/>
              <a:t>      P0020                        Warehouse D                           278 </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0245"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16603520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3"/>
          <p:cNvSpPr>
            <a:spLocks noGrp="1"/>
          </p:cNvSpPr>
          <p:nvPr>
            <p:ph idx="1"/>
          </p:nvPr>
        </p:nvSpPr>
        <p:spPr>
          <a:xfrm>
            <a:off x="304800" y="1600200"/>
            <a:ext cx="8534400" cy="2590800"/>
          </a:xfrm>
          <a:solidFill>
            <a:schemeClr val="bg1">
              <a:lumMod val="95000"/>
            </a:schemeClr>
          </a:solidFill>
          <a:ln>
            <a:solidFill>
              <a:schemeClr val="bg1">
                <a:lumMod val="85000"/>
              </a:schemeClr>
            </a:solidFill>
          </a:ln>
        </p:spPr>
        <p:txBody>
          <a:bodyPr/>
          <a:lstStyle/>
          <a:p>
            <a:pPr>
              <a:lnSpc>
                <a:spcPct val="150000"/>
              </a:lnSpc>
              <a:buFont typeface="Times New Roman" charset="0"/>
              <a:buChar char="•"/>
              <a:defRPr/>
            </a:pPr>
            <a:r>
              <a:rPr lang="en-US" sz="2000" dirty="0" smtClean="0"/>
              <a:t>usually used in tables with a multiple-field primary key (composite key)</a:t>
            </a:r>
          </a:p>
          <a:p>
            <a:pPr>
              <a:lnSpc>
                <a:spcPct val="150000"/>
              </a:lnSpc>
              <a:buFont typeface="Times New Roman" charset="0"/>
              <a:buChar char="•"/>
              <a:defRPr/>
            </a:pPr>
            <a:r>
              <a:rPr lang="en-US" sz="2000" dirty="0" smtClean="0"/>
              <a:t>each non-key field relates to the entire primary key</a:t>
            </a:r>
          </a:p>
          <a:p>
            <a:pPr>
              <a:lnSpc>
                <a:spcPct val="150000"/>
              </a:lnSpc>
              <a:buFont typeface="Times New Roman" charset="0"/>
              <a:buChar char="•"/>
              <a:defRPr/>
            </a:pPr>
            <a:r>
              <a:rPr lang="en-US" sz="2000" dirty="0" smtClean="0"/>
              <a:t>any field that does not relate to the primary key is placed in a separate table</a:t>
            </a:r>
          </a:p>
        </p:txBody>
      </p:sp>
      <p:sp>
        <p:nvSpPr>
          <p:cNvPr id="4" name="Rectangle 2"/>
          <p:cNvSpPr txBox="1">
            <a:spLocks noChangeArrowheads="1"/>
          </p:cNvSpPr>
          <p:nvPr/>
        </p:nvSpPr>
        <p:spPr bwMode="auto">
          <a:xfrm>
            <a:off x="0" y="0"/>
            <a:ext cx="9144000" cy="762000"/>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1268"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11269" name="Content Placeholder 3"/>
          <p:cNvSpPr txBox="1">
            <a:spLocks/>
          </p:cNvSpPr>
          <p:nvPr/>
        </p:nvSpPr>
        <p:spPr bwMode="auto">
          <a:xfrm>
            <a:off x="304800" y="1219200"/>
            <a:ext cx="8534400" cy="4572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0000" tIns="46800" rIns="90000" bIns="46800"/>
          <a:lstStyle/>
          <a:p>
            <a:pPr marL="342900" indent="-342900" defTabSz="449263">
              <a:buClr>
                <a:srgbClr val="000000"/>
              </a:buClr>
              <a:buSzPct val="100000"/>
              <a:buFont typeface="Times New Roman" pitchFamily="18" charset="0"/>
              <a:buNone/>
            </a:pPr>
            <a:r>
              <a:rPr lang="en-US" altLang="en-US" sz="2000" b="1">
                <a:latin typeface="Verdana" pitchFamily="34" charset="0"/>
                <a:cs typeface="Arial" charset="0"/>
              </a:rPr>
              <a:t>Second Normal Form</a:t>
            </a:r>
          </a:p>
        </p:txBody>
      </p:sp>
      <p:sp>
        <p:nvSpPr>
          <p:cNvPr id="6" name="Content Placeholder 3"/>
          <p:cNvSpPr txBox="1">
            <a:spLocks/>
          </p:cNvSpPr>
          <p:nvPr/>
        </p:nvSpPr>
        <p:spPr bwMode="auto">
          <a:xfrm>
            <a:off x="304800" y="4800600"/>
            <a:ext cx="8534400" cy="1524000"/>
          </a:xfrm>
          <a:prstGeom prst="rect">
            <a:avLst/>
          </a:prstGeom>
          <a:solidFill>
            <a:schemeClr val="bg1">
              <a:lumMod val="95000"/>
            </a:schemeClr>
          </a:solidFill>
          <a:ln w="9525">
            <a:solidFill>
              <a:schemeClr val="bg1">
                <a:lumMod val="85000"/>
              </a:schemeClr>
            </a:solidFill>
            <a:miter lim="800000"/>
            <a:headEnd/>
            <a:tailEnd/>
          </a:ln>
        </p:spPr>
        <p:txBody>
          <a:bodyPr vert="horz" wrap="square" lIns="90000" tIns="46800" rIns="90000" bIns="46800" numCol="1" anchor="t" anchorCtr="0" compatLnSpc="1">
            <a:prstTxWarp prst="textNoShape">
              <a:avLst/>
            </a:prstTxWarp>
          </a:bodyPr>
          <a:lstStyle/>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Eliminate redundant data in a table </a:t>
            </a:r>
          </a:p>
          <a:p>
            <a:pPr marL="342900" indent="-342900" defTabSz="449263" eaLnBrk="0" hangingPunct="0">
              <a:lnSpc>
                <a:spcPct val="150000"/>
              </a:lnSpc>
              <a:spcBef>
                <a:spcPts val="800"/>
              </a:spcBef>
              <a:buClr>
                <a:srgbClr val="000000"/>
              </a:buClr>
              <a:buSzPct val="100000"/>
              <a:buFont typeface="Times New Roman" charset="0"/>
              <a:buChar char="•"/>
              <a:defRPr/>
            </a:pPr>
            <a:r>
              <a:rPr lang="en-US" sz="2000" dirty="0" smtClean="0">
                <a:solidFill>
                  <a:srgbClr val="000000"/>
                </a:solidFill>
                <a:latin typeface="+mn-lt"/>
              </a:rPr>
              <a:t>Create separate tables for sets of values that apply to multiple records 	</a:t>
            </a:r>
          </a:p>
        </p:txBody>
      </p:sp>
      <p:sp>
        <p:nvSpPr>
          <p:cNvPr id="7" name="Rectangle 6"/>
          <p:cNvSpPr/>
          <p:nvPr/>
        </p:nvSpPr>
        <p:spPr>
          <a:xfrm>
            <a:off x="304800" y="4419600"/>
            <a:ext cx="1906291" cy="45179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342900" indent="-342900" defTabSz="449263" eaLnBrk="0" hangingPunct="0">
              <a:lnSpc>
                <a:spcPct val="150000"/>
              </a:lnSpc>
              <a:spcBef>
                <a:spcPts val="800"/>
              </a:spcBef>
              <a:buClr>
                <a:srgbClr val="000000"/>
              </a:buClr>
              <a:buSzPct val="100000"/>
              <a:defRPr/>
            </a:pPr>
            <a:r>
              <a:rPr lang="en-US" b="1" dirty="0" smtClean="0">
                <a:solidFill>
                  <a:schemeClr val="bg1"/>
                </a:solidFill>
              </a:rPr>
              <a:t>MAIN POINT </a:t>
            </a:r>
          </a:p>
        </p:txBody>
      </p:sp>
    </p:spTree>
    <p:custDataLst>
      <p:tags r:id="rId1"/>
    </p:custDataLst>
    <p:extLst>
      <p:ext uri="{BB962C8B-B14F-4D97-AF65-F5344CB8AC3E}">
        <p14:creationId xmlns:p14="http://schemas.microsoft.com/office/powerpoint/2010/main" val="30353947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1249363"/>
            <a:ext cx="86106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Violating Second Normal Form</a:t>
            </a:r>
          </a:p>
        </p:txBody>
      </p:sp>
      <p:graphicFrame>
        <p:nvGraphicFramePr>
          <p:cNvPr id="5" name="Group 179"/>
          <p:cNvGraphicFramePr>
            <a:graphicFrameLocks noGrp="1"/>
          </p:cNvGraphicFramePr>
          <p:nvPr/>
        </p:nvGraphicFramePr>
        <p:xfrm>
          <a:off x="304800" y="1990725"/>
          <a:ext cx="8534401" cy="3652599"/>
        </p:xfrm>
        <a:graphic>
          <a:graphicData uri="http://schemas.openxmlformats.org/drawingml/2006/table">
            <a:tbl>
              <a:tblPr/>
              <a:tblGrid>
                <a:gridCol w="2004456"/>
                <a:gridCol w="2039563"/>
                <a:gridCol w="1636665"/>
                <a:gridCol w="2853717"/>
              </a:tblGrid>
              <a:tr h="7518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PART (Primary Key) </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(Primary Key)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QUANTITY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ADDRESS </a:t>
                      </a: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400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1608 New Field Road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543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C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329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171 Pine Lane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200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801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D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278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800 Massey Street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2329"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35813397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685800" y="11731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Conforming to 2</a:t>
            </a:r>
            <a:r>
              <a:rPr lang="en-US" altLang="en-US" sz="2000" kern="1200" baseline="30000" dirty="0" smtClean="0">
                <a:solidFill>
                  <a:schemeClr val="bg1"/>
                </a:solidFill>
                <a:ea typeface="+mn-ea"/>
                <a:cs typeface="Arial" charset="0"/>
              </a:rPr>
              <a:t>nd</a:t>
            </a:r>
            <a:r>
              <a:rPr lang="en-US" altLang="en-US" sz="2000" kern="1200" dirty="0" smtClean="0">
                <a:solidFill>
                  <a:schemeClr val="bg1"/>
                </a:solidFill>
                <a:ea typeface="+mn-ea"/>
                <a:cs typeface="Arial" charset="0"/>
              </a:rPr>
              <a:t> Normal Form</a:t>
            </a:r>
          </a:p>
        </p:txBody>
      </p:sp>
      <p:sp>
        <p:nvSpPr>
          <p:cNvPr id="13315" name="Rectangle 184"/>
          <p:cNvSpPr>
            <a:spLocks noChangeArrowheads="1"/>
          </p:cNvSpPr>
          <p:nvPr/>
        </p:nvSpPr>
        <p:spPr bwMode="auto">
          <a:xfrm>
            <a:off x="228600" y="1643063"/>
            <a:ext cx="3048000" cy="338137"/>
          </a:xfrm>
          <a:prstGeom prst="rect">
            <a:avLst/>
          </a:prstGeom>
          <a:noFill/>
          <a:ln w="9525">
            <a:noFill/>
            <a:miter lim="800000"/>
            <a:headEnd/>
            <a:tailEnd/>
          </a:ln>
        </p:spPr>
        <p:txBody>
          <a:bodyPr anchor="ctr">
            <a:spAutoFit/>
          </a:bodyPr>
          <a:lstStyle/>
          <a:p>
            <a:r>
              <a:rPr lang="en-US" sz="1600" b="1" dirty="0">
                <a:latin typeface="Verdana" pitchFamily="34" charset="0"/>
              </a:rPr>
              <a:t>PART_STOCK TABLE </a:t>
            </a:r>
            <a:endParaRPr lang="en-US" sz="1600" dirty="0">
              <a:latin typeface="Verdana" pitchFamily="34" charset="0"/>
            </a:endParaRPr>
          </a:p>
        </p:txBody>
      </p:sp>
      <p:graphicFrame>
        <p:nvGraphicFramePr>
          <p:cNvPr id="8" name="Group 385"/>
          <p:cNvGraphicFramePr>
            <a:graphicFrameLocks noGrp="1"/>
          </p:cNvGraphicFramePr>
          <p:nvPr/>
        </p:nvGraphicFramePr>
        <p:xfrm>
          <a:off x="685800" y="2010263"/>
          <a:ext cx="7391400" cy="2132223"/>
        </p:xfrm>
        <a:graphic>
          <a:graphicData uri="http://schemas.openxmlformats.org/drawingml/2006/table">
            <a:tbl>
              <a:tblPr/>
              <a:tblGrid>
                <a:gridCol w="2514600"/>
                <a:gridCol w="3352800"/>
                <a:gridCol w="1524000"/>
              </a:tblGrid>
              <a:tr h="4558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PART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QUANTITY </a:t>
                      </a:r>
                      <a:endPar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A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400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543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P0010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C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329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200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258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P0020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278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46" name="Rectangle 308"/>
          <p:cNvSpPr>
            <a:spLocks noChangeArrowheads="1"/>
          </p:cNvSpPr>
          <p:nvPr/>
        </p:nvSpPr>
        <p:spPr bwMode="auto">
          <a:xfrm>
            <a:off x="228600" y="4267200"/>
            <a:ext cx="3203575" cy="338138"/>
          </a:xfrm>
          <a:prstGeom prst="rect">
            <a:avLst/>
          </a:prstGeom>
          <a:noFill/>
          <a:ln w="9525">
            <a:noFill/>
            <a:miter lim="800000"/>
            <a:headEnd/>
            <a:tailEnd/>
          </a:ln>
        </p:spPr>
        <p:txBody>
          <a:bodyPr anchor="ctr">
            <a:spAutoFit/>
          </a:bodyPr>
          <a:lstStyle/>
          <a:p>
            <a:r>
              <a:rPr lang="en-US" sz="1600" b="1" dirty="0">
                <a:latin typeface="Verdana" pitchFamily="34" charset="0"/>
              </a:rPr>
              <a:t>WAREHOUSE TABLE</a:t>
            </a:r>
            <a:endParaRPr lang="en-US" sz="1600" dirty="0">
              <a:latin typeface="Verdana" pitchFamily="34" charset="0"/>
            </a:endParaRPr>
          </a:p>
        </p:txBody>
      </p:sp>
      <p:graphicFrame>
        <p:nvGraphicFramePr>
          <p:cNvPr id="10" name="Group 386"/>
          <p:cNvGraphicFramePr>
            <a:graphicFrameLocks noGrp="1"/>
          </p:cNvGraphicFramePr>
          <p:nvPr/>
        </p:nvGraphicFramePr>
        <p:xfrm>
          <a:off x="1143000" y="4648200"/>
          <a:ext cx="6858000" cy="1778841"/>
        </p:xfrm>
        <a:graphic>
          <a:graphicData uri="http://schemas.openxmlformats.org/drawingml/2006/table">
            <a:tbl>
              <a:tblPr/>
              <a:tblGrid>
                <a:gridCol w="3594586"/>
                <a:gridCol w="3263414"/>
              </a:tblGrid>
              <a:tr h="4377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WAREHOUSE (Primary Key) </a:t>
                      </a:r>
                      <a:endPar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WAREHOUSE_ADDRESS </a:t>
                      </a:r>
                      <a:endPar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A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1608 New Field Road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B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4141 Greenway Drive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C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171 Pine Lane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96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Warehouse D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800 Massey Street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cxnSp>
        <p:nvCxnSpPr>
          <p:cNvPr id="13367" name="AutoShape 388"/>
          <p:cNvCxnSpPr>
            <a:cxnSpLocks noChangeShapeType="1"/>
          </p:cNvCxnSpPr>
          <p:nvPr/>
        </p:nvCxnSpPr>
        <p:spPr bwMode="auto">
          <a:xfrm rot="-5400000">
            <a:off x="3311525" y="3676650"/>
            <a:ext cx="552450" cy="1428750"/>
          </a:xfrm>
          <a:prstGeom prst="bentConnector3">
            <a:avLst>
              <a:gd name="adj1" fmla="val 50000"/>
            </a:avLst>
          </a:prstGeom>
          <a:noFill/>
          <a:ln w="28575">
            <a:solidFill>
              <a:schemeClr val="tx1"/>
            </a:solidFill>
            <a:miter lim="800000"/>
            <a:headEnd/>
            <a:tailEnd type="triangle" w="med" len="med"/>
          </a:ln>
        </p:spPr>
      </p:cxnSp>
      <p:sp>
        <p:nvSpPr>
          <p:cNvPr id="13368" name="Text Box 389"/>
          <p:cNvSpPr txBox="1">
            <a:spLocks noChangeArrowheads="1"/>
          </p:cNvSpPr>
          <p:nvPr/>
        </p:nvSpPr>
        <p:spPr bwMode="auto">
          <a:xfrm>
            <a:off x="2895600" y="4343400"/>
            <a:ext cx="381000" cy="338138"/>
          </a:xfrm>
          <a:prstGeom prst="rect">
            <a:avLst/>
          </a:prstGeom>
          <a:noFill/>
          <a:ln w="9525">
            <a:noFill/>
            <a:miter lim="800000"/>
            <a:headEnd/>
            <a:tailEnd/>
          </a:ln>
        </p:spPr>
        <p:txBody>
          <a:bodyPr>
            <a:spAutoFit/>
          </a:bodyPr>
          <a:lstStyle/>
          <a:p>
            <a:r>
              <a:rPr lang="en-US" sz="1600" b="1">
                <a:latin typeface="Verdana" pitchFamily="34" charset="0"/>
              </a:rPr>
              <a:t>1</a:t>
            </a:r>
          </a:p>
        </p:txBody>
      </p:sp>
      <p:sp>
        <p:nvSpPr>
          <p:cNvPr id="13369" name="Text Box 390"/>
          <p:cNvSpPr txBox="1">
            <a:spLocks noChangeArrowheads="1"/>
          </p:cNvSpPr>
          <p:nvPr/>
        </p:nvSpPr>
        <p:spPr bwMode="auto">
          <a:xfrm>
            <a:off x="4267200" y="4114800"/>
            <a:ext cx="438150" cy="338138"/>
          </a:xfrm>
          <a:prstGeom prst="rect">
            <a:avLst/>
          </a:prstGeom>
          <a:noFill/>
          <a:ln w="9525">
            <a:noFill/>
            <a:miter lim="800000"/>
            <a:headEnd/>
            <a:tailEnd/>
          </a:ln>
        </p:spPr>
        <p:txBody>
          <a:bodyPr>
            <a:spAutoFit/>
          </a:bodyPr>
          <a:lstStyle/>
          <a:p>
            <a:r>
              <a:rPr lang="en-US" sz="1600">
                <a:latin typeface="Verdana" pitchFamily="34" charset="0"/>
              </a:rPr>
              <a:t>∞</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
        <p:nvSpPr>
          <p:cNvPr id="13371"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16179242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3"/>
          <p:cNvSpPr>
            <a:spLocks noGrp="1"/>
          </p:cNvSpPr>
          <p:nvPr>
            <p:ph idx="1"/>
          </p:nvPr>
        </p:nvSpPr>
        <p:spPr>
          <a:xfrm>
            <a:off x="304800" y="1752600"/>
            <a:ext cx="8610600" cy="4419600"/>
          </a:xfrm>
          <a:solidFill>
            <a:schemeClr val="bg1">
              <a:lumMod val="95000"/>
            </a:schemeClr>
          </a:solidFill>
          <a:ln>
            <a:solidFill>
              <a:schemeClr val="bg1">
                <a:lumMod val="85000"/>
              </a:schemeClr>
            </a:solidFill>
          </a:ln>
        </p:spPr>
        <p:txBody>
          <a:bodyPr/>
          <a:lstStyle/>
          <a:p>
            <a:pPr lvl="1">
              <a:lnSpc>
                <a:spcPct val="150000"/>
              </a:lnSpc>
              <a:buFont typeface="Times New Roman" charset="0"/>
              <a:buChar char="–"/>
              <a:defRPr/>
            </a:pPr>
            <a:r>
              <a:rPr lang="en-US" sz="2000" dirty="0" smtClean="0"/>
              <a:t>usually used in tables with a single- field primary key</a:t>
            </a:r>
          </a:p>
          <a:p>
            <a:pPr lvl="1">
              <a:lnSpc>
                <a:spcPct val="150000"/>
              </a:lnSpc>
              <a:buFont typeface="Times New Roman" charset="0"/>
              <a:buChar char="–"/>
              <a:defRPr/>
            </a:pPr>
            <a:r>
              <a:rPr lang="en-US" sz="2000" dirty="0" smtClean="0"/>
              <a:t>records do not depend on anything other than a table's primary key </a:t>
            </a:r>
          </a:p>
          <a:p>
            <a:pPr lvl="1">
              <a:lnSpc>
                <a:spcPct val="150000"/>
              </a:lnSpc>
              <a:buFont typeface="Times New Roman" charset="0"/>
              <a:buChar char="–"/>
              <a:defRPr/>
            </a:pPr>
            <a:r>
              <a:rPr lang="en-US" sz="2000" dirty="0" smtClean="0"/>
              <a:t>each non-key field is a fact about the key</a:t>
            </a:r>
          </a:p>
          <a:p>
            <a:pPr lvl="1">
              <a:lnSpc>
                <a:spcPct val="150000"/>
              </a:lnSpc>
              <a:buFont typeface="Times New Roman" charset="0"/>
              <a:buChar char="–"/>
              <a:defRPr/>
            </a:pPr>
            <a:r>
              <a:rPr lang="en-US" sz="2000" dirty="0" smtClean="0"/>
              <a:t>Values in a record that are not part of that record's key do not belong in the table. In general, any time the contents of a group of fields may apply to more than a single record in the table, consider placing those fields in a separate table. </a:t>
            </a:r>
          </a:p>
        </p:txBody>
      </p:sp>
      <p:sp>
        <p:nvSpPr>
          <p:cNvPr id="2"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4341" name="Rectangle 7"/>
          <p:cNvSpPr>
            <a:spLocks noChangeArrowheads="1"/>
          </p:cNvSpPr>
          <p:nvPr/>
        </p:nvSpPr>
        <p:spPr bwMode="auto">
          <a:xfrm>
            <a:off x="304800" y="1261646"/>
            <a:ext cx="8610600" cy="4917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defTabSz="449263">
              <a:lnSpc>
                <a:spcPct val="150000"/>
              </a:lnSpc>
              <a:buClr>
                <a:srgbClr val="000000"/>
              </a:buClr>
              <a:buSzPct val="100000"/>
              <a:buFont typeface="Times New Roman" pitchFamily="18" charset="0"/>
              <a:buNone/>
            </a:pPr>
            <a:r>
              <a:rPr lang="en-US" altLang="en-US" sz="2000" b="1" dirty="0">
                <a:latin typeface="Verdana" pitchFamily="34" charset="0"/>
                <a:cs typeface="Arial" charset="0"/>
              </a:rPr>
              <a:t>Third Normal Form</a:t>
            </a:r>
          </a:p>
        </p:txBody>
      </p:sp>
    </p:spTree>
    <p:custDataLst>
      <p:tags r:id="rId1"/>
    </p:custDataLst>
    <p:extLst>
      <p:ext uri="{BB962C8B-B14F-4D97-AF65-F5344CB8AC3E}">
        <p14:creationId xmlns:p14="http://schemas.microsoft.com/office/powerpoint/2010/main" val="30900091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85800" y="12493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 Violating Third Normal Form </a:t>
            </a:r>
          </a:p>
        </p:txBody>
      </p:sp>
      <p:sp>
        <p:nvSpPr>
          <p:cNvPr id="15363" name="Rectangle 4"/>
          <p:cNvSpPr>
            <a:spLocks noChangeArrowheads="1"/>
          </p:cNvSpPr>
          <p:nvPr/>
        </p:nvSpPr>
        <p:spPr bwMode="auto">
          <a:xfrm>
            <a:off x="228600" y="1839912"/>
            <a:ext cx="4381500" cy="369888"/>
          </a:xfrm>
          <a:prstGeom prst="rect">
            <a:avLst/>
          </a:prstGeom>
          <a:noFill/>
          <a:ln w="9525">
            <a:noFill/>
            <a:miter lim="800000"/>
            <a:headEnd/>
            <a:tailEnd/>
          </a:ln>
        </p:spPr>
        <p:txBody>
          <a:bodyPr wrap="none" anchor="ctr">
            <a:spAutoFit/>
          </a:bodyPr>
          <a:lstStyle/>
          <a:p>
            <a:r>
              <a:rPr lang="en-US" b="1" dirty="0">
                <a:latin typeface="Verdana" pitchFamily="34" charset="0"/>
              </a:rPr>
              <a:t>EMPLOYEE_DEPARTMENT TABLE</a:t>
            </a:r>
            <a:endParaRPr lang="en-US" dirty="0">
              <a:latin typeface="Verdana" pitchFamily="34" charset="0"/>
            </a:endParaRPr>
          </a:p>
        </p:txBody>
      </p:sp>
      <p:graphicFrame>
        <p:nvGraphicFramePr>
          <p:cNvPr id="5" name="Group 152"/>
          <p:cNvGraphicFramePr>
            <a:graphicFrameLocks noGrp="1"/>
          </p:cNvGraphicFramePr>
          <p:nvPr/>
        </p:nvGraphicFramePr>
        <p:xfrm>
          <a:off x="336550" y="2271713"/>
          <a:ext cx="8458201" cy="2690468"/>
        </p:xfrm>
        <a:graphic>
          <a:graphicData uri="http://schemas.openxmlformats.org/drawingml/2006/table">
            <a:tbl>
              <a:tblPr/>
              <a:tblGrid>
                <a:gridCol w="1524000"/>
                <a:gridCol w="1752600"/>
                <a:gridCol w="1573958"/>
                <a:gridCol w="1778842"/>
                <a:gridCol w="1828801"/>
              </a:tblGrid>
              <a:tr h="807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EMPNO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LASTNAME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WORKDEPT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5679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000290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John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Parker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707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000320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Ramlal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Mehta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Software Support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79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000310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Maude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Setright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5397"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3048806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Sizing the memory Structure</a:t>
            </a:r>
            <a:endParaRPr lang="en-US" dirty="0"/>
          </a:p>
        </p:txBody>
      </p:sp>
      <p:sp>
        <p:nvSpPr>
          <p:cNvPr id="5" name="Slide Number Placeholder 4"/>
          <p:cNvSpPr>
            <a:spLocks noGrp="1"/>
          </p:cNvSpPr>
          <p:nvPr>
            <p:ph type="sldNum" sz="quarter" idx="12"/>
          </p:nvPr>
        </p:nvSpPr>
        <p:spPr/>
        <p:txBody>
          <a:bodyPr/>
          <a:lstStyle/>
          <a:p>
            <a:pPr>
              <a:defRPr/>
            </a:pPr>
            <a:fld id="{23BB8DE1-BDFF-451B-8E0E-D26D3C19844A}" type="slidenum">
              <a:rPr lang="en-US" smtClean="0"/>
              <a:pPr>
                <a:defRPr/>
              </a:pPr>
              <a:t>8</a:t>
            </a:fld>
            <a:endParaRPr lang="en-US"/>
          </a:p>
        </p:txBody>
      </p:sp>
      <p:sp>
        <p:nvSpPr>
          <p:cNvPr id="20484" name="Content Placeholder 2"/>
          <p:cNvSpPr>
            <a:spLocks noGrp="1"/>
          </p:cNvSpPr>
          <p:nvPr>
            <p:ph idx="4294967295"/>
          </p:nvPr>
        </p:nvSpPr>
        <p:spPr>
          <a:xfrm>
            <a:off x="2895600" y="2209800"/>
            <a:ext cx="6248400" cy="3840163"/>
          </a:xfrm>
        </p:spPr>
        <p:txBody>
          <a:bodyPr/>
          <a:lstStyle/>
          <a:p>
            <a:r>
              <a:rPr lang="en-US" dirty="0" smtClean="0"/>
              <a:t>Automatic Memory Management</a:t>
            </a:r>
          </a:p>
          <a:p>
            <a:r>
              <a:rPr lang="en-US" dirty="0" smtClean="0"/>
              <a:t>Manually Shared  Memory Management</a:t>
            </a:r>
          </a:p>
          <a:p>
            <a:pPr lvl="1"/>
            <a:r>
              <a:rPr lang="en-US" dirty="0" err="1" smtClean="0"/>
              <a:t>Config</a:t>
            </a:r>
            <a:r>
              <a:rPr lang="en-US" dirty="0" smtClean="0"/>
              <a:t> Methods</a:t>
            </a:r>
          </a:p>
          <a:p>
            <a:pPr lvl="2"/>
            <a:r>
              <a:rPr lang="en-US" dirty="0" smtClean="0"/>
              <a:t>DBCA</a:t>
            </a:r>
          </a:p>
          <a:p>
            <a:pPr lvl="2"/>
            <a:r>
              <a:rPr lang="en-US" dirty="0" smtClean="0"/>
              <a:t>SQL* plus Console</a:t>
            </a:r>
          </a:p>
          <a:p>
            <a:pPr lvl="2"/>
            <a:r>
              <a:rPr lang="en-US" dirty="0" smtClean="0"/>
              <a:t>EM Console</a:t>
            </a:r>
          </a:p>
        </p:txBody>
      </p:sp>
    </p:spTree>
    <p:extLst>
      <p:ext uri="{BB962C8B-B14F-4D97-AF65-F5344CB8AC3E}">
        <p14:creationId xmlns:p14="http://schemas.microsoft.com/office/powerpoint/2010/main" val="1737123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685800" y="1173163"/>
            <a:ext cx="8458200" cy="427037"/>
          </a:xfrm>
        </p:spPr>
        <p:style>
          <a:lnRef idx="1">
            <a:schemeClr val="accent1"/>
          </a:lnRef>
          <a:fillRef idx="3">
            <a:schemeClr val="accent1"/>
          </a:fillRef>
          <a:effectRef idx="2">
            <a:schemeClr val="accent1"/>
          </a:effectRef>
          <a:fontRef idx="minor">
            <a:schemeClr val="lt1"/>
          </a:fontRef>
        </p:style>
        <p:txBody>
          <a:bodyPr/>
          <a:lstStyle/>
          <a:p>
            <a:pPr eaLnBrk="1" hangingPunct="1">
              <a:buFont typeface="Times New Roman" charset="0"/>
              <a:buNone/>
              <a:defRPr/>
            </a:pPr>
            <a:r>
              <a:rPr lang="en-US" altLang="en-US" sz="2000" kern="1200" dirty="0" smtClean="0">
                <a:solidFill>
                  <a:schemeClr val="bg1"/>
                </a:solidFill>
                <a:ea typeface="+mn-ea"/>
                <a:cs typeface="Arial" charset="0"/>
              </a:rPr>
              <a:t>Tables Conforming to 3</a:t>
            </a:r>
            <a:r>
              <a:rPr lang="en-US" altLang="en-US" sz="2000" kern="1200" baseline="30000" dirty="0" smtClean="0">
                <a:solidFill>
                  <a:schemeClr val="bg1"/>
                </a:solidFill>
                <a:ea typeface="+mn-ea"/>
                <a:cs typeface="Arial" charset="0"/>
              </a:rPr>
              <a:t>rd</a:t>
            </a:r>
            <a:r>
              <a:rPr lang="en-US" altLang="en-US" sz="2000" kern="1200" dirty="0" smtClean="0">
                <a:solidFill>
                  <a:schemeClr val="bg1"/>
                </a:solidFill>
                <a:ea typeface="+mn-ea"/>
                <a:cs typeface="Arial" charset="0"/>
              </a:rPr>
              <a:t> Normal Form</a:t>
            </a:r>
          </a:p>
        </p:txBody>
      </p:sp>
      <p:sp>
        <p:nvSpPr>
          <p:cNvPr id="16387" name="Rectangle 291"/>
          <p:cNvSpPr>
            <a:spLocks noChangeArrowheads="1"/>
          </p:cNvSpPr>
          <p:nvPr/>
        </p:nvSpPr>
        <p:spPr bwMode="auto">
          <a:xfrm>
            <a:off x="304800" y="1763713"/>
            <a:ext cx="2452688" cy="369887"/>
          </a:xfrm>
          <a:prstGeom prst="rect">
            <a:avLst/>
          </a:prstGeom>
          <a:noFill/>
          <a:ln w="9525">
            <a:noFill/>
            <a:miter lim="800000"/>
            <a:headEnd/>
            <a:tailEnd/>
          </a:ln>
        </p:spPr>
        <p:txBody>
          <a:bodyPr wrap="none" anchor="ctr">
            <a:spAutoFit/>
          </a:bodyPr>
          <a:lstStyle/>
          <a:p>
            <a:r>
              <a:rPr lang="en-US" b="1" dirty="0">
                <a:latin typeface="Verdana" pitchFamily="34" charset="0"/>
              </a:rPr>
              <a:t>EMPLOYEE TABLE</a:t>
            </a:r>
            <a:endParaRPr lang="en-US" dirty="0">
              <a:latin typeface="Verdana" pitchFamily="34" charset="0"/>
            </a:endParaRPr>
          </a:p>
        </p:txBody>
      </p:sp>
      <p:graphicFrame>
        <p:nvGraphicFramePr>
          <p:cNvPr id="5" name="Group 460"/>
          <p:cNvGraphicFramePr>
            <a:graphicFrameLocks noGrp="1"/>
          </p:cNvGraphicFramePr>
          <p:nvPr/>
        </p:nvGraphicFramePr>
        <p:xfrm>
          <a:off x="304800" y="2133600"/>
          <a:ext cx="8458200" cy="1692348"/>
        </p:xfrm>
        <a:graphic>
          <a:graphicData uri="http://schemas.openxmlformats.org/drawingml/2006/table">
            <a:tbl>
              <a:tblPr/>
              <a:tblGrid>
                <a:gridCol w="3048000"/>
                <a:gridCol w="1828800"/>
                <a:gridCol w="1905000"/>
                <a:gridCol w="1676400"/>
              </a:tblGrid>
              <a:tr h="5950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EMPNO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FIRSTNAME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WORKDEPT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000290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John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Parker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000320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Ramlal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Mehta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0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000310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Maude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Setright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6415" name="Rectangle 407"/>
          <p:cNvSpPr>
            <a:spLocks noChangeArrowheads="1"/>
          </p:cNvSpPr>
          <p:nvPr/>
        </p:nvSpPr>
        <p:spPr bwMode="auto">
          <a:xfrm>
            <a:off x="304800" y="4191000"/>
            <a:ext cx="2846388" cy="369888"/>
          </a:xfrm>
          <a:prstGeom prst="rect">
            <a:avLst/>
          </a:prstGeom>
          <a:noFill/>
          <a:ln w="9525">
            <a:noFill/>
            <a:miter lim="800000"/>
            <a:headEnd/>
            <a:tailEnd/>
          </a:ln>
        </p:spPr>
        <p:txBody>
          <a:bodyPr wrap="none" anchor="ctr">
            <a:spAutoFit/>
          </a:bodyPr>
          <a:lstStyle/>
          <a:p>
            <a:r>
              <a:rPr lang="en-US" b="1">
                <a:latin typeface="Verdana" pitchFamily="34" charset="0"/>
              </a:rPr>
              <a:t>DEPARTMENT TABLE</a:t>
            </a:r>
            <a:endParaRPr lang="en-US">
              <a:latin typeface="Verdana" pitchFamily="34" charset="0"/>
            </a:endParaRPr>
          </a:p>
        </p:txBody>
      </p:sp>
      <p:graphicFrame>
        <p:nvGraphicFramePr>
          <p:cNvPr id="7" name="Group 461"/>
          <p:cNvGraphicFramePr>
            <a:graphicFrameLocks noGrp="1"/>
          </p:cNvGraphicFramePr>
          <p:nvPr/>
        </p:nvGraphicFramePr>
        <p:xfrm>
          <a:off x="2286000" y="4648200"/>
          <a:ext cx="5410200" cy="1600200"/>
        </p:xfrm>
        <a:graphic>
          <a:graphicData uri="http://schemas.openxmlformats.org/drawingml/2006/table">
            <a:tbl>
              <a:tblPr/>
              <a:tblGrid>
                <a:gridCol w="3165699"/>
                <a:gridCol w="2244501"/>
              </a:tblGrid>
              <a:tr h="600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DEPTNO (Primary Key)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DEPTNAME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EAEAEA"/>
                    </a:solidFill>
                  </a:tcPr>
                </a:tc>
              </a:tr>
              <a:tr h="3994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E11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Operations </a:t>
                      </a:r>
                      <a:endParaRPr kumimoji="0" lang="en-US" sz="4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00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E21 </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Software Support</a:t>
                      </a:r>
                      <a:endParaRPr kumimoji="0" lang="en-US" sz="4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cxnSp>
        <p:nvCxnSpPr>
          <p:cNvPr id="16430" name="AutoShape 462"/>
          <p:cNvCxnSpPr>
            <a:cxnSpLocks noChangeShapeType="1"/>
          </p:cNvCxnSpPr>
          <p:nvPr/>
        </p:nvCxnSpPr>
        <p:spPr bwMode="auto">
          <a:xfrm rot="-5400000">
            <a:off x="5737225" y="2720975"/>
            <a:ext cx="838200" cy="3016250"/>
          </a:xfrm>
          <a:prstGeom prst="bentConnector3">
            <a:avLst>
              <a:gd name="adj1" fmla="val 50000"/>
            </a:avLst>
          </a:prstGeom>
          <a:noFill/>
          <a:ln w="28575">
            <a:solidFill>
              <a:schemeClr val="tx1"/>
            </a:solidFill>
            <a:miter lim="800000"/>
            <a:headEnd/>
            <a:tailEnd type="triangle" w="med" len="med"/>
          </a:ln>
        </p:spPr>
      </p:cxnSp>
      <p:sp>
        <p:nvSpPr>
          <p:cNvPr id="16431" name="Text Box 464"/>
          <p:cNvSpPr txBox="1">
            <a:spLocks noChangeArrowheads="1"/>
          </p:cNvSpPr>
          <p:nvPr/>
        </p:nvSpPr>
        <p:spPr bwMode="auto">
          <a:xfrm>
            <a:off x="4724400" y="4267200"/>
            <a:ext cx="244475" cy="369888"/>
          </a:xfrm>
          <a:prstGeom prst="rect">
            <a:avLst/>
          </a:prstGeom>
          <a:noFill/>
          <a:ln w="9525">
            <a:noFill/>
            <a:miter lim="800000"/>
            <a:headEnd/>
            <a:tailEnd/>
          </a:ln>
        </p:spPr>
        <p:txBody>
          <a:bodyPr>
            <a:spAutoFit/>
          </a:bodyPr>
          <a:lstStyle/>
          <a:p>
            <a:r>
              <a:rPr lang="en-US" b="1">
                <a:latin typeface="Verdana" pitchFamily="34" charset="0"/>
              </a:rPr>
              <a:t>1</a:t>
            </a:r>
          </a:p>
        </p:txBody>
      </p:sp>
      <p:sp>
        <p:nvSpPr>
          <p:cNvPr id="16432" name="Text Box 465"/>
          <p:cNvSpPr txBox="1">
            <a:spLocks noChangeArrowheads="1"/>
          </p:cNvSpPr>
          <p:nvPr/>
        </p:nvSpPr>
        <p:spPr bwMode="auto">
          <a:xfrm>
            <a:off x="8077200" y="3886200"/>
            <a:ext cx="438150" cy="369888"/>
          </a:xfrm>
          <a:prstGeom prst="rect">
            <a:avLst/>
          </a:prstGeom>
          <a:noFill/>
          <a:ln w="9525">
            <a:noFill/>
            <a:miter lim="800000"/>
            <a:headEnd/>
            <a:tailEnd/>
          </a:ln>
        </p:spPr>
        <p:txBody>
          <a:bodyPr>
            <a:spAutoFit/>
          </a:bodyPr>
          <a:lstStyle/>
          <a:p>
            <a:r>
              <a:rPr lang="en-US">
                <a:latin typeface="Verdana" pitchFamily="34" charset="0"/>
              </a:rPr>
              <a:t>∞</a:t>
            </a:r>
          </a:p>
        </p:txBody>
      </p:sp>
      <p:sp>
        <p:nvSpPr>
          <p:cNvPr id="10"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
        <p:nvSpPr>
          <p:cNvPr id="16434" name="Rectangle 2"/>
          <p:cNvSpPr txBox="1">
            <a:spLocks noChangeArrowheads="1"/>
          </p:cNvSpPr>
          <p:nvPr/>
        </p:nvSpPr>
        <p:spPr bwMode="auto">
          <a:xfrm>
            <a:off x="0" y="762000"/>
            <a:ext cx="9144000" cy="427038"/>
          </a:xfrm>
          <a:prstGeom prst="rect">
            <a:avLst/>
          </a:prstGeom>
          <a:noFill/>
          <a:ln w="9525">
            <a:noFill/>
            <a:miter lim="800000"/>
            <a:headEnd/>
            <a:tailEnd/>
          </a:ln>
        </p:spPr>
        <p:txBody>
          <a:bodyPr lIns="90000" tIns="46800" rIns="90000" bIns="46800" anchor="ctr"/>
          <a:lstStyle/>
          <a:p>
            <a:pPr defTabSz="449263">
              <a:buClr>
                <a:srgbClr val="000000"/>
              </a:buClr>
              <a:buSzPct val="100000"/>
              <a:buFont typeface="Times New Roman" pitchFamily="18" charset="0"/>
              <a:buNone/>
            </a:pPr>
            <a:r>
              <a:rPr lang="en-US" altLang="en-US" sz="2000" b="1">
                <a:solidFill>
                  <a:srgbClr val="595959"/>
                </a:solidFill>
                <a:latin typeface="Verdana" pitchFamily="34" charset="0"/>
                <a:cs typeface="Arial" charset="0"/>
              </a:rPr>
              <a:t>Types</a:t>
            </a:r>
          </a:p>
        </p:txBody>
      </p:sp>
    </p:spTree>
    <p:custDataLst>
      <p:tags r:id="rId1"/>
    </p:custDataLst>
    <p:extLst>
      <p:ext uri="{BB962C8B-B14F-4D97-AF65-F5344CB8AC3E}">
        <p14:creationId xmlns:p14="http://schemas.microsoft.com/office/powerpoint/2010/main" val="2971812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762000"/>
            <a:ext cx="9144000" cy="381000"/>
          </a:xfrm>
        </p:spPr>
        <p:txBody>
          <a:bodyPr>
            <a:normAutofit fontScale="90000"/>
          </a:bodyPr>
          <a:lstStyle/>
          <a:p>
            <a:pPr eaLnBrk="1" hangingPunct="1">
              <a:buFont typeface="Times New Roman" charset="0"/>
              <a:buNone/>
              <a:defRPr/>
            </a:pPr>
            <a:r>
              <a:rPr lang="en-US" altLang="en-US" sz="2000" kern="1200" dirty="0" smtClean="0">
                <a:solidFill>
                  <a:srgbClr val="595959"/>
                </a:solidFill>
                <a:ea typeface="+mn-ea"/>
                <a:cs typeface="Arial" charset="0"/>
              </a:rPr>
              <a:t>Example1</a:t>
            </a:r>
          </a:p>
        </p:txBody>
      </p:sp>
      <p:sp>
        <p:nvSpPr>
          <p:cNvPr id="17411" name="Content Placeholder 3"/>
          <p:cNvSpPr>
            <a:spLocks noGrp="1"/>
          </p:cNvSpPr>
          <p:nvPr>
            <p:ph idx="1"/>
          </p:nvPr>
        </p:nvSpPr>
        <p:spPr>
          <a:xfrm>
            <a:off x="381000" y="1295400"/>
            <a:ext cx="8534400" cy="458788"/>
          </a:xfrm>
        </p:spPr>
        <p:style>
          <a:lnRef idx="1">
            <a:schemeClr val="accent1"/>
          </a:lnRef>
          <a:fillRef idx="3">
            <a:schemeClr val="accent1"/>
          </a:fillRef>
          <a:effectRef idx="2">
            <a:schemeClr val="accent1"/>
          </a:effectRef>
          <a:fontRef idx="minor">
            <a:schemeClr val="lt1"/>
          </a:fontRef>
        </p:style>
        <p:txBody>
          <a:bodyPr/>
          <a:lstStyle/>
          <a:p>
            <a:pPr>
              <a:buFont typeface="Times New Roman" pitchFamily="18" charset="0"/>
              <a:buNone/>
            </a:pPr>
            <a:r>
              <a:rPr lang="en-US" sz="2000" b="1" dirty="0" smtClean="0">
                <a:solidFill>
                  <a:schemeClr val="bg1"/>
                </a:solidFill>
              </a:rPr>
              <a:t>Un-Normalized Table</a:t>
            </a:r>
          </a:p>
        </p:txBody>
      </p:sp>
      <p:graphicFrame>
        <p:nvGraphicFramePr>
          <p:cNvPr id="4" name="Group 70"/>
          <p:cNvGraphicFramePr>
            <a:graphicFrameLocks/>
          </p:cNvGraphicFramePr>
          <p:nvPr/>
        </p:nvGraphicFramePr>
        <p:xfrm>
          <a:off x="381000" y="1981200"/>
          <a:ext cx="8534399" cy="2133599"/>
        </p:xfrm>
        <a:graphic>
          <a:graphicData uri="http://schemas.openxmlformats.org/drawingml/2006/table">
            <a:tbl>
              <a:tblPr/>
              <a:tblGrid>
                <a:gridCol w="1600199"/>
                <a:gridCol w="1447800"/>
                <a:gridCol w="1447800"/>
                <a:gridCol w="943205"/>
                <a:gridCol w="1054135"/>
                <a:gridCol w="1021447"/>
                <a:gridCol w="1019813"/>
              </a:tblGrid>
              <a:tr h="8000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 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 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39878334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18435" name="Content Placeholder 3"/>
          <p:cNvSpPr>
            <a:spLocks noGrp="1"/>
          </p:cNvSpPr>
          <p:nvPr>
            <p:ph idx="1"/>
          </p:nvPr>
        </p:nvSpPr>
        <p:spPr>
          <a:xfrm>
            <a:off x="457200" y="1219200"/>
            <a:ext cx="8305800" cy="990600"/>
          </a:xfrm>
          <a:solidFill>
            <a:schemeClr val="bg1">
              <a:lumMod val="95000"/>
            </a:schemeClr>
          </a:solidFill>
          <a:ln>
            <a:solidFill>
              <a:schemeClr val="bg1">
                <a:lumMod val="85000"/>
              </a:schemeClr>
            </a:solidFill>
          </a:ln>
        </p:spPr>
        <p:txBody>
          <a:bodyPr>
            <a:normAutofit fontScale="92500" lnSpcReduction="10000"/>
          </a:bodyPr>
          <a:lstStyle/>
          <a:p>
            <a:pPr lvl="1">
              <a:lnSpc>
                <a:spcPct val="150000"/>
              </a:lnSpc>
              <a:buFont typeface="Times New Roman" charset="0"/>
              <a:buChar char="–"/>
              <a:defRPr/>
            </a:pPr>
            <a:r>
              <a:rPr lang="en-US" sz="2000" dirty="0" smtClean="0"/>
              <a:t>No Repeating Fields </a:t>
            </a:r>
          </a:p>
          <a:p>
            <a:pPr lvl="1">
              <a:lnSpc>
                <a:spcPct val="150000"/>
              </a:lnSpc>
              <a:buFont typeface="Times New Roman" charset="0"/>
              <a:buChar char="–"/>
              <a:defRPr/>
            </a:pPr>
            <a:r>
              <a:rPr lang="en-US" sz="2000" dirty="0" smtClean="0"/>
              <a:t>Data in Smallest Parts</a:t>
            </a:r>
          </a:p>
        </p:txBody>
      </p:sp>
      <p:graphicFrame>
        <p:nvGraphicFramePr>
          <p:cNvPr id="4" name="Group 150"/>
          <p:cNvGraphicFramePr>
            <a:graphicFrameLocks/>
          </p:cNvGraphicFramePr>
          <p:nvPr/>
        </p:nvGraphicFramePr>
        <p:xfrm>
          <a:off x="685800" y="2374900"/>
          <a:ext cx="7848598" cy="3797618"/>
        </p:xfrm>
        <a:graphic>
          <a:graphicData uri="http://schemas.openxmlformats.org/drawingml/2006/table">
            <a:tbl>
              <a:tblPr/>
              <a:tblGrid>
                <a:gridCol w="1447798"/>
                <a:gridCol w="1371600"/>
                <a:gridCol w="1371600"/>
                <a:gridCol w="1447800"/>
                <a:gridCol w="1163320"/>
                <a:gridCol w="1046480"/>
              </a:tblGrid>
              <a:tr h="8527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AdvisorLName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2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45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0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28032432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762000"/>
            <a:ext cx="9144000" cy="381000"/>
          </a:xfrm>
        </p:spPr>
        <p:txBody>
          <a:bodyPr>
            <a:normAutofit fontScale="90000"/>
          </a:bodyPr>
          <a:lstStyle/>
          <a:p>
            <a:pPr eaLnBrk="1" hangingPunct="1">
              <a:buFont typeface="Times New Roman" charset="0"/>
              <a:buNone/>
              <a:defRPr/>
            </a:pPr>
            <a:r>
              <a:rPr lang="en-US" altLang="en-US" sz="2000" kern="1200" dirty="0" smtClean="0">
                <a:solidFill>
                  <a:srgbClr val="595959"/>
                </a:solidFill>
                <a:ea typeface="+mn-ea"/>
                <a:cs typeface="Arial" charset="0"/>
              </a:rPr>
              <a:t>Tables in Second Normal Form</a:t>
            </a:r>
          </a:p>
        </p:txBody>
      </p:sp>
      <p:sp>
        <p:nvSpPr>
          <p:cNvPr id="19459" name="Content Placeholder 3"/>
          <p:cNvSpPr>
            <a:spLocks noGrp="1"/>
          </p:cNvSpPr>
          <p:nvPr>
            <p:ph idx="1"/>
          </p:nvPr>
        </p:nvSpPr>
        <p:spPr>
          <a:xfrm>
            <a:off x="457200" y="1446213"/>
            <a:ext cx="8305800" cy="382587"/>
          </a:xfrm>
          <a:solidFill>
            <a:schemeClr val="bg1">
              <a:lumMod val="95000"/>
            </a:schemeClr>
          </a:solidFill>
          <a:ln>
            <a:solidFill>
              <a:schemeClr val="bg1">
                <a:lumMod val="85000"/>
              </a:schemeClr>
            </a:solidFill>
          </a:ln>
        </p:spPr>
        <p:txBody>
          <a:bodyPr>
            <a:normAutofit lnSpcReduction="10000"/>
          </a:bodyPr>
          <a:lstStyle/>
          <a:p>
            <a:pPr lvl="1">
              <a:buFont typeface="Times New Roman" charset="0"/>
              <a:buChar char="–"/>
              <a:defRPr/>
            </a:pPr>
            <a:r>
              <a:rPr lang="en-US" sz="2000" dirty="0" smtClean="0"/>
              <a:t>Redundant Data Eliminated</a:t>
            </a:r>
          </a:p>
        </p:txBody>
      </p:sp>
      <p:graphicFrame>
        <p:nvGraphicFramePr>
          <p:cNvPr id="4" name="Group 149"/>
          <p:cNvGraphicFramePr>
            <a:graphicFrameLocks/>
          </p:cNvGraphicFramePr>
          <p:nvPr/>
        </p:nvGraphicFramePr>
        <p:xfrm>
          <a:off x="304800" y="2590800"/>
          <a:ext cx="5638801" cy="1752600"/>
        </p:xfrm>
        <a:graphic>
          <a:graphicData uri="http://schemas.openxmlformats.org/drawingml/2006/table">
            <a:tbl>
              <a:tblPr/>
              <a:tblGrid>
                <a:gridCol w="1219201"/>
                <a:gridCol w="1066800"/>
                <a:gridCol w="1143000"/>
                <a:gridCol w="1143000"/>
                <a:gridCol w="1066800"/>
              </a:tblGrid>
              <a:tr h="877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AdvFirstName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AdvLastName</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3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86" name="Text Box 39"/>
          <p:cNvSpPr txBox="1">
            <a:spLocks noChangeArrowheads="1"/>
          </p:cNvSpPr>
          <p:nvPr/>
        </p:nvSpPr>
        <p:spPr bwMode="auto">
          <a:xfrm>
            <a:off x="304800" y="2057400"/>
            <a:ext cx="2219325" cy="369888"/>
          </a:xfrm>
          <a:prstGeom prst="rect">
            <a:avLst/>
          </a:prstGeom>
          <a:noFill/>
          <a:ln w="9525">
            <a:noFill/>
            <a:miter lim="800000"/>
            <a:headEnd/>
            <a:tailEnd/>
          </a:ln>
        </p:spPr>
        <p:txBody>
          <a:bodyPr wrap="none">
            <a:spAutoFit/>
          </a:bodyPr>
          <a:lstStyle/>
          <a:p>
            <a:pPr algn="ctr"/>
            <a:r>
              <a:rPr lang="en-US" b="1">
                <a:latin typeface="Verdana" pitchFamily="34" charset="0"/>
              </a:rPr>
              <a:t>Table: Students</a:t>
            </a:r>
          </a:p>
        </p:txBody>
      </p:sp>
      <p:graphicFrame>
        <p:nvGraphicFramePr>
          <p:cNvPr id="6" name="Group 150"/>
          <p:cNvGraphicFramePr>
            <a:graphicFrameLocks noGrp="1"/>
          </p:cNvGraphicFramePr>
          <p:nvPr/>
        </p:nvGraphicFramePr>
        <p:xfrm>
          <a:off x="6172200" y="2514600"/>
          <a:ext cx="2743200" cy="3505201"/>
        </p:xfrm>
        <a:graphic>
          <a:graphicData uri="http://schemas.openxmlformats.org/drawingml/2006/table">
            <a:tbl>
              <a:tblPr/>
              <a:tblGrid>
                <a:gridCol w="1459664"/>
                <a:gridCol w="1283536"/>
              </a:tblGrid>
              <a:tr h="6432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57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201-01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211-02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513" name="Text Box 98"/>
          <p:cNvSpPr txBox="1">
            <a:spLocks noChangeArrowheads="1"/>
          </p:cNvSpPr>
          <p:nvPr/>
        </p:nvSpPr>
        <p:spPr bwMode="auto">
          <a:xfrm>
            <a:off x="6172200" y="2057400"/>
            <a:ext cx="2655888" cy="369888"/>
          </a:xfrm>
          <a:prstGeom prst="rect">
            <a:avLst/>
          </a:prstGeom>
          <a:noFill/>
          <a:ln w="9525">
            <a:noFill/>
            <a:miter lim="800000"/>
            <a:headEnd/>
            <a:tailEnd/>
          </a:ln>
        </p:spPr>
        <p:txBody>
          <a:bodyPr wrap="none">
            <a:spAutoFit/>
          </a:bodyPr>
          <a:lstStyle/>
          <a:p>
            <a:pPr algn="ctr"/>
            <a:r>
              <a:rPr lang="en-US" b="1">
                <a:latin typeface="Verdana" pitchFamily="34" charset="0"/>
              </a:rPr>
              <a:t>Table: Registration</a:t>
            </a:r>
          </a:p>
        </p:txBody>
      </p:sp>
      <p:sp>
        <p:nvSpPr>
          <p:cNvPr id="9"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custDataLst>
      <p:tags r:id="rId1"/>
    </p:custDataLst>
    <p:extLst>
      <p:ext uri="{BB962C8B-B14F-4D97-AF65-F5344CB8AC3E}">
        <p14:creationId xmlns:p14="http://schemas.microsoft.com/office/powerpoint/2010/main" val="23079217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sp>
        <p:nvSpPr>
          <p:cNvPr id="20483" name="Content Placeholder 3"/>
          <p:cNvSpPr>
            <a:spLocks noGrp="1"/>
          </p:cNvSpPr>
          <p:nvPr>
            <p:ph idx="1"/>
          </p:nvPr>
        </p:nvSpPr>
        <p:spPr>
          <a:xfrm>
            <a:off x="304800" y="1217613"/>
            <a:ext cx="8382000" cy="458787"/>
          </a:xfrm>
          <a:solidFill>
            <a:schemeClr val="bg1">
              <a:lumMod val="95000"/>
            </a:schemeClr>
          </a:solidFill>
          <a:ln>
            <a:solidFill>
              <a:schemeClr val="bg1">
                <a:lumMod val="85000"/>
              </a:schemeClr>
            </a:solidFill>
          </a:ln>
        </p:spPr>
        <p:txBody>
          <a:bodyPr/>
          <a:lstStyle/>
          <a:p>
            <a:pPr lvl="1">
              <a:buFont typeface="Times New Roman" charset="0"/>
              <a:buChar char="–"/>
              <a:defRPr/>
            </a:pPr>
            <a:r>
              <a:rPr lang="en-US" sz="2000" dirty="0" smtClean="0"/>
              <a:t>Data Not Dependent On Key is Eliminated</a:t>
            </a:r>
          </a:p>
        </p:txBody>
      </p:sp>
      <p:graphicFrame>
        <p:nvGraphicFramePr>
          <p:cNvPr id="4" name="Group 127"/>
          <p:cNvGraphicFramePr>
            <a:graphicFrameLocks/>
          </p:cNvGraphicFramePr>
          <p:nvPr/>
        </p:nvGraphicFramePr>
        <p:xfrm>
          <a:off x="381000" y="4419600"/>
          <a:ext cx="5410200" cy="1612238"/>
        </p:xfrm>
        <a:graphic>
          <a:graphicData uri="http://schemas.openxmlformats.org/drawingml/2006/table">
            <a:tbl>
              <a:tblPr/>
              <a:tblGrid>
                <a:gridCol w="1295400"/>
                <a:gridCol w="1371600"/>
                <a:gridCol w="1371600"/>
                <a:gridCol w="1371600"/>
              </a:tblGrid>
              <a:tr h="6280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StudentFName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StudentLName</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86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Jane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Mayo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Baker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06" name="Text Box 29"/>
          <p:cNvSpPr txBox="1">
            <a:spLocks noChangeArrowheads="1"/>
          </p:cNvSpPr>
          <p:nvPr/>
        </p:nvSpPr>
        <p:spPr bwMode="auto">
          <a:xfrm>
            <a:off x="304800" y="3886200"/>
            <a:ext cx="2219325" cy="369888"/>
          </a:xfrm>
          <a:prstGeom prst="rect">
            <a:avLst/>
          </a:prstGeom>
          <a:noFill/>
          <a:ln w="9525">
            <a:noFill/>
            <a:miter lim="800000"/>
            <a:headEnd/>
            <a:tailEnd/>
          </a:ln>
        </p:spPr>
        <p:txBody>
          <a:bodyPr wrap="none">
            <a:spAutoFit/>
          </a:bodyPr>
          <a:lstStyle/>
          <a:p>
            <a:r>
              <a:rPr lang="en-US" b="1">
                <a:latin typeface="Verdana" pitchFamily="34" charset="0"/>
              </a:rPr>
              <a:t>Table: Students</a:t>
            </a:r>
          </a:p>
        </p:txBody>
      </p:sp>
      <p:graphicFrame>
        <p:nvGraphicFramePr>
          <p:cNvPr id="6" name="Group 88"/>
          <p:cNvGraphicFramePr>
            <a:graphicFrameLocks noGrp="1"/>
          </p:cNvGraphicFramePr>
          <p:nvPr/>
        </p:nvGraphicFramePr>
        <p:xfrm>
          <a:off x="6248400" y="2209800"/>
          <a:ext cx="2667000" cy="3916565"/>
        </p:xfrm>
        <a:graphic>
          <a:graphicData uri="http://schemas.openxmlformats.org/drawingml/2006/table">
            <a:tbl>
              <a:tblPr/>
              <a:tblGrid>
                <a:gridCol w="1419118"/>
                <a:gridCol w="1247882"/>
              </a:tblGrid>
              <a:tr h="6527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Student#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Class#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101-07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143-01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1022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159-02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201-01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211-02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9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214-01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33" name="Text Box 56"/>
          <p:cNvSpPr txBox="1">
            <a:spLocks noChangeArrowheads="1"/>
          </p:cNvSpPr>
          <p:nvPr/>
        </p:nvSpPr>
        <p:spPr bwMode="auto">
          <a:xfrm>
            <a:off x="6248400" y="1839913"/>
            <a:ext cx="2655888" cy="369887"/>
          </a:xfrm>
          <a:prstGeom prst="rect">
            <a:avLst/>
          </a:prstGeom>
          <a:noFill/>
          <a:ln w="9525">
            <a:noFill/>
            <a:miter lim="800000"/>
            <a:headEnd/>
            <a:tailEnd/>
          </a:ln>
        </p:spPr>
        <p:txBody>
          <a:bodyPr wrap="none">
            <a:spAutoFit/>
          </a:bodyPr>
          <a:lstStyle/>
          <a:p>
            <a:r>
              <a:rPr lang="en-US" b="1">
                <a:latin typeface="Verdana" pitchFamily="34" charset="0"/>
              </a:rPr>
              <a:t>Table: Registration</a:t>
            </a:r>
          </a:p>
        </p:txBody>
      </p:sp>
      <p:graphicFrame>
        <p:nvGraphicFramePr>
          <p:cNvPr id="8" name="Group 86"/>
          <p:cNvGraphicFramePr>
            <a:graphicFrameLocks noGrp="1"/>
          </p:cNvGraphicFramePr>
          <p:nvPr/>
        </p:nvGraphicFramePr>
        <p:xfrm>
          <a:off x="381000" y="2209800"/>
          <a:ext cx="5410200" cy="1484463"/>
        </p:xfrm>
        <a:graphic>
          <a:graphicData uri="http://schemas.openxmlformats.org/drawingml/2006/table">
            <a:tbl>
              <a:tblPr/>
              <a:tblGrid>
                <a:gridCol w="1219200"/>
                <a:gridCol w="1295400"/>
                <a:gridCol w="1214052"/>
                <a:gridCol w="1681548"/>
              </a:tblGrid>
              <a:tr h="7529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Advisor#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AdvFirstName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AdvLastName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Adv-Room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474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Susan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Jones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4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Anne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216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56" name="Text Box 85"/>
          <p:cNvSpPr txBox="1">
            <a:spLocks noChangeArrowheads="1"/>
          </p:cNvSpPr>
          <p:nvPr/>
        </p:nvSpPr>
        <p:spPr bwMode="auto">
          <a:xfrm>
            <a:off x="304800" y="1752600"/>
            <a:ext cx="2178050" cy="369888"/>
          </a:xfrm>
          <a:prstGeom prst="rect">
            <a:avLst/>
          </a:prstGeom>
          <a:noFill/>
          <a:ln w="9525">
            <a:noFill/>
            <a:miter lim="800000"/>
            <a:headEnd/>
            <a:tailEnd/>
          </a:ln>
        </p:spPr>
        <p:txBody>
          <a:bodyPr wrap="none">
            <a:spAutoFit/>
          </a:bodyPr>
          <a:lstStyle/>
          <a:p>
            <a:r>
              <a:rPr lang="en-US" b="1">
                <a:latin typeface="Verdana" pitchFamily="34" charset="0"/>
              </a:rPr>
              <a:t>Table: Advisors</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549940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Example1</a:t>
            </a:r>
          </a:p>
        </p:txBody>
      </p:sp>
      <p:grpSp>
        <p:nvGrpSpPr>
          <p:cNvPr id="21507" name="Group 8"/>
          <p:cNvGrpSpPr>
            <a:grpSpLocks/>
          </p:cNvGrpSpPr>
          <p:nvPr/>
        </p:nvGrpSpPr>
        <p:grpSpPr bwMode="auto">
          <a:xfrm>
            <a:off x="838200" y="1981200"/>
            <a:ext cx="2209800" cy="1981200"/>
            <a:chOff x="528" y="1440"/>
            <a:chExt cx="960" cy="1028"/>
          </a:xfrm>
        </p:grpSpPr>
        <p:sp>
          <p:nvSpPr>
            <p:cNvPr id="21515" name="Text Box 6"/>
            <p:cNvSpPr txBox="1">
              <a:spLocks noChangeArrowheads="1"/>
            </p:cNvSpPr>
            <p:nvPr/>
          </p:nvSpPr>
          <p:spPr bwMode="auto">
            <a:xfrm>
              <a:off x="528" y="1440"/>
              <a:ext cx="960" cy="1028"/>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Registration</a:t>
              </a:r>
            </a:p>
            <a:p>
              <a:pPr>
                <a:spcBef>
                  <a:spcPct val="50000"/>
                </a:spcBef>
              </a:pPr>
              <a:r>
                <a:rPr lang="en-US" sz="2000" b="1">
                  <a:latin typeface="Verdana" pitchFamily="34" charset="0"/>
                </a:rPr>
                <a:t>Student#</a:t>
              </a:r>
            </a:p>
            <a:p>
              <a:pPr>
                <a:spcBef>
                  <a:spcPct val="50000"/>
                </a:spcBef>
              </a:pPr>
              <a:r>
                <a:rPr lang="en-US" sz="2000" b="1">
                  <a:latin typeface="Verdana" pitchFamily="34" charset="0"/>
                </a:rPr>
                <a:t>Class#</a:t>
              </a:r>
            </a:p>
          </p:txBody>
        </p:sp>
        <p:sp>
          <p:nvSpPr>
            <p:cNvPr id="21516" name="Line 7"/>
            <p:cNvSpPr>
              <a:spLocks noChangeShapeType="1"/>
            </p:cNvSpPr>
            <p:nvPr/>
          </p:nvSpPr>
          <p:spPr bwMode="auto">
            <a:xfrm>
              <a:off x="528" y="1680"/>
              <a:ext cx="960" cy="0"/>
            </a:xfrm>
            <a:prstGeom prst="line">
              <a:avLst/>
            </a:prstGeom>
            <a:noFill/>
            <a:ln w="38100">
              <a:solidFill>
                <a:schemeClr val="tx1"/>
              </a:solidFill>
              <a:round/>
              <a:headEnd/>
              <a:tailEnd/>
            </a:ln>
          </p:spPr>
          <p:txBody>
            <a:bodyPr/>
            <a:lstStyle/>
            <a:p>
              <a:endParaRPr lang="en-US"/>
            </a:p>
          </p:txBody>
        </p:sp>
      </p:grpSp>
      <p:grpSp>
        <p:nvGrpSpPr>
          <p:cNvPr id="21508" name="Group 10"/>
          <p:cNvGrpSpPr>
            <a:grpSpLocks/>
          </p:cNvGrpSpPr>
          <p:nvPr/>
        </p:nvGrpSpPr>
        <p:grpSpPr bwMode="auto">
          <a:xfrm>
            <a:off x="3657600" y="1981200"/>
            <a:ext cx="1828800" cy="1905000"/>
            <a:chOff x="2304" y="1392"/>
            <a:chExt cx="960" cy="1028"/>
          </a:xfrm>
        </p:grpSpPr>
        <p:sp>
          <p:nvSpPr>
            <p:cNvPr id="21513" name="Text Box 4"/>
            <p:cNvSpPr txBox="1">
              <a:spLocks noChangeArrowheads="1"/>
            </p:cNvSpPr>
            <p:nvPr/>
          </p:nvSpPr>
          <p:spPr bwMode="auto">
            <a:xfrm>
              <a:off x="2304" y="1392"/>
              <a:ext cx="960" cy="1028"/>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Students</a:t>
              </a:r>
            </a:p>
            <a:p>
              <a:pPr>
                <a:spcBef>
                  <a:spcPct val="50000"/>
                </a:spcBef>
              </a:pPr>
              <a:r>
                <a:rPr lang="en-US" sz="2000" b="1">
                  <a:latin typeface="Verdana" pitchFamily="34" charset="0"/>
                </a:rPr>
                <a:t>Student#</a:t>
              </a:r>
            </a:p>
            <a:p>
              <a:pPr>
                <a:spcBef>
                  <a:spcPct val="50000"/>
                </a:spcBef>
              </a:pPr>
              <a:r>
                <a:rPr lang="en-US" sz="2000">
                  <a:latin typeface="Verdana" pitchFamily="34" charset="0"/>
                </a:rPr>
                <a:t>Advisor#</a:t>
              </a:r>
            </a:p>
          </p:txBody>
        </p:sp>
        <p:sp>
          <p:nvSpPr>
            <p:cNvPr id="21514" name="Line 9"/>
            <p:cNvSpPr>
              <a:spLocks noChangeShapeType="1"/>
            </p:cNvSpPr>
            <p:nvPr/>
          </p:nvSpPr>
          <p:spPr bwMode="auto">
            <a:xfrm>
              <a:off x="2304" y="1632"/>
              <a:ext cx="960" cy="0"/>
            </a:xfrm>
            <a:prstGeom prst="line">
              <a:avLst/>
            </a:prstGeom>
            <a:noFill/>
            <a:ln w="38100">
              <a:solidFill>
                <a:schemeClr val="tx1"/>
              </a:solidFill>
              <a:round/>
              <a:headEnd/>
              <a:tailEnd/>
            </a:ln>
          </p:spPr>
          <p:txBody>
            <a:bodyPr/>
            <a:lstStyle/>
            <a:p>
              <a:endParaRPr lang="en-US"/>
            </a:p>
          </p:txBody>
        </p:sp>
      </p:grpSp>
      <p:grpSp>
        <p:nvGrpSpPr>
          <p:cNvPr id="21509" name="Group 12"/>
          <p:cNvGrpSpPr>
            <a:grpSpLocks/>
          </p:cNvGrpSpPr>
          <p:nvPr/>
        </p:nvGrpSpPr>
        <p:grpSpPr bwMode="auto">
          <a:xfrm>
            <a:off x="6248400" y="1981200"/>
            <a:ext cx="2057400" cy="3124200"/>
            <a:chOff x="4080" y="1296"/>
            <a:chExt cx="1104" cy="1803"/>
          </a:xfrm>
        </p:grpSpPr>
        <p:sp>
          <p:nvSpPr>
            <p:cNvPr id="21511" name="Text Box 5"/>
            <p:cNvSpPr txBox="1">
              <a:spLocks noChangeArrowheads="1"/>
            </p:cNvSpPr>
            <p:nvPr/>
          </p:nvSpPr>
          <p:spPr bwMode="auto">
            <a:xfrm>
              <a:off x="4080" y="1296"/>
              <a:ext cx="1104" cy="1803"/>
            </a:xfrm>
            <a:prstGeom prst="rect">
              <a:avLst/>
            </a:prstGeom>
            <a:noFill/>
            <a:ln w="38100">
              <a:solidFill>
                <a:schemeClr val="tx1"/>
              </a:solidFill>
              <a:miter lim="800000"/>
              <a:headEnd/>
              <a:tailEnd/>
            </a:ln>
          </p:spPr>
          <p:txBody>
            <a:bodyPr>
              <a:spAutoFit/>
            </a:bodyPr>
            <a:lstStyle/>
            <a:p>
              <a:pPr>
                <a:spcBef>
                  <a:spcPct val="50000"/>
                </a:spcBef>
              </a:pPr>
              <a:r>
                <a:rPr lang="en-US" sz="2000" b="1">
                  <a:latin typeface="Verdana" pitchFamily="34" charset="0"/>
                </a:rPr>
                <a:t>Advisors</a:t>
              </a:r>
            </a:p>
            <a:p>
              <a:pPr>
                <a:spcBef>
                  <a:spcPct val="50000"/>
                </a:spcBef>
              </a:pPr>
              <a:r>
                <a:rPr lang="en-US" sz="2000" b="1">
                  <a:latin typeface="Verdana" pitchFamily="34" charset="0"/>
                </a:rPr>
                <a:t>Advisor#</a:t>
              </a:r>
            </a:p>
            <a:p>
              <a:pPr>
                <a:spcBef>
                  <a:spcPct val="50000"/>
                </a:spcBef>
              </a:pPr>
              <a:r>
                <a:rPr lang="en-US" sz="2000">
                  <a:latin typeface="Verdana" pitchFamily="34" charset="0"/>
                </a:rPr>
                <a:t>AdvFirstName</a:t>
              </a:r>
            </a:p>
            <a:p>
              <a:pPr>
                <a:spcBef>
                  <a:spcPct val="50000"/>
                </a:spcBef>
              </a:pPr>
              <a:r>
                <a:rPr lang="en-US" sz="2000">
                  <a:latin typeface="Verdana" pitchFamily="34" charset="0"/>
                </a:rPr>
                <a:t>AdvLastName</a:t>
              </a:r>
            </a:p>
            <a:p>
              <a:pPr>
                <a:spcBef>
                  <a:spcPct val="50000"/>
                </a:spcBef>
              </a:pPr>
              <a:r>
                <a:rPr lang="en-US" sz="2000">
                  <a:latin typeface="Verdana" pitchFamily="34" charset="0"/>
                </a:rPr>
                <a:t>Adv-Room</a:t>
              </a:r>
            </a:p>
          </p:txBody>
        </p:sp>
        <p:sp>
          <p:nvSpPr>
            <p:cNvPr id="21512" name="Line 11"/>
            <p:cNvSpPr>
              <a:spLocks noChangeShapeType="1"/>
            </p:cNvSpPr>
            <p:nvPr/>
          </p:nvSpPr>
          <p:spPr bwMode="auto">
            <a:xfrm>
              <a:off x="4080" y="1536"/>
              <a:ext cx="1104" cy="0"/>
            </a:xfrm>
            <a:prstGeom prst="line">
              <a:avLst/>
            </a:prstGeom>
            <a:noFill/>
            <a:ln w="38100">
              <a:solidFill>
                <a:schemeClr val="tx1"/>
              </a:solidFill>
              <a:round/>
              <a:headEnd/>
              <a:tailEnd/>
            </a:ln>
          </p:spPr>
          <p:txBody>
            <a:bodyPr/>
            <a:lstStyle/>
            <a:p>
              <a:endParaRPr lang="en-US"/>
            </a:p>
          </p:txBody>
        </p:sp>
      </p:grpSp>
      <p:sp>
        <p:nvSpPr>
          <p:cNvPr id="12"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24159191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Example 2</a:t>
            </a:r>
          </a:p>
        </p:txBody>
      </p:sp>
      <p:sp>
        <p:nvSpPr>
          <p:cNvPr id="22531" name="Content Placeholder 3"/>
          <p:cNvSpPr>
            <a:spLocks noGrp="1"/>
          </p:cNvSpPr>
          <p:nvPr>
            <p:ph idx="1"/>
          </p:nvPr>
        </p:nvSpPr>
        <p:spPr>
          <a:xfrm>
            <a:off x="0" y="1295400"/>
            <a:ext cx="9144000" cy="382588"/>
          </a:xfrm>
        </p:spPr>
        <p:txBody>
          <a:bodyPr>
            <a:normAutofit lnSpcReduction="10000"/>
          </a:bodyPr>
          <a:lstStyle/>
          <a:p>
            <a:pPr>
              <a:buFont typeface="Times New Roman" pitchFamily="18" charset="0"/>
              <a:buNone/>
            </a:pPr>
            <a:r>
              <a:rPr lang="en-US" sz="2000" b="1" smtClean="0"/>
              <a:t>Un-normalized Table:</a:t>
            </a:r>
          </a:p>
        </p:txBody>
      </p:sp>
      <p:graphicFrame>
        <p:nvGraphicFramePr>
          <p:cNvPr id="4" name="Group 152"/>
          <p:cNvGraphicFramePr>
            <a:graphicFrameLocks/>
          </p:cNvGraphicFramePr>
          <p:nvPr/>
        </p:nvGraphicFramePr>
        <p:xfrm>
          <a:off x="228600" y="1905000"/>
          <a:ext cx="8686800" cy="2474868"/>
        </p:xfrm>
        <a:graphic>
          <a:graphicData uri="http://schemas.openxmlformats.org/drawingml/2006/table">
            <a:tbl>
              <a:tblPr/>
              <a:tblGrid>
                <a:gridCol w="914400"/>
                <a:gridCol w="838200"/>
                <a:gridCol w="762000"/>
                <a:gridCol w="1295400"/>
                <a:gridCol w="762000"/>
                <a:gridCol w="838200"/>
                <a:gridCol w="762000"/>
                <a:gridCol w="838200"/>
                <a:gridCol w="838200"/>
                <a:gridCol w="8382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Proj1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Proj2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Proj3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Time </a:t>
                      </a:r>
                      <a:r>
                        <a:rPr kumimoji="0" lang="en-US" sz="15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Proj</a:t>
                      </a:r>
                      <a:r>
                        <a:rPr kumimoji="0" lang="en-US" sz="15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 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Amy 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3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Liz 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9861123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graphicFrame>
        <p:nvGraphicFramePr>
          <p:cNvPr id="4" name="Group 300"/>
          <p:cNvGraphicFramePr>
            <a:graphicFrameLocks/>
          </p:cNvGraphicFramePr>
          <p:nvPr/>
        </p:nvGraphicFramePr>
        <p:xfrm>
          <a:off x="228600" y="1519238"/>
          <a:ext cx="8686802" cy="4423582"/>
        </p:xfrm>
        <a:graphic>
          <a:graphicData uri="http://schemas.openxmlformats.org/drawingml/2006/table">
            <a:tbl>
              <a:tblPr/>
              <a:tblGrid>
                <a:gridCol w="1143001"/>
                <a:gridCol w="1295400"/>
                <a:gridCol w="1219200"/>
                <a:gridCol w="990600"/>
                <a:gridCol w="927513"/>
                <a:gridCol w="929286"/>
                <a:gridCol w="2181802"/>
              </a:tblGrid>
              <a:tr h="7620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4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40969074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Second Normal Form</a:t>
            </a:r>
          </a:p>
        </p:txBody>
      </p:sp>
      <p:graphicFrame>
        <p:nvGraphicFramePr>
          <p:cNvPr id="4" name="Group 363"/>
          <p:cNvGraphicFramePr>
            <a:graphicFrameLocks/>
          </p:cNvGraphicFramePr>
          <p:nvPr/>
        </p:nvGraphicFramePr>
        <p:xfrm>
          <a:off x="228600" y="2209800"/>
          <a:ext cx="3276600" cy="3741170"/>
        </p:xfrm>
        <a:graphic>
          <a:graphicData uri="http://schemas.openxmlformats.org/drawingml/2006/table">
            <a:tbl>
              <a:tblPr/>
              <a:tblGrid>
                <a:gridCol w="960927"/>
                <a:gridCol w="1139458"/>
                <a:gridCol w="1176215"/>
              </a:tblGrid>
              <a:tr h="609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Project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3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17" name="Text Box 144"/>
          <p:cNvSpPr txBox="1">
            <a:spLocks noChangeArrowheads="1"/>
          </p:cNvSpPr>
          <p:nvPr/>
        </p:nvSpPr>
        <p:spPr bwMode="auto">
          <a:xfrm>
            <a:off x="76200" y="1447800"/>
            <a:ext cx="3505200" cy="708025"/>
          </a:xfrm>
          <a:prstGeom prst="rect">
            <a:avLst/>
          </a:prstGeom>
          <a:noFill/>
          <a:ln w="9525">
            <a:noFill/>
            <a:miter lim="800000"/>
            <a:headEnd/>
            <a:tailEnd/>
          </a:ln>
        </p:spPr>
        <p:txBody>
          <a:bodyPr>
            <a:spAutoFit/>
          </a:bodyPr>
          <a:lstStyle/>
          <a:p>
            <a:pPr algn="ctr"/>
            <a:r>
              <a:rPr lang="en-US" sz="2000" b="1">
                <a:latin typeface="Verdana" pitchFamily="34" charset="0"/>
              </a:rPr>
              <a:t>Table: Employees and Projects</a:t>
            </a:r>
          </a:p>
        </p:txBody>
      </p:sp>
      <p:graphicFrame>
        <p:nvGraphicFramePr>
          <p:cNvPr id="6" name="Group 364"/>
          <p:cNvGraphicFramePr>
            <a:graphicFrameLocks/>
          </p:cNvGraphicFramePr>
          <p:nvPr/>
        </p:nvGraphicFramePr>
        <p:xfrm>
          <a:off x="3733800" y="2209800"/>
          <a:ext cx="5334000" cy="2514598"/>
        </p:xfrm>
        <a:graphic>
          <a:graphicData uri="http://schemas.openxmlformats.org/drawingml/2006/table">
            <a:tbl>
              <a:tblPr/>
              <a:tblGrid>
                <a:gridCol w="1169096"/>
                <a:gridCol w="876822"/>
                <a:gridCol w="991499"/>
                <a:gridCol w="963083"/>
                <a:gridCol w="1333500"/>
              </a:tblGrid>
              <a:tr h="7423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65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5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1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EN1-36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50" name="Text Box 331"/>
          <p:cNvSpPr txBox="1">
            <a:spLocks noChangeArrowheads="1"/>
          </p:cNvSpPr>
          <p:nvPr/>
        </p:nvSpPr>
        <p:spPr bwMode="auto">
          <a:xfrm>
            <a:off x="5105400" y="1752600"/>
            <a:ext cx="2708275" cy="400050"/>
          </a:xfrm>
          <a:prstGeom prst="rect">
            <a:avLst/>
          </a:prstGeom>
          <a:noFill/>
          <a:ln w="9525">
            <a:noFill/>
            <a:miter lim="800000"/>
            <a:headEnd/>
            <a:tailEnd/>
          </a:ln>
        </p:spPr>
        <p:txBody>
          <a:bodyPr wrap="none">
            <a:spAutoFit/>
          </a:bodyPr>
          <a:lstStyle/>
          <a:p>
            <a:r>
              <a:rPr lang="en-US" sz="2000" b="1">
                <a:latin typeface="Verdana" pitchFamily="34" charset="0"/>
              </a:rPr>
              <a:t>Table: Employees</a:t>
            </a:r>
          </a:p>
        </p:txBody>
      </p:sp>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1091065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792163"/>
            <a:ext cx="9144000" cy="427037"/>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graphicFrame>
        <p:nvGraphicFramePr>
          <p:cNvPr id="4" name="Group 284"/>
          <p:cNvGraphicFramePr>
            <a:graphicFrameLocks/>
          </p:cNvGraphicFramePr>
          <p:nvPr/>
        </p:nvGraphicFramePr>
        <p:xfrm>
          <a:off x="4724400" y="4833938"/>
          <a:ext cx="4114800" cy="1204336"/>
        </p:xfrm>
        <a:graphic>
          <a:graphicData uri="http://schemas.openxmlformats.org/drawingml/2006/table">
            <a:tbl>
              <a:tblPr/>
              <a:tblGrid>
                <a:gridCol w="1638543"/>
                <a:gridCol w="2476257"/>
              </a:tblGrid>
              <a:tr h="419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rPr>
                        <a:t>Dept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19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Technical Writing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4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Accounting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282"/>
          <p:cNvGraphicFramePr>
            <a:graphicFrameLocks noGrp="1"/>
          </p:cNvGraphicFramePr>
          <p:nvPr/>
        </p:nvGraphicFramePr>
        <p:xfrm>
          <a:off x="457200" y="1847850"/>
          <a:ext cx="3962400" cy="4190999"/>
        </p:xfrm>
        <a:graphic>
          <a:graphicData uri="http://schemas.openxmlformats.org/drawingml/2006/table">
            <a:tbl>
              <a:tblPr/>
              <a:tblGrid>
                <a:gridCol w="1162051"/>
                <a:gridCol w="1377949"/>
                <a:gridCol w="1422400"/>
              </a:tblGrid>
              <a:tr h="7847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Project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Verdana" pitchFamily="34" charset="0"/>
                          <a:ea typeface="Verdana" pitchFamily="34" charset="0"/>
                          <a:cs typeface="Verdana" pitchFamily="34" charset="0"/>
                        </a:rPr>
                        <a:t>Time on Project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30-TC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6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ea typeface="Verdana" pitchFamily="34" charset="0"/>
                          <a:cs typeface="Verdana" pitchFamily="34" charset="0"/>
                        </a:rPr>
                        <a:t>35-TC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55" name="Text Box 60"/>
          <p:cNvSpPr txBox="1">
            <a:spLocks noChangeArrowheads="1"/>
          </p:cNvSpPr>
          <p:nvPr/>
        </p:nvSpPr>
        <p:spPr bwMode="auto">
          <a:xfrm>
            <a:off x="228600" y="1371600"/>
            <a:ext cx="4648200" cy="400050"/>
          </a:xfrm>
          <a:prstGeom prst="rect">
            <a:avLst/>
          </a:prstGeom>
          <a:noFill/>
          <a:ln w="9525">
            <a:noFill/>
            <a:miter lim="800000"/>
            <a:headEnd/>
            <a:tailEnd/>
          </a:ln>
        </p:spPr>
        <p:txBody>
          <a:bodyPr>
            <a:spAutoFit/>
          </a:bodyPr>
          <a:lstStyle/>
          <a:p>
            <a:pPr algn="ctr"/>
            <a:r>
              <a:rPr lang="en-US" sz="2000" b="1">
                <a:latin typeface="Verdana" pitchFamily="34" charset="0"/>
              </a:rPr>
              <a:t>Table: Employees and Projects</a:t>
            </a:r>
          </a:p>
        </p:txBody>
      </p:sp>
      <p:graphicFrame>
        <p:nvGraphicFramePr>
          <p:cNvPr id="7" name="Group 283"/>
          <p:cNvGraphicFramePr>
            <a:graphicFrameLocks/>
          </p:cNvGraphicFramePr>
          <p:nvPr/>
        </p:nvGraphicFramePr>
        <p:xfrm>
          <a:off x="4724400" y="1924050"/>
          <a:ext cx="4114800" cy="2285998"/>
        </p:xfrm>
        <a:graphic>
          <a:graphicData uri="http://schemas.openxmlformats.org/drawingml/2006/table">
            <a:tbl>
              <a:tblPr/>
              <a:tblGrid>
                <a:gridCol w="1089212"/>
                <a:gridCol w="1077307"/>
                <a:gridCol w="974141"/>
                <a:gridCol w="974140"/>
              </a:tblGrid>
              <a:tr h="7374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 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Guya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Amy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6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EN1-36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Roslyn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Liz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AC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83" name="Text Box 117"/>
          <p:cNvSpPr txBox="1">
            <a:spLocks noChangeArrowheads="1"/>
          </p:cNvSpPr>
          <p:nvPr/>
        </p:nvSpPr>
        <p:spPr bwMode="auto">
          <a:xfrm>
            <a:off x="4800600" y="4376738"/>
            <a:ext cx="3870325" cy="400050"/>
          </a:xfrm>
          <a:prstGeom prst="rect">
            <a:avLst/>
          </a:prstGeom>
          <a:noFill/>
          <a:ln w="9525">
            <a:noFill/>
            <a:miter lim="800000"/>
            <a:headEnd/>
            <a:tailEnd/>
          </a:ln>
        </p:spPr>
        <p:txBody>
          <a:bodyPr>
            <a:spAutoFit/>
          </a:bodyPr>
          <a:lstStyle/>
          <a:p>
            <a:pPr algn="ctr"/>
            <a:r>
              <a:rPr lang="en-US" sz="2000" b="1">
                <a:latin typeface="Verdana" pitchFamily="34" charset="0"/>
              </a:rPr>
              <a:t>Table: Departments</a:t>
            </a:r>
          </a:p>
        </p:txBody>
      </p:sp>
      <p:sp>
        <p:nvSpPr>
          <p:cNvPr id="25684" name="Text Box 213"/>
          <p:cNvSpPr txBox="1">
            <a:spLocks noChangeArrowheads="1"/>
          </p:cNvSpPr>
          <p:nvPr/>
        </p:nvSpPr>
        <p:spPr bwMode="auto">
          <a:xfrm>
            <a:off x="4953000" y="1447800"/>
            <a:ext cx="3657600" cy="400050"/>
          </a:xfrm>
          <a:prstGeom prst="rect">
            <a:avLst/>
          </a:prstGeom>
          <a:noFill/>
          <a:ln w="9525">
            <a:noFill/>
            <a:miter lim="800000"/>
            <a:headEnd/>
            <a:tailEnd/>
          </a:ln>
        </p:spPr>
        <p:txBody>
          <a:bodyPr>
            <a:spAutoFit/>
          </a:bodyPr>
          <a:lstStyle/>
          <a:p>
            <a:pPr algn="ctr"/>
            <a:r>
              <a:rPr lang="en-US" sz="2000" b="1">
                <a:latin typeface="Verdana" pitchFamily="34" charset="0"/>
              </a:rPr>
              <a:t>Table: Employees</a:t>
            </a:r>
          </a:p>
        </p:txBody>
      </p:sp>
      <p:sp>
        <p:nvSpPr>
          <p:cNvPr id="9"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67362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Background Process</a:t>
            </a:r>
            <a:endParaRPr lang="en-US" dirty="0"/>
          </a:p>
        </p:txBody>
      </p:sp>
      <p:sp>
        <p:nvSpPr>
          <p:cNvPr id="5" name="Slide Number Placeholder 4"/>
          <p:cNvSpPr>
            <a:spLocks noGrp="1"/>
          </p:cNvSpPr>
          <p:nvPr>
            <p:ph type="sldNum" sz="quarter" idx="12"/>
          </p:nvPr>
        </p:nvSpPr>
        <p:spPr/>
        <p:txBody>
          <a:bodyPr/>
          <a:lstStyle/>
          <a:p>
            <a:pPr>
              <a:defRPr/>
            </a:pPr>
            <a:fld id="{F83A0C63-B0C7-4910-8221-C5D0C055ABB8}" type="slidenum">
              <a:rPr lang="en-US" smtClean="0"/>
              <a:pPr>
                <a:defRPr/>
              </a:pPr>
              <a:t>9</a:t>
            </a:fld>
            <a:endParaRPr lang="en-US"/>
          </a:p>
        </p:txBody>
      </p:sp>
      <p:sp>
        <p:nvSpPr>
          <p:cNvPr id="21508" name="Content Placeholder 2"/>
          <p:cNvSpPr>
            <a:spLocks noGrp="1"/>
          </p:cNvSpPr>
          <p:nvPr>
            <p:ph idx="4294967295"/>
          </p:nvPr>
        </p:nvSpPr>
        <p:spPr>
          <a:xfrm>
            <a:off x="0" y="2362200"/>
            <a:ext cx="6248400" cy="3840163"/>
          </a:xfrm>
        </p:spPr>
        <p:txBody>
          <a:bodyPr/>
          <a:lstStyle/>
          <a:p>
            <a:r>
              <a:rPr lang="en-US" dirty="0" smtClean="0"/>
              <a:t>Start instance startup,  stop instance shutdown</a:t>
            </a:r>
          </a:p>
          <a:p>
            <a:r>
              <a:rPr lang="en-US" dirty="0" smtClean="0"/>
              <a:t>Linux: Each Process individually</a:t>
            </a:r>
          </a:p>
          <a:p>
            <a:r>
              <a:rPr lang="en-US" dirty="0" smtClean="0"/>
              <a:t>Windows: Oracle.exe</a:t>
            </a:r>
          </a:p>
          <a:p>
            <a:pPr lvl="1"/>
            <a:r>
              <a:rPr lang="en-US" dirty="0" smtClean="0"/>
              <a:t>Oracle process run as threads</a:t>
            </a:r>
          </a:p>
          <a:p>
            <a:pPr lvl="1"/>
            <a:r>
              <a:rPr lang="en-US" dirty="0" smtClean="0"/>
              <a:t>Select program from </a:t>
            </a:r>
            <a:r>
              <a:rPr lang="en-US" dirty="0" err="1" smtClean="0"/>
              <a:t>v$process</a:t>
            </a:r>
            <a:r>
              <a:rPr lang="en-US" dirty="0" smtClean="0"/>
              <a:t> order by program;</a:t>
            </a:r>
          </a:p>
        </p:txBody>
      </p:sp>
    </p:spTree>
    <p:extLst>
      <p:ext uri="{BB962C8B-B14F-4D97-AF65-F5344CB8AC3E}">
        <p14:creationId xmlns:p14="http://schemas.microsoft.com/office/powerpoint/2010/main" val="40371253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 2</a:t>
            </a:r>
          </a:p>
        </p:txBody>
      </p:sp>
      <p:grpSp>
        <p:nvGrpSpPr>
          <p:cNvPr id="26627" name="Group 5"/>
          <p:cNvGrpSpPr>
            <a:grpSpLocks/>
          </p:cNvGrpSpPr>
          <p:nvPr/>
        </p:nvGrpSpPr>
        <p:grpSpPr bwMode="auto">
          <a:xfrm>
            <a:off x="304800" y="2133600"/>
            <a:ext cx="3505200" cy="2057400"/>
            <a:chOff x="528" y="1440"/>
            <a:chExt cx="960" cy="1192"/>
          </a:xfrm>
        </p:grpSpPr>
        <p:sp>
          <p:nvSpPr>
            <p:cNvPr id="26635" name="Text Box 6"/>
            <p:cNvSpPr txBox="1">
              <a:spLocks noChangeArrowheads="1"/>
            </p:cNvSpPr>
            <p:nvPr/>
          </p:nvSpPr>
          <p:spPr bwMode="auto">
            <a:xfrm>
              <a:off x="528" y="1440"/>
              <a:ext cx="960" cy="1192"/>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Employees_and_Projects</a:t>
              </a:r>
            </a:p>
            <a:p>
              <a:pPr>
                <a:spcBef>
                  <a:spcPct val="50000"/>
                </a:spcBef>
              </a:pPr>
              <a:r>
                <a:rPr lang="en-US" b="1">
                  <a:latin typeface="Verdana" pitchFamily="34" charset="0"/>
                </a:rPr>
                <a:t>EmpID</a:t>
              </a:r>
            </a:p>
            <a:p>
              <a:pPr>
                <a:spcBef>
                  <a:spcPct val="50000"/>
                </a:spcBef>
              </a:pPr>
              <a:r>
                <a:rPr lang="en-US" b="1">
                  <a:latin typeface="Verdana" pitchFamily="34" charset="0"/>
                </a:rPr>
                <a:t>ProjectNumber</a:t>
              </a:r>
            </a:p>
            <a:p>
              <a:pPr>
                <a:spcBef>
                  <a:spcPct val="50000"/>
                </a:spcBef>
              </a:pPr>
              <a:r>
                <a:rPr lang="en-US">
                  <a:latin typeface="Verdana" pitchFamily="34" charset="0"/>
                </a:rPr>
                <a:t>TimeonProject</a:t>
              </a:r>
            </a:p>
          </p:txBody>
        </p:sp>
        <p:sp>
          <p:nvSpPr>
            <p:cNvPr id="26636" name="Line 7"/>
            <p:cNvSpPr>
              <a:spLocks noChangeShapeType="1"/>
            </p:cNvSpPr>
            <p:nvPr/>
          </p:nvSpPr>
          <p:spPr bwMode="auto">
            <a:xfrm>
              <a:off x="528" y="1680"/>
              <a:ext cx="960" cy="0"/>
            </a:xfrm>
            <a:prstGeom prst="line">
              <a:avLst/>
            </a:prstGeom>
            <a:noFill/>
            <a:ln w="38100">
              <a:solidFill>
                <a:schemeClr val="tx1"/>
              </a:solidFill>
              <a:round/>
              <a:headEnd/>
              <a:tailEnd/>
            </a:ln>
          </p:spPr>
          <p:txBody>
            <a:bodyPr/>
            <a:lstStyle/>
            <a:p>
              <a:endParaRPr lang="en-US"/>
            </a:p>
          </p:txBody>
        </p:sp>
      </p:grpSp>
      <p:grpSp>
        <p:nvGrpSpPr>
          <p:cNvPr id="26628" name="Group 8"/>
          <p:cNvGrpSpPr>
            <a:grpSpLocks/>
          </p:cNvGrpSpPr>
          <p:nvPr/>
        </p:nvGrpSpPr>
        <p:grpSpPr bwMode="auto">
          <a:xfrm>
            <a:off x="4114800" y="2133600"/>
            <a:ext cx="1981200" cy="2438400"/>
            <a:chOff x="2304" y="1392"/>
            <a:chExt cx="960" cy="1454"/>
          </a:xfrm>
        </p:grpSpPr>
        <p:sp>
          <p:nvSpPr>
            <p:cNvPr id="26633" name="Text Box 9"/>
            <p:cNvSpPr txBox="1">
              <a:spLocks noChangeArrowheads="1"/>
            </p:cNvSpPr>
            <p:nvPr/>
          </p:nvSpPr>
          <p:spPr bwMode="auto">
            <a:xfrm>
              <a:off x="2304" y="1392"/>
              <a:ext cx="960" cy="1454"/>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Employees</a:t>
              </a:r>
            </a:p>
            <a:p>
              <a:pPr>
                <a:spcBef>
                  <a:spcPct val="50000"/>
                </a:spcBef>
              </a:pPr>
              <a:r>
                <a:rPr lang="en-US" b="1">
                  <a:latin typeface="Verdana" pitchFamily="34" charset="0"/>
                </a:rPr>
                <a:t>EmpID</a:t>
              </a:r>
            </a:p>
            <a:p>
              <a:pPr>
                <a:spcBef>
                  <a:spcPct val="50000"/>
                </a:spcBef>
              </a:pPr>
              <a:r>
                <a:rPr lang="en-US">
                  <a:latin typeface="Verdana" pitchFamily="34" charset="0"/>
                </a:rPr>
                <a:t>FirstName</a:t>
              </a:r>
            </a:p>
            <a:p>
              <a:pPr>
                <a:spcBef>
                  <a:spcPct val="50000"/>
                </a:spcBef>
              </a:pPr>
              <a:r>
                <a:rPr lang="en-US">
                  <a:latin typeface="Verdana" pitchFamily="34" charset="0"/>
                </a:rPr>
                <a:t>LastName</a:t>
              </a:r>
            </a:p>
            <a:p>
              <a:pPr>
                <a:spcBef>
                  <a:spcPct val="50000"/>
                </a:spcBef>
              </a:pPr>
              <a:r>
                <a:rPr lang="en-US">
                  <a:latin typeface="Verdana" pitchFamily="34" charset="0"/>
                </a:rPr>
                <a:t>DeptCode</a:t>
              </a:r>
            </a:p>
          </p:txBody>
        </p:sp>
        <p:sp>
          <p:nvSpPr>
            <p:cNvPr id="26634" name="Line 10"/>
            <p:cNvSpPr>
              <a:spLocks noChangeShapeType="1"/>
            </p:cNvSpPr>
            <p:nvPr/>
          </p:nvSpPr>
          <p:spPr bwMode="auto">
            <a:xfrm>
              <a:off x="2304" y="1632"/>
              <a:ext cx="960" cy="0"/>
            </a:xfrm>
            <a:prstGeom prst="line">
              <a:avLst/>
            </a:prstGeom>
            <a:noFill/>
            <a:ln w="38100">
              <a:solidFill>
                <a:schemeClr val="tx1"/>
              </a:solidFill>
              <a:round/>
              <a:headEnd/>
              <a:tailEnd/>
            </a:ln>
          </p:spPr>
          <p:txBody>
            <a:bodyPr/>
            <a:lstStyle/>
            <a:p>
              <a:endParaRPr lang="en-US"/>
            </a:p>
          </p:txBody>
        </p:sp>
      </p:grpSp>
      <p:grpSp>
        <p:nvGrpSpPr>
          <p:cNvPr id="26629" name="Group 11"/>
          <p:cNvGrpSpPr>
            <a:grpSpLocks/>
          </p:cNvGrpSpPr>
          <p:nvPr/>
        </p:nvGrpSpPr>
        <p:grpSpPr bwMode="auto">
          <a:xfrm>
            <a:off x="6477000" y="2133600"/>
            <a:ext cx="2057400" cy="1676400"/>
            <a:chOff x="4080" y="1296"/>
            <a:chExt cx="1104" cy="931"/>
          </a:xfrm>
        </p:grpSpPr>
        <p:sp>
          <p:nvSpPr>
            <p:cNvPr id="26631" name="Text Box 12"/>
            <p:cNvSpPr txBox="1">
              <a:spLocks noChangeArrowheads="1"/>
            </p:cNvSpPr>
            <p:nvPr/>
          </p:nvSpPr>
          <p:spPr bwMode="auto">
            <a:xfrm>
              <a:off x="4080" y="1296"/>
              <a:ext cx="1104" cy="931"/>
            </a:xfrm>
            <a:prstGeom prst="rect">
              <a:avLst/>
            </a:prstGeom>
            <a:noFill/>
            <a:ln w="38100">
              <a:solidFill>
                <a:schemeClr val="tx1"/>
              </a:solidFill>
              <a:miter lim="800000"/>
              <a:headEnd/>
              <a:tailEnd/>
            </a:ln>
          </p:spPr>
          <p:txBody>
            <a:bodyPr>
              <a:spAutoFit/>
            </a:bodyPr>
            <a:lstStyle/>
            <a:p>
              <a:pPr>
                <a:spcBef>
                  <a:spcPct val="50000"/>
                </a:spcBef>
              </a:pPr>
              <a:r>
                <a:rPr lang="en-US" b="1">
                  <a:latin typeface="Verdana" pitchFamily="34" charset="0"/>
                </a:rPr>
                <a:t>Departments</a:t>
              </a:r>
            </a:p>
            <a:p>
              <a:pPr>
                <a:spcBef>
                  <a:spcPct val="50000"/>
                </a:spcBef>
              </a:pPr>
              <a:r>
                <a:rPr lang="en-US" b="1">
                  <a:latin typeface="Verdana" pitchFamily="34" charset="0"/>
                </a:rPr>
                <a:t>DeptCode</a:t>
              </a:r>
            </a:p>
            <a:p>
              <a:pPr>
                <a:spcBef>
                  <a:spcPct val="50000"/>
                </a:spcBef>
              </a:pPr>
              <a:r>
                <a:rPr lang="en-US">
                  <a:latin typeface="Verdana" pitchFamily="34" charset="0"/>
                </a:rPr>
                <a:t>DeptName</a:t>
              </a:r>
            </a:p>
          </p:txBody>
        </p:sp>
        <p:sp>
          <p:nvSpPr>
            <p:cNvPr id="26632" name="Line 13"/>
            <p:cNvSpPr>
              <a:spLocks noChangeShapeType="1"/>
            </p:cNvSpPr>
            <p:nvPr/>
          </p:nvSpPr>
          <p:spPr bwMode="auto">
            <a:xfrm>
              <a:off x="4080" y="1536"/>
              <a:ext cx="1104" cy="0"/>
            </a:xfrm>
            <a:prstGeom prst="line">
              <a:avLst/>
            </a:prstGeom>
            <a:noFill/>
            <a:ln w="38100">
              <a:solidFill>
                <a:schemeClr val="tx1"/>
              </a:solidFill>
              <a:round/>
              <a:headEnd/>
              <a:tailEnd/>
            </a:ln>
          </p:spPr>
          <p:txBody>
            <a:bodyPr/>
            <a:lstStyle/>
            <a:p>
              <a:endParaRPr lang="en-US"/>
            </a:p>
          </p:txBody>
        </p:sp>
      </p:grpSp>
      <p:sp>
        <p:nvSpPr>
          <p:cNvPr id="13"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3094837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Example 3</a:t>
            </a:r>
          </a:p>
        </p:txBody>
      </p:sp>
      <p:sp>
        <p:nvSpPr>
          <p:cNvPr id="27651" name="Content Placeholder 3"/>
          <p:cNvSpPr>
            <a:spLocks noGrp="1"/>
          </p:cNvSpPr>
          <p:nvPr>
            <p:ph idx="1"/>
          </p:nvPr>
        </p:nvSpPr>
        <p:spPr>
          <a:xfrm>
            <a:off x="0" y="1295400"/>
            <a:ext cx="9144000" cy="382588"/>
          </a:xfrm>
        </p:spPr>
        <p:txBody>
          <a:bodyPr>
            <a:normAutofit lnSpcReduction="10000"/>
          </a:bodyPr>
          <a:lstStyle/>
          <a:p>
            <a:pPr>
              <a:buFont typeface="Times New Roman" pitchFamily="18" charset="0"/>
              <a:buNone/>
            </a:pPr>
            <a:r>
              <a:rPr lang="en-US" sz="2000" b="1" smtClean="0"/>
              <a:t>Un-normalized Table</a:t>
            </a:r>
          </a:p>
        </p:txBody>
      </p:sp>
      <p:graphicFrame>
        <p:nvGraphicFramePr>
          <p:cNvPr id="4" name="Group 186"/>
          <p:cNvGraphicFramePr>
            <a:graphicFrameLocks/>
          </p:cNvGraphicFramePr>
          <p:nvPr/>
        </p:nvGraphicFramePr>
        <p:xfrm>
          <a:off x="228600" y="1905000"/>
          <a:ext cx="8686800" cy="2584494"/>
        </p:xfrm>
        <a:graphic>
          <a:graphicData uri="http://schemas.openxmlformats.org/drawingml/2006/table">
            <a:tbl>
              <a:tblPr/>
              <a:tblGrid>
                <a:gridCol w="1143000"/>
                <a:gridCol w="1219200"/>
                <a:gridCol w="1295400"/>
                <a:gridCol w="1524000"/>
                <a:gridCol w="1066800"/>
                <a:gridCol w="2438400"/>
              </a:tblGrid>
              <a:tr h="5671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Spouse/Children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70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 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71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01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 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Marge, Bart, Lisa, 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5686849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28675" name="Content Placeholder 3"/>
          <p:cNvSpPr>
            <a:spLocks noGrp="1"/>
          </p:cNvSpPr>
          <p:nvPr>
            <p:ph idx="1"/>
          </p:nvPr>
        </p:nvSpPr>
        <p:spPr>
          <a:xfrm>
            <a:off x="0" y="1293813"/>
            <a:ext cx="9144000" cy="382587"/>
          </a:xfrm>
        </p:spPr>
        <p:txBody>
          <a:bodyPr>
            <a:normAutofit lnSpcReduction="10000"/>
          </a:bodyPr>
          <a:lstStyle/>
          <a:p>
            <a:r>
              <a:rPr lang="en-US" sz="2000" smtClean="0"/>
              <a:t>Fields contain smallest meaningful values</a:t>
            </a:r>
          </a:p>
        </p:txBody>
      </p:sp>
      <p:graphicFrame>
        <p:nvGraphicFramePr>
          <p:cNvPr id="4" name="Group 271"/>
          <p:cNvGraphicFramePr>
            <a:graphicFrameLocks/>
          </p:cNvGraphicFramePr>
          <p:nvPr/>
        </p:nvGraphicFramePr>
        <p:xfrm>
          <a:off x="228600" y="1905000"/>
          <a:ext cx="8763001" cy="2362200"/>
        </p:xfrm>
        <a:graphic>
          <a:graphicData uri="http://schemas.openxmlformats.org/drawingml/2006/table">
            <a:tbl>
              <a:tblPr/>
              <a:tblGrid>
                <a:gridCol w="816889"/>
                <a:gridCol w="897065"/>
                <a:gridCol w="963018"/>
                <a:gridCol w="1055707"/>
                <a:gridCol w="1067922"/>
                <a:gridCol w="760714"/>
                <a:gridCol w="862477"/>
                <a:gridCol w="749363"/>
                <a:gridCol w="749365"/>
                <a:gridCol w="840481"/>
              </a:tblGrid>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Dept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Spouse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Child3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Eng.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7630869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 in First Normal Form</a:t>
            </a:r>
          </a:p>
        </p:txBody>
      </p:sp>
      <p:sp>
        <p:nvSpPr>
          <p:cNvPr id="29699" name="Content Placeholder 3"/>
          <p:cNvSpPr>
            <a:spLocks noGrp="1"/>
          </p:cNvSpPr>
          <p:nvPr>
            <p:ph idx="1"/>
          </p:nvPr>
        </p:nvSpPr>
        <p:spPr>
          <a:xfrm>
            <a:off x="0" y="1219200"/>
            <a:ext cx="9144000" cy="382588"/>
          </a:xfrm>
        </p:spPr>
        <p:txBody>
          <a:bodyPr>
            <a:normAutofit lnSpcReduction="10000"/>
          </a:bodyPr>
          <a:lstStyle/>
          <a:p>
            <a:r>
              <a:rPr lang="en-US" sz="2000" smtClean="0"/>
              <a:t>No more repeated fields</a:t>
            </a:r>
          </a:p>
        </p:txBody>
      </p:sp>
      <p:graphicFrame>
        <p:nvGraphicFramePr>
          <p:cNvPr id="4" name="Group 388"/>
          <p:cNvGraphicFramePr>
            <a:graphicFrameLocks/>
          </p:cNvGraphicFramePr>
          <p:nvPr/>
        </p:nvGraphicFramePr>
        <p:xfrm>
          <a:off x="234950" y="1828800"/>
          <a:ext cx="8756650" cy="3886197"/>
        </p:xfrm>
        <a:graphic>
          <a:graphicData uri="http://schemas.openxmlformats.org/drawingml/2006/table">
            <a:tbl>
              <a:tblPr/>
              <a:tblGrid>
                <a:gridCol w="1032381"/>
                <a:gridCol w="1094869"/>
                <a:gridCol w="1143000"/>
                <a:gridCol w="1295400"/>
                <a:gridCol w="1676400"/>
                <a:gridCol w="990600"/>
                <a:gridCol w="1524000"/>
              </a:tblGrid>
              <a:tr h="7014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700" b="1"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9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0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5954960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Second/Third Normal Form</a:t>
            </a:r>
          </a:p>
        </p:txBody>
      </p:sp>
      <p:sp>
        <p:nvSpPr>
          <p:cNvPr id="30723" name="Content Placeholder 3"/>
          <p:cNvSpPr>
            <a:spLocks noGrp="1"/>
          </p:cNvSpPr>
          <p:nvPr>
            <p:ph idx="1"/>
          </p:nvPr>
        </p:nvSpPr>
        <p:spPr>
          <a:xfrm>
            <a:off x="304800" y="1219200"/>
            <a:ext cx="8458200" cy="533400"/>
          </a:xfrm>
        </p:spPr>
        <p:style>
          <a:lnRef idx="1">
            <a:schemeClr val="accent1"/>
          </a:lnRef>
          <a:fillRef idx="3">
            <a:schemeClr val="accent1"/>
          </a:fillRef>
          <a:effectRef idx="2">
            <a:schemeClr val="accent1"/>
          </a:effectRef>
          <a:fontRef idx="minor">
            <a:schemeClr val="lt1"/>
          </a:fontRef>
        </p:style>
        <p:txBody>
          <a:bodyPr>
            <a:normAutofit lnSpcReduction="10000"/>
          </a:bodyPr>
          <a:lstStyle/>
          <a:p>
            <a:pPr algn="ctr">
              <a:lnSpc>
                <a:spcPct val="150000"/>
              </a:lnSpc>
              <a:buFont typeface="Times New Roman" pitchFamily="18" charset="0"/>
              <a:buNone/>
            </a:pPr>
            <a:r>
              <a:rPr lang="en-US" sz="2000" b="1" dirty="0" smtClean="0"/>
              <a:t>Remove Repeated Data From Table Step 1</a:t>
            </a:r>
          </a:p>
        </p:txBody>
      </p:sp>
      <p:graphicFrame>
        <p:nvGraphicFramePr>
          <p:cNvPr id="4" name="Group 217"/>
          <p:cNvGraphicFramePr>
            <a:graphicFrameLocks/>
          </p:cNvGraphicFramePr>
          <p:nvPr/>
        </p:nvGraphicFramePr>
        <p:xfrm>
          <a:off x="533400" y="1905000"/>
          <a:ext cx="8001000" cy="1909359"/>
        </p:xfrm>
        <a:graphic>
          <a:graphicData uri="http://schemas.openxmlformats.org/drawingml/2006/table">
            <a:tbl>
              <a:tblPr/>
              <a:tblGrid>
                <a:gridCol w="1074565"/>
                <a:gridCol w="1119651"/>
                <a:gridCol w="1405200"/>
                <a:gridCol w="1517917"/>
                <a:gridCol w="1824131"/>
                <a:gridCol w="1059536"/>
              </a:tblGrid>
              <a:tr h="6324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EmpID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LName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Smithers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169"/>
          <p:cNvGraphicFramePr>
            <a:graphicFrameLocks/>
          </p:cNvGraphicFramePr>
          <p:nvPr/>
        </p:nvGraphicFramePr>
        <p:xfrm>
          <a:off x="2819400" y="4098925"/>
          <a:ext cx="3124200" cy="1920239"/>
        </p:xfrm>
        <a:graphic>
          <a:graphicData uri="http://schemas.openxmlformats.org/drawingml/2006/table">
            <a:tbl>
              <a:tblPr/>
              <a:tblGrid>
                <a:gridCol w="1256743"/>
                <a:gridCol w="1867457"/>
              </a:tblGrid>
              <a:tr h="457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12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dirty="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570871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Tables in Third Normal Form</a:t>
            </a:r>
          </a:p>
        </p:txBody>
      </p:sp>
      <p:graphicFrame>
        <p:nvGraphicFramePr>
          <p:cNvPr id="4" name="Group 168"/>
          <p:cNvGraphicFramePr>
            <a:graphicFrameLocks noGrp="1"/>
          </p:cNvGraphicFramePr>
          <p:nvPr/>
        </p:nvGraphicFramePr>
        <p:xfrm>
          <a:off x="457200" y="1881188"/>
          <a:ext cx="4724400" cy="1737360"/>
        </p:xfrm>
        <a:graphic>
          <a:graphicData uri="http://schemas.openxmlformats.org/drawingml/2006/table">
            <a:tbl>
              <a:tblPr/>
              <a:tblGrid>
                <a:gridCol w="994611"/>
                <a:gridCol w="1055298"/>
                <a:gridCol w="1315003"/>
                <a:gridCol w="1359488"/>
              </a:tblGrid>
              <a:tr h="4195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mj-lt"/>
                        </a:rPr>
                        <a:t>EmpID</a:t>
                      </a:r>
                      <a:endParaRPr kumimoji="0" lang="en-US" sz="1800" b="0" i="0" u="none" strike="noStrike" cap="none" normalizeH="0" baseline="0" dirty="0" smtClean="0">
                        <a:ln>
                          <a:noFill/>
                        </a:ln>
                        <a:solidFill>
                          <a:schemeClr val="tx1"/>
                        </a:solidFill>
                        <a:effectLst/>
                        <a:latin typeface="+mj-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FName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mj-lt"/>
                        </a:rPr>
                        <a:t>LName</a:t>
                      </a:r>
                      <a:endParaRPr kumimoji="0" lang="en-US" sz="1800" b="0"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DeptCode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285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Carl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Carlson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EN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365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Lenny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MK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Homer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mj-lt"/>
                        </a:rPr>
                        <a:t>Simpson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mj-lt"/>
                        </a:rPr>
                        <a:t>SF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142"/>
          <p:cNvGraphicFramePr>
            <a:graphicFrameLocks noGrp="1"/>
          </p:cNvGraphicFramePr>
          <p:nvPr/>
        </p:nvGraphicFramePr>
        <p:xfrm>
          <a:off x="533400" y="4114800"/>
          <a:ext cx="2590800" cy="1871534"/>
        </p:xfrm>
        <a:graphic>
          <a:graphicData uri="http://schemas.openxmlformats.org/drawingml/2006/table">
            <a:tbl>
              <a:tblPr/>
              <a:tblGrid>
                <a:gridCol w="1042177"/>
                <a:gridCol w="1548623"/>
              </a:tblGrid>
              <a:tr h="4084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EmpID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Bart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Lisa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0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458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Maggie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134"/>
          <p:cNvGraphicFramePr>
            <a:graphicFrameLocks noGrp="1"/>
          </p:cNvGraphicFramePr>
          <p:nvPr/>
        </p:nvGraphicFramePr>
        <p:xfrm>
          <a:off x="5486400" y="1828800"/>
          <a:ext cx="3352801" cy="1524001"/>
        </p:xfrm>
        <a:graphic>
          <a:graphicData uri="http://schemas.openxmlformats.org/drawingml/2006/table">
            <a:tbl>
              <a:tblPr/>
              <a:tblGrid>
                <a:gridCol w="1773173"/>
                <a:gridCol w="1579628"/>
              </a:tblGrid>
              <a:tr h="542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ManagerID</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9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Mr. Burns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Smithers</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163"/>
          <p:cNvGraphicFramePr>
            <a:graphicFrameLocks/>
          </p:cNvGraphicFramePr>
          <p:nvPr/>
        </p:nvGraphicFramePr>
        <p:xfrm>
          <a:off x="3352800" y="4114800"/>
          <a:ext cx="5638801" cy="1905002"/>
        </p:xfrm>
        <a:graphic>
          <a:graphicData uri="http://schemas.openxmlformats.org/drawingml/2006/table">
            <a:tbl>
              <a:tblPr/>
              <a:tblGrid>
                <a:gridCol w="1389270"/>
                <a:gridCol w="1797878"/>
                <a:gridCol w="959029"/>
                <a:gridCol w="1492624"/>
              </a:tblGrid>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Verdana" pitchFamily="34" charset="0"/>
                          <a:ea typeface="Verdana" pitchFamily="34" charset="0"/>
                          <a:cs typeface="Verdana" pitchFamily="34" charset="0"/>
                        </a:rPr>
                        <a:t>DeptCode</a:t>
                      </a:r>
                      <a:endPar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Department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Sector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ManagerID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r>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6G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2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MK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Marketing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8G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ea typeface="Verdana" pitchFamily="34" charset="0"/>
                          <a:cs typeface="Verdana" pitchFamily="34" charset="0"/>
                        </a:rPr>
                        <a:t>7G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ea typeface="Verdana" pitchFamily="34" charset="0"/>
                          <a:cs typeface="Verdana"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859" name="Text Box 170"/>
          <p:cNvSpPr txBox="1">
            <a:spLocks noChangeArrowheads="1"/>
          </p:cNvSpPr>
          <p:nvPr/>
        </p:nvSpPr>
        <p:spPr bwMode="auto">
          <a:xfrm>
            <a:off x="1763713" y="1447800"/>
            <a:ext cx="2362200" cy="369888"/>
          </a:xfrm>
          <a:prstGeom prst="rect">
            <a:avLst/>
          </a:prstGeom>
          <a:noFill/>
          <a:ln w="9525">
            <a:noFill/>
            <a:miter lim="800000"/>
            <a:headEnd/>
            <a:tailEnd/>
          </a:ln>
        </p:spPr>
        <p:txBody>
          <a:bodyPr wrap="none">
            <a:spAutoFit/>
          </a:bodyPr>
          <a:lstStyle/>
          <a:p>
            <a:r>
              <a:rPr lang="en-US" b="1">
                <a:latin typeface="Verdana" pitchFamily="34" charset="0"/>
              </a:rPr>
              <a:t>Employees Table</a:t>
            </a:r>
          </a:p>
        </p:txBody>
      </p:sp>
      <p:sp>
        <p:nvSpPr>
          <p:cNvPr id="32860" name="Text Box 171"/>
          <p:cNvSpPr txBox="1">
            <a:spLocks noChangeArrowheads="1"/>
          </p:cNvSpPr>
          <p:nvPr/>
        </p:nvSpPr>
        <p:spPr bwMode="auto">
          <a:xfrm>
            <a:off x="685800" y="3744913"/>
            <a:ext cx="2519363" cy="369887"/>
          </a:xfrm>
          <a:prstGeom prst="rect">
            <a:avLst/>
          </a:prstGeom>
          <a:noFill/>
          <a:ln w="9525">
            <a:noFill/>
            <a:miter lim="800000"/>
            <a:headEnd/>
            <a:tailEnd/>
          </a:ln>
        </p:spPr>
        <p:txBody>
          <a:bodyPr wrap="none">
            <a:spAutoFit/>
          </a:bodyPr>
          <a:lstStyle/>
          <a:p>
            <a:r>
              <a:rPr lang="en-US" b="1">
                <a:latin typeface="Verdana" pitchFamily="34" charset="0"/>
              </a:rPr>
              <a:t>Dependents Table</a:t>
            </a:r>
          </a:p>
        </p:txBody>
      </p:sp>
      <p:sp>
        <p:nvSpPr>
          <p:cNvPr id="32861" name="Text Box 172"/>
          <p:cNvSpPr txBox="1">
            <a:spLocks noChangeArrowheads="1"/>
          </p:cNvSpPr>
          <p:nvPr/>
        </p:nvSpPr>
        <p:spPr bwMode="auto">
          <a:xfrm>
            <a:off x="5083175" y="3733800"/>
            <a:ext cx="2520950" cy="369888"/>
          </a:xfrm>
          <a:prstGeom prst="rect">
            <a:avLst/>
          </a:prstGeom>
          <a:noFill/>
          <a:ln w="9525">
            <a:noFill/>
            <a:miter lim="800000"/>
            <a:headEnd/>
            <a:tailEnd/>
          </a:ln>
        </p:spPr>
        <p:txBody>
          <a:bodyPr wrap="none">
            <a:spAutoFit/>
          </a:bodyPr>
          <a:lstStyle/>
          <a:p>
            <a:r>
              <a:rPr lang="en-US" b="1">
                <a:latin typeface="Verdana" pitchFamily="34" charset="0"/>
              </a:rPr>
              <a:t>Department Table</a:t>
            </a:r>
          </a:p>
        </p:txBody>
      </p:sp>
      <p:sp>
        <p:nvSpPr>
          <p:cNvPr id="32862" name="Text Box 173"/>
          <p:cNvSpPr txBox="1">
            <a:spLocks noChangeArrowheads="1"/>
          </p:cNvSpPr>
          <p:nvPr/>
        </p:nvSpPr>
        <p:spPr bwMode="auto">
          <a:xfrm>
            <a:off x="6232525" y="1458913"/>
            <a:ext cx="2090738" cy="369887"/>
          </a:xfrm>
          <a:prstGeom prst="rect">
            <a:avLst/>
          </a:prstGeom>
          <a:noFill/>
          <a:ln w="9525">
            <a:noFill/>
            <a:miter lim="800000"/>
            <a:headEnd/>
            <a:tailEnd/>
          </a:ln>
        </p:spPr>
        <p:txBody>
          <a:bodyPr wrap="none">
            <a:spAutoFit/>
          </a:bodyPr>
          <a:lstStyle/>
          <a:p>
            <a:r>
              <a:rPr lang="en-US" b="1">
                <a:latin typeface="Verdana" pitchFamily="34" charset="0"/>
              </a:rPr>
              <a:t>Manager Table</a:t>
            </a:r>
          </a:p>
        </p:txBody>
      </p:sp>
      <p:sp>
        <p:nvSpPr>
          <p:cNvPr id="11"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35431159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762000"/>
            <a:ext cx="9144000" cy="427038"/>
          </a:xfrm>
        </p:spPr>
        <p:txBody>
          <a:bodyPr/>
          <a:lstStyle/>
          <a:p>
            <a:pPr eaLnBrk="1" hangingPunct="1">
              <a:buFont typeface="Times New Roman" charset="0"/>
              <a:buNone/>
              <a:defRPr/>
            </a:pPr>
            <a:r>
              <a:rPr lang="en-US" altLang="en-US" sz="2000" kern="1200" dirty="0" smtClean="0">
                <a:solidFill>
                  <a:srgbClr val="595959"/>
                </a:solidFill>
                <a:ea typeface="+mn-ea"/>
                <a:cs typeface="Arial" charset="0"/>
              </a:rPr>
              <a:t>Relationships for Example 3</a:t>
            </a:r>
          </a:p>
        </p:txBody>
      </p:sp>
      <p:pic>
        <p:nvPicPr>
          <p:cNvPr id="33795" name="Picture 4" descr="ai266"/>
          <p:cNvPicPr>
            <a:picLocks noChangeAspect="1" noChangeArrowheads="1"/>
          </p:cNvPicPr>
          <p:nvPr/>
        </p:nvPicPr>
        <p:blipFill>
          <a:blip r:embed="rId3"/>
          <a:srcRect/>
          <a:stretch>
            <a:fillRect/>
          </a:stretch>
        </p:blipFill>
        <p:spPr bwMode="auto">
          <a:xfrm>
            <a:off x="609600" y="1371600"/>
            <a:ext cx="7489825" cy="4724400"/>
          </a:xfrm>
          <a:prstGeom prst="rect">
            <a:avLst/>
          </a:prstGeom>
          <a:noFill/>
          <a:ln w="9525">
            <a:noFill/>
            <a:miter lim="800000"/>
            <a:headEnd/>
            <a:tailEnd/>
          </a:ln>
        </p:spPr>
      </p:pic>
      <p:sp>
        <p:nvSpPr>
          <p:cNvPr id="4" name="Rectangle 2"/>
          <p:cNvSpPr txBox="1">
            <a:spLocks noChangeArrowheads="1"/>
          </p:cNvSpPr>
          <p:nvPr/>
        </p:nvSpPr>
        <p:spPr>
          <a:xfrm>
            <a:off x="0" y="0"/>
            <a:ext cx="9144000" cy="762000"/>
          </a:xfrm>
          <a:prstGeom prst="rect">
            <a:avLst/>
          </a:prstGeom>
        </p:spPr>
        <p:txBody>
          <a:bodyPr/>
          <a:lstStyle/>
          <a:p>
            <a:pPr defTabSz="449263">
              <a:lnSpc>
                <a:spcPct val="150000"/>
              </a:lnSpc>
              <a:buClr>
                <a:srgbClr val="000000"/>
              </a:buClr>
              <a:buSzPct val="100000"/>
              <a:buFont typeface="Times New Roman" charset="0"/>
              <a:buNone/>
              <a:defRPr/>
            </a:pPr>
            <a:r>
              <a:rPr lang="en-US" sz="2400" b="1" kern="0">
                <a:latin typeface="Verdana" pitchFamily="34" charset="0"/>
                <a:ea typeface="+mj-ea"/>
                <a:cs typeface="Arial" charset="0"/>
              </a:rPr>
              <a:t>Normalization</a:t>
            </a:r>
            <a:endParaRPr lang="en-US" altLang="en-US" sz="2400" b="1" kern="0" dirty="0">
              <a:latin typeface="+mj-lt"/>
              <a:ea typeface="+mj-ea"/>
              <a:cs typeface="+mj-cs"/>
            </a:endParaRPr>
          </a:p>
        </p:txBody>
      </p:sp>
    </p:spTree>
    <p:extLst>
      <p:ext uri="{BB962C8B-B14F-4D97-AF65-F5344CB8AC3E}">
        <p14:creationId xmlns:p14="http://schemas.microsoft.com/office/powerpoint/2010/main" val="11958352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1"/>
          <p:cNvGrpSpPr>
            <a:grpSpLocks/>
          </p:cNvGrpSpPr>
          <p:nvPr/>
        </p:nvGrpSpPr>
        <p:grpSpPr bwMode="auto">
          <a:xfrm>
            <a:off x="-38100" y="925513"/>
            <a:ext cx="9245600" cy="5254625"/>
            <a:chOff x="169863" y="1174750"/>
            <a:chExt cx="8802687" cy="4845050"/>
          </a:xfrm>
        </p:grpSpPr>
        <p:sp>
          <p:nvSpPr>
            <p:cNvPr id="7" name="Rectangle 6"/>
            <p:cNvSpPr/>
            <p:nvPr/>
          </p:nvSpPr>
          <p:spPr>
            <a:xfrm>
              <a:off x="325543" y="1174750"/>
              <a:ext cx="8485282" cy="4691355"/>
            </a:xfrm>
            <a:prstGeom prst="rect">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8" name="Straight Connector 7"/>
            <p:cNvCxnSpPr/>
            <p:nvPr/>
          </p:nvCxnSpPr>
          <p:spPr>
            <a:xfrm>
              <a:off x="169863" y="6019800"/>
              <a:ext cx="8802687" cy="0"/>
            </a:xfrm>
            <a:prstGeom prst="line">
              <a:avLst/>
            </a:prstGeom>
            <a:gradFill flip="none" rotWithShape="1">
              <a:gsLst>
                <a:gs pos="0">
                  <a:schemeClr val="bg1"/>
                </a:gs>
                <a:gs pos="100000">
                  <a:schemeClr val="bg1">
                    <a:lumMod val="95000"/>
                  </a:schemeClr>
                </a:gs>
              </a:gsLst>
              <a:lin ang="0" scaled="1"/>
              <a:tileRect/>
            </a:gradFill>
            <a:ln w="12700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grpSp>
          <p:nvGrpSpPr>
            <p:cNvPr id="10248" name="Group 20"/>
            <p:cNvGrpSpPr>
              <a:grpSpLocks/>
            </p:cNvGrpSpPr>
            <p:nvPr/>
          </p:nvGrpSpPr>
          <p:grpSpPr bwMode="auto">
            <a:xfrm>
              <a:off x="7532688" y="5826125"/>
              <a:ext cx="914400" cy="109538"/>
              <a:chOff x="7532688" y="5826125"/>
              <a:chExt cx="914400" cy="109538"/>
            </a:xfrm>
          </p:grpSpPr>
          <p:sp>
            <p:nvSpPr>
              <p:cNvPr id="17" name="Rectangle 16"/>
              <p:cNvSpPr/>
              <p:nvPr/>
            </p:nvSpPr>
            <p:spPr bwMode="auto">
              <a:xfrm flipV="1">
                <a:off x="7595620" y="5826583"/>
                <a:ext cx="850946" cy="109781"/>
              </a:xfrm>
              <a:prstGeom prst="rect">
                <a:avLst/>
              </a:prstGeom>
              <a:gradFill flip="none" rotWithShape="1">
                <a:gsLst>
                  <a:gs pos="0">
                    <a:schemeClr val="bg1">
                      <a:lumMod val="85000"/>
                    </a:schemeClr>
                  </a:gs>
                  <a:gs pos="63000">
                    <a:schemeClr val="bg1"/>
                  </a:gs>
                  <a:gs pos="55000">
                    <a:schemeClr val="bg1"/>
                  </a:gs>
                  <a:gs pos="9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8" name="Flowchart: Stored Data 17"/>
              <p:cNvSpPr/>
              <p:nvPr/>
            </p:nvSpPr>
            <p:spPr bwMode="auto">
              <a:xfrm flipV="1">
                <a:off x="7530627" y="5857322"/>
                <a:ext cx="64993" cy="5416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sp>
            <p:nvSpPr>
              <p:cNvPr id="19" name="Flowchart: Stored Data 18"/>
              <p:cNvSpPr/>
              <p:nvPr/>
            </p:nvSpPr>
            <p:spPr bwMode="auto">
              <a:xfrm flipV="1">
                <a:off x="7559345" y="5826583"/>
                <a:ext cx="128473" cy="109781"/>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chemeClr val="accent1">
                      <a:lumMod val="60000"/>
                      <a:lumOff val="40000"/>
                    </a:schemeClr>
                  </a:solidFill>
                </a:endParaRPr>
              </a:p>
            </p:txBody>
          </p:sp>
        </p:grpSp>
        <p:grpSp>
          <p:nvGrpSpPr>
            <p:cNvPr id="10249" name="Group 14"/>
            <p:cNvGrpSpPr>
              <a:grpSpLocks/>
            </p:cNvGrpSpPr>
            <p:nvPr/>
          </p:nvGrpSpPr>
          <p:grpSpPr bwMode="auto">
            <a:xfrm>
              <a:off x="691368" y="5715000"/>
              <a:ext cx="1208569" cy="301625"/>
              <a:chOff x="1798320" y="1828800"/>
              <a:chExt cx="4267200" cy="1371600"/>
            </a:xfrm>
          </p:grpSpPr>
          <p:sp>
            <p:nvSpPr>
              <p:cNvPr id="14" name="Rectangle 13"/>
              <p:cNvSpPr/>
              <p:nvPr/>
            </p:nvSpPr>
            <p:spPr>
              <a:xfrm>
                <a:off x="1824810" y="2063302"/>
                <a:ext cx="4194575" cy="113822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sp>
            <p:nvSpPr>
              <p:cNvPr id="15" name="Rectangle 14"/>
              <p:cNvSpPr/>
              <p:nvPr/>
            </p:nvSpPr>
            <p:spPr>
              <a:xfrm>
                <a:off x="1798128" y="1830335"/>
                <a:ext cx="4269288" cy="5724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p>
            </p:txBody>
          </p:sp>
        </p:grpSp>
      </p:grpSp>
      <p:sp>
        <p:nvSpPr>
          <p:cNvPr id="27" name="TextBox 26"/>
          <p:cNvSpPr txBox="1"/>
          <p:nvPr/>
        </p:nvSpPr>
        <p:spPr>
          <a:xfrm>
            <a:off x="231775" y="993775"/>
            <a:ext cx="8659813" cy="830263"/>
          </a:xfrm>
          <a:prstGeom prst="rect">
            <a:avLst/>
          </a:prstGeom>
          <a:noFill/>
        </p:spPr>
        <p:txBody>
          <a:bodyPr>
            <a:spAutoFit/>
          </a:bodyPr>
          <a:lstStyle/>
          <a:p>
            <a:pPr algn="l">
              <a:defRPr/>
            </a:pPr>
            <a:r>
              <a:rPr lang="en-US" sz="2400" b="0" dirty="0">
                <a:solidFill>
                  <a:schemeClr val="accent1">
                    <a:lumMod val="50000"/>
                  </a:schemeClr>
                </a:solidFill>
                <a:cs typeface="Arial" pitchFamily="34" charset="0"/>
              </a:rPr>
              <a:t>The content in this presentation is aimed at teaching  learners to:</a:t>
            </a:r>
          </a:p>
        </p:txBody>
      </p:sp>
      <p:sp>
        <p:nvSpPr>
          <p:cNvPr id="10244" name="Title 2"/>
          <p:cNvSpPr>
            <a:spLocks noGrp="1"/>
          </p:cNvSpPr>
          <p:nvPr>
            <p:ph type="title"/>
          </p:nvPr>
        </p:nvSpPr>
        <p:spPr>
          <a:xfrm>
            <a:off x="0" y="130175"/>
            <a:ext cx="8229600" cy="392113"/>
          </a:xfrm>
        </p:spPr>
        <p:txBody>
          <a:bodyPr>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mtClean="0">
                <a:solidFill>
                  <a:srgbClr val="3B4A1E"/>
                </a:solidFill>
              </a:rPr>
              <a:t>Introduction to RDBMS and SQL</a:t>
            </a:r>
            <a:endParaRPr lang="en-US" smtClean="0">
              <a:solidFill>
                <a:srgbClr val="3B4A1E"/>
              </a:solidFill>
              <a:ea typeface="SimSun" pitchFamily="2" charset="-122"/>
            </a:endParaRPr>
          </a:p>
        </p:txBody>
      </p:sp>
      <p:sp>
        <p:nvSpPr>
          <p:cNvPr id="20" name="TextBox 19"/>
          <p:cNvSpPr txBox="1"/>
          <p:nvPr/>
        </p:nvSpPr>
        <p:spPr>
          <a:xfrm>
            <a:off x="246063" y="1847850"/>
            <a:ext cx="8574087" cy="3462338"/>
          </a:xfrm>
          <a:prstGeom prst="rect">
            <a:avLst/>
          </a:prstGeom>
          <a:noFill/>
        </p:spPr>
        <p:txBody>
          <a:bodyPr>
            <a:spAutoFit/>
          </a:bodyPr>
          <a:lstStyle/>
          <a:p>
            <a:pPr marL="231775" indent="-231775" algn="l">
              <a:spcBef>
                <a:spcPts val="1800"/>
              </a:spcBef>
              <a:spcAft>
                <a:spcPts val="0"/>
              </a:spcAft>
              <a:buFont typeface="Arial" pitchFamily="34" charset="0"/>
              <a:buChar char="•"/>
              <a:defRPr/>
            </a:pPr>
            <a:r>
              <a:rPr lang="en-US" sz="2400" b="0" dirty="0">
                <a:solidFill>
                  <a:schemeClr val="accent1">
                    <a:lumMod val="50000"/>
                  </a:schemeClr>
                </a:solidFill>
                <a:cs typeface="Arial" pitchFamily="34" charset="0"/>
              </a:rPr>
              <a:t>Define the term “RDBMS” </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List the applications of RDBMS</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Appreciate the advantages of DBMS</a:t>
            </a:r>
          </a:p>
          <a:p>
            <a:pPr marL="231775" indent="-231775" algn="l">
              <a:spcBef>
                <a:spcPts val="1800"/>
              </a:spcBef>
              <a:spcAft>
                <a:spcPts val="0"/>
              </a:spcAft>
              <a:buFont typeface="Arial" pitchFamily="34" charset="0"/>
              <a:buChar char="•"/>
              <a:defRPr/>
            </a:pPr>
            <a:r>
              <a:rPr lang="en-US" sz="2400" b="0" dirty="0">
                <a:solidFill>
                  <a:schemeClr val="accent1">
                    <a:lumMod val="50000"/>
                  </a:schemeClr>
                </a:solidFill>
                <a:cs typeface="Arial" pitchFamily="34" charset="0"/>
              </a:rPr>
              <a:t>Connect to </a:t>
            </a:r>
            <a:r>
              <a:rPr lang="en-US" sz="2400" b="0" dirty="0" smtClean="0">
                <a:solidFill>
                  <a:schemeClr val="accent1">
                    <a:lumMod val="50000"/>
                  </a:schemeClr>
                </a:solidFill>
                <a:cs typeface="Arial" pitchFamily="34" charset="0"/>
              </a:rPr>
              <a:t>Oracle  </a:t>
            </a:r>
            <a:endParaRPr lang="en-US" sz="2400" b="0" dirty="0">
              <a:solidFill>
                <a:schemeClr val="accent1">
                  <a:lumMod val="50000"/>
                </a:schemeClr>
              </a:solidFill>
              <a:cs typeface="Arial" pitchFamily="34" charset="0"/>
            </a:endParaRP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Perform basic operations on database</a:t>
            </a:r>
          </a:p>
          <a:p>
            <a:pPr marL="231775" indent="-231775" algn="l">
              <a:spcBef>
                <a:spcPts val="1800"/>
              </a:spcBef>
              <a:spcAft>
                <a:spcPts val="0"/>
              </a:spcAft>
              <a:buFont typeface="Arial" pitchFamily="34" charset="0"/>
              <a:buChar char="•"/>
              <a:defRPr/>
            </a:pPr>
            <a:r>
              <a:rPr lang="en-IN" sz="2400" b="0" dirty="0">
                <a:solidFill>
                  <a:schemeClr val="accent1">
                    <a:lumMod val="50000"/>
                  </a:schemeClr>
                </a:solidFill>
                <a:cs typeface="Arial" pitchFamily="34" charset="0"/>
              </a:rPr>
              <a:t>Explain different parts of SQL and their purpose</a:t>
            </a:r>
            <a:endParaRPr lang="en-US" sz="2400" b="0" dirty="0">
              <a:solidFill>
                <a:schemeClr val="accent1">
                  <a:lumMod val="50000"/>
                </a:schemeClr>
              </a:solidFill>
              <a:cs typeface="Arial" pitchFamily="34" charset="0"/>
            </a:endParaRPr>
          </a:p>
        </p:txBody>
      </p:sp>
    </p:spTree>
    <p:extLst>
      <p:ext uri="{BB962C8B-B14F-4D97-AF65-F5344CB8AC3E}">
        <p14:creationId xmlns:p14="http://schemas.microsoft.com/office/powerpoint/2010/main" val="2220807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animEffect transition="in" filter="wipe(left)">
                                      <p:cBhvr>
                                        <p:cTn id="15" dur="500"/>
                                        <p:tgtEl>
                                          <p:spTgt spid="20">
                                            <p:txEl>
                                              <p:pRg st="1" end="1"/>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Effect transition="in" filter="wipe(left)">
                                      <p:cBhvr>
                                        <p:cTn id="19" dur="500"/>
                                        <p:tgtEl>
                                          <p:spTgt spid="20">
                                            <p:txEl>
                                              <p:pRg st="2" end="2"/>
                                            </p:txEl>
                                          </p:spTgt>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animEffect transition="in" filter="wipe(left)">
                                      <p:cBhvr>
                                        <p:cTn id="23" dur="500"/>
                                        <p:tgtEl>
                                          <p:spTgt spid="20">
                                            <p:txEl>
                                              <p:pRg st="5" end="5"/>
                                            </p:txEl>
                                          </p:spTgt>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wipe(left)">
                                      <p:cBhvr>
                                        <p:cTn id="27" dur="500"/>
                                        <p:tgtEl>
                                          <p:spTgt spid="20">
                                            <p:txEl>
                                              <p:pRg st="3" end="3"/>
                                            </p:txEl>
                                          </p:spTgt>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Effect transition="in" filter="wipe(left)">
                                      <p:cBhvr>
                                        <p:cTn id="31"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a:t>
            </a:r>
          </a:p>
        </p:txBody>
      </p:sp>
      <p:sp>
        <p:nvSpPr>
          <p:cNvPr id="19" name="TextBox 18"/>
          <p:cNvSpPr txBox="1"/>
          <p:nvPr/>
        </p:nvSpPr>
        <p:spPr bwMode="auto">
          <a:xfrm>
            <a:off x="0" y="760413"/>
            <a:ext cx="3517900" cy="492125"/>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What is a Database?</a:t>
            </a:r>
          </a:p>
        </p:txBody>
      </p:sp>
      <p:sp>
        <p:nvSpPr>
          <p:cNvPr id="20" name="Rectangle 10"/>
          <p:cNvSpPr>
            <a:spLocks noChangeArrowheads="1"/>
          </p:cNvSpPr>
          <p:nvPr/>
        </p:nvSpPr>
        <p:spPr bwMode="gray">
          <a:xfrm>
            <a:off x="1022350" y="1404938"/>
            <a:ext cx="7947025" cy="1338262"/>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457200" tIns="0" bIns="0" anchor="ctr"/>
          <a:lstStyle/>
          <a:p>
            <a:pPr algn="just">
              <a:lnSpc>
                <a:spcPts val="3000"/>
              </a:lnSpc>
              <a:spcAft>
                <a:spcPct val="20000"/>
              </a:spcAft>
              <a:buClr>
                <a:srgbClr val="292929"/>
              </a:buClr>
            </a:pPr>
            <a:r>
              <a:rPr lang="en-IN" sz="2000" b="0" noProof="1">
                <a:cs typeface="Courier New" pitchFamily="49" charset="0"/>
              </a:rPr>
              <a:t>Database is a collection of data elements. A</a:t>
            </a:r>
            <a:r>
              <a:rPr lang="en-IN" sz="2000"/>
              <a:t> </a:t>
            </a:r>
            <a:r>
              <a:rPr lang="en-IN" sz="2000" b="0" noProof="1">
                <a:cs typeface="Courier New" pitchFamily="49" charset="0"/>
              </a:rPr>
              <a:t>relational database is collection of related data elements stored in the form of tables (i.e. rows and columns).</a:t>
            </a:r>
          </a:p>
        </p:txBody>
      </p:sp>
      <p:graphicFrame>
        <p:nvGraphicFramePr>
          <p:cNvPr id="23" name="Table 22"/>
          <p:cNvGraphicFramePr>
            <a:graphicFrameLocks noGrp="1"/>
          </p:cNvGraphicFramePr>
          <p:nvPr/>
        </p:nvGraphicFramePr>
        <p:xfrm>
          <a:off x="825500" y="3105150"/>
          <a:ext cx="3603625" cy="2967040"/>
        </p:xfrm>
        <a:graphic>
          <a:graphicData uri="http://schemas.openxmlformats.org/drawingml/2006/table">
            <a:tbl>
              <a:tblPr firstRow="1" bandRow="1">
                <a:tableStyleId>{5C22544A-7EE6-4342-B048-85BDC9FD1C3A}</a:tableStyleId>
              </a:tblPr>
              <a:tblGrid>
                <a:gridCol w="1739062"/>
                <a:gridCol w="1864563"/>
              </a:tblGrid>
              <a:tr h="370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DEPT NAME</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DEPT CODE</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Accounting</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Research</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124</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123</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Operations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167</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Research</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Sales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Operations</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122</a:t>
                      </a:r>
                    </a:p>
                  </a:txBody>
                  <a:tcPr marL="68756" marR="68756"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5" descr="Database_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1281113"/>
            <a:ext cx="1573213"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965700" y="3097213"/>
          <a:ext cx="3236913" cy="2967040"/>
        </p:xfrm>
        <a:graphic>
          <a:graphicData uri="http://schemas.openxmlformats.org/drawingml/2006/table">
            <a:tbl>
              <a:tblPr firstRow="1" bandRow="1">
                <a:tableStyleId>{5C22544A-7EE6-4342-B048-85BDC9FD1C3A}</a:tableStyleId>
              </a:tblPr>
              <a:tblGrid>
                <a:gridCol w="1560996"/>
                <a:gridCol w="1675917"/>
              </a:tblGrid>
              <a:tr h="370880">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LOC NAME</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2000" b="0" i="0" u="none" strike="noStrike" cap="none" normalizeH="0" baseline="0" dirty="0" smtClean="0">
                          <a:ln>
                            <a:noFill/>
                          </a:ln>
                          <a:solidFill>
                            <a:schemeClr val="bg1"/>
                          </a:solidFill>
                          <a:effectLst/>
                          <a:latin typeface="Verdana" pitchFamily="34" charset="0"/>
                          <a:ea typeface="Microsoft YaHei" charset="-122"/>
                          <a:cs typeface="Arial Unicode MS" pitchFamily="32" charset="0"/>
                        </a:rPr>
                        <a:t>LOC CODE</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Chicago</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L10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Atlanta</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L20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New York</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L30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kern="1200" cap="none" normalizeH="0" baseline="0" dirty="0" smtClean="0">
                          <a:ln>
                            <a:noFill/>
                          </a:ln>
                          <a:solidFill>
                            <a:srgbClr val="000000"/>
                          </a:solidFill>
                          <a:effectLst/>
                          <a:latin typeface="+mn-lt"/>
                          <a:ea typeface="Microsoft YaHei" charset="-122"/>
                          <a:cs typeface="Arial Unicode MS" pitchFamily="32" charset="0"/>
                        </a:rPr>
                        <a:t>Paris</a:t>
                      </a:r>
                    </a:p>
                  </a:txBody>
                  <a:tcPr marL="62384" marR="62384" marT="59836"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L40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India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L50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Australia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L60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80">
                <a:tc>
                  <a:txBody>
                    <a:bodyPr/>
                    <a:lstStyle/>
                    <a:p>
                      <a:pPr marL="0" marR="0" lvl="0" indent="0" algn="l"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Africa</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ase" latinLnBrk="0" hangingPunct="1">
                        <a:lnSpc>
                          <a:spcPct val="86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IN" sz="1800" b="0" i="0" u="none" strike="noStrike" cap="none" normalizeH="0" baseline="0" dirty="0" smtClean="0">
                          <a:ln>
                            <a:noFill/>
                          </a:ln>
                          <a:solidFill>
                            <a:srgbClr val="000000"/>
                          </a:solidFill>
                          <a:effectLst/>
                          <a:latin typeface="+mn-lt"/>
                          <a:ea typeface="Microsoft YaHei" charset="-122"/>
                          <a:cs typeface="Arial Unicode MS" pitchFamily="32" charset="0"/>
                        </a:rPr>
                        <a:t>L70</a:t>
                      </a:r>
                    </a:p>
                  </a:txBody>
                  <a:tcPr marL="68774" marR="68774" marT="65959"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77573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14450"/>
            <a:ext cx="91440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1314450"/>
            <a:ext cx="9144000" cy="5076825"/>
          </a:xfrm>
          <a:prstGeom prst="rect">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2292" name="Title 2"/>
          <p:cNvSpPr txBox="1">
            <a:spLocks/>
          </p:cNvSpPr>
          <p:nvPr/>
        </p:nvSpPr>
        <p:spPr bwMode="auto">
          <a:xfrm>
            <a:off x="0" y="130175"/>
            <a:ext cx="82296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5pPr>
            <a:lvl6pPr marL="25146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6pPr>
            <a:lvl7pPr marL="29718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7pPr>
            <a:lvl8pPr marL="34290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8pPr>
            <a:lvl9pPr marL="3886200" indent="-228600" algn="ct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1000" b="1">
                <a:solidFill>
                  <a:schemeClr val="tx1"/>
                </a:solidFill>
                <a:latin typeface="Verdana" pitchFamily="34" charset="0"/>
                <a:cs typeface="Arial" charset="0"/>
              </a:defRPr>
            </a:lvl9pPr>
          </a:lstStyle>
          <a:p>
            <a:pPr algn="l"/>
            <a:r>
              <a:rPr lang="en-US" sz="2400">
                <a:solidFill>
                  <a:srgbClr val="3B4A1E"/>
                </a:solidFill>
              </a:rPr>
              <a:t>Introduction to RDBMS and SQL </a:t>
            </a:r>
          </a:p>
        </p:txBody>
      </p:sp>
      <p:sp>
        <p:nvSpPr>
          <p:cNvPr id="19" name="TextBox 18"/>
          <p:cNvSpPr txBox="1"/>
          <p:nvPr/>
        </p:nvSpPr>
        <p:spPr bwMode="auto">
          <a:xfrm>
            <a:off x="0" y="760413"/>
            <a:ext cx="3517900" cy="554037"/>
          </a:xfrm>
          <a:prstGeom prst="rect">
            <a:avLst/>
          </a:prstGeom>
          <a:noFill/>
        </p:spPr>
        <p:txBody>
          <a:bodyPr>
            <a:spAutoFit/>
          </a:bodyPr>
          <a:lstStyle/>
          <a:p>
            <a:pPr algn="l">
              <a:lnSpc>
                <a:spcPct val="150000"/>
              </a:lnSpc>
              <a:defRPr/>
            </a:pPr>
            <a:r>
              <a:rPr lang="en-US" sz="2000" dirty="0">
                <a:solidFill>
                  <a:schemeClr val="tx1">
                    <a:lumMod val="75000"/>
                    <a:lumOff val="25000"/>
                  </a:schemeClr>
                </a:solidFill>
              </a:rPr>
              <a:t>What is RDBMS?</a:t>
            </a:r>
          </a:p>
        </p:txBody>
      </p:sp>
      <p:sp>
        <p:nvSpPr>
          <p:cNvPr id="20" name="Rectangle 10"/>
          <p:cNvSpPr>
            <a:spLocks noChangeArrowheads="1"/>
          </p:cNvSpPr>
          <p:nvPr/>
        </p:nvSpPr>
        <p:spPr bwMode="gray">
          <a:xfrm>
            <a:off x="581025" y="5343525"/>
            <a:ext cx="7950200" cy="1047750"/>
          </a:xfrm>
          <a:prstGeom prst="rect">
            <a:avLst/>
          </a:prstGeom>
          <a:gradFill rotWithShape="1">
            <a:gsLst>
              <a:gs pos="0">
                <a:srgbClr val="FFFFFF"/>
              </a:gs>
              <a:gs pos="100000">
                <a:srgbClr val="EAEAEA"/>
              </a:gs>
            </a:gsLst>
            <a:lin ang="5400000" scaled="1"/>
          </a:gradFill>
          <a:ln w="12700">
            <a:solidFill>
              <a:srgbClr val="DDDDDD"/>
            </a:solidFill>
            <a:miter lim="800000"/>
            <a:headEnd/>
            <a:tailEnd/>
          </a:ln>
        </p:spPr>
        <p:txBody>
          <a:bodyPr lIns="216000" tIns="0" rIns="219456" bIns="0" anchor="ctr"/>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0" noProof="1">
                <a:cs typeface="Courier New" pitchFamily="49" charset="0"/>
              </a:rPr>
              <a:t>RDBMS (Relational Database Management System) is a software system used for controlling: creation, maintenance, and use of a Relational Database.</a:t>
            </a:r>
          </a:p>
        </p:txBody>
      </p:sp>
    </p:spTree>
    <p:extLst>
      <p:ext uri="{BB962C8B-B14F-4D97-AF65-F5344CB8AC3E}">
        <p14:creationId xmlns:p14="http://schemas.microsoft.com/office/powerpoint/2010/main" val="3987856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nodeType="afterGroup">
                            <p:stCondLst>
                              <p:cond delay="0"/>
                            </p:stCondLst>
                            <p:childTnLst>
                              <p:par>
                                <p:cTn id="12" presetID="47"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367</TotalTime>
  <Words>19785</Words>
  <Application>Microsoft Office PowerPoint</Application>
  <PresentationFormat>On-screen Show (4:3)</PresentationFormat>
  <Paragraphs>2939</Paragraphs>
  <Slides>180</Slides>
  <Notes>138</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Austin</vt:lpstr>
      <vt:lpstr>Database</vt:lpstr>
      <vt:lpstr>Oracle &amp; RDBMS</vt:lpstr>
      <vt:lpstr>Database with Oracle</vt:lpstr>
      <vt:lpstr>Exploring the Oracle DB Architecture</vt:lpstr>
      <vt:lpstr>DB Basics</vt:lpstr>
      <vt:lpstr>Memory Structure</vt:lpstr>
      <vt:lpstr>From the Oracle Dox</vt:lpstr>
      <vt:lpstr>Sizing the memory Structure</vt:lpstr>
      <vt:lpstr>Background Process</vt:lpstr>
      <vt:lpstr>Major Process</vt:lpstr>
      <vt:lpstr>Storage Structure</vt:lpstr>
      <vt:lpstr>Physical structure</vt:lpstr>
      <vt:lpstr>Logical Structure</vt:lpstr>
      <vt:lpstr>Data Dictionary</vt:lpstr>
      <vt:lpstr>Oracle Architecture</vt:lpstr>
      <vt:lpstr>Types of Databases</vt:lpstr>
      <vt:lpstr>HIERARCHICAL DATABASE</vt:lpstr>
      <vt:lpstr>NETWORK DATABASE</vt:lpstr>
      <vt:lpstr>RELATIONAL DATABASE</vt:lpstr>
      <vt:lpstr>OBJECT-ORIENTED DATABASE</vt:lpstr>
      <vt:lpstr>Introduction</vt:lpstr>
      <vt:lpstr>Why Databases</vt:lpstr>
      <vt:lpstr>Data vs Information</vt:lpstr>
      <vt:lpstr>Data vs Information</vt:lpstr>
      <vt:lpstr>Introducing the Database</vt:lpstr>
      <vt:lpstr>Role and Advantages of the DBMS</vt:lpstr>
      <vt:lpstr>Role and Advantages of DBMS</vt:lpstr>
      <vt:lpstr>Types of Databases</vt:lpstr>
      <vt:lpstr>Types of Databases</vt:lpstr>
      <vt:lpstr>Types of Databases</vt:lpstr>
      <vt:lpstr>Database Design</vt:lpstr>
      <vt:lpstr>Structural and Data dependence</vt:lpstr>
      <vt:lpstr>Structural and Data dependence</vt:lpstr>
      <vt:lpstr>Data Redundancy</vt:lpstr>
      <vt:lpstr>Data Redundancy</vt:lpstr>
      <vt:lpstr>Design and Data Modeling</vt:lpstr>
      <vt:lpstr>Database Systems</vt:lpstr>
      <vt:lpstr>Database System Environment</vt:lpstr>
      <vt:lpstr>Database System Environment</vt:lpstr>
      <vt:lpstr>Database System Environment</vt:lpstr>
      <vt:lpstr>Database System Environment</vt:lpstr>
      <vt:lpstr>DBMS Functions</vt:lpstr>
      <vt:lpstr>DBMS Functions</vt:lpstr>
      <vt:lpstr>DBMS Functions</vt:lpstr>
      <vt:lpstr>DBMS Functions</vt:lpstr>
      <vt:lpstr>DBMS Functions </vt:lpstr>
      <vt:lpstr>DBMS Functions</vt:lpstr>
      <vt:lpstr>DBMS Functions</vt:lpstr>
      <vt:lpstr>Manage the Database</vt:lpstr>
      <vt:lpstr>Manage the Database </vt:lpstr>
      <vt:lpstr>Objectives</vt:lpstr>
      <vt:lpstr>Database Design Process</vt:lpstr>
      <vt:lpstr>Overview of Database Design</vt:lpstr>
      <vt:lpstr>ER Model Basics</vt:lpstr>
      <vt:lpstr>ER Model Basics </vt:lpstr>
      <vt:lpstr>ER Model Basics </vt:lpstr>
      <vt:lpstr>Key Constraints</vt:lpstr>
      <vt:lpstr>Example ER</vt:lpstr>
      <vt:lpstr>Participation Constraints</vt:lpstr>
      <vt:lpstr>Weak Entities</vt:lpstr>
      <vt:lpstr>ISA (`is a’) Hierarchies</vt:lpstr>
      <vt:lpstr>Aggregation</vt:lpstr>
      <vt:lpstr>Aggregation</vt:lpstr>
      <vt:lpstr>Conceptual Design Using the ER Model</vt:lpstr>
      <vt:lpstr>Entity vs Attribute</vt:lpstr>
      <vt:lpstr>Entity vs Relationship</vt:lpstr>
      <vt:lpstr>Binary vs Ternary Relationships</vt:lpstr>
      <vt:lpstr>Binary vs Ternary Relationships</vt:lpstr>
      <vt:lpstr>Normalization</vt:lpstr>
      <vt:lpstr>Normalization</vt:lpstr>
      <vt:lpstr>Why Normalize?</vt:lpstr>
      <vt:lpstr>PowerPoint Presentation</vt:lpstr>
      <vt:lpstr>Tables Violating First Normal Form</vt:lpstr>
      <vt:lpstr>Table Conforming to First Normal Form</vt:lpstr>
      <vt:lpstr>PowerPoint Presentation</vt:lpstr>
      <vt:lpstr>Table Violating Second Normal Form</vt:lpstr>
      <vt:lpstr>Tables Conforming to 2nd Normal Form</vt:lpstr>
      <vt:lpstr>PowerPoint Presentation</vt:lpstr>
      <vt:lpstr>Table Violating Third Normal Form </vt:lpstr>
      <vt:lpstr>Tables Conforming to 3rd Normal Form</vt:lpstr>
      <vt:lpstr>Example1</vt:lpstr>
      <vt:lpstr>Table in First Normal Form</vt:lpstr>
      <vt:lpstr>Tables in Second Normal Form</vt:lpstr>
      <vt:lpstr>Tables in Third Normal Form</vt:lpstr>
      <vt:lpstr>Relationships for Example1</vt:lpstr>
      <vt:lpstr>Example 2</vt:lpstr>
      <vt:lpstr>Table in First Normal Form</vt:lpstr>
      <vt:lpstr>Tables in Second Normal Form</vt:lpstr>
      <vt:lpstr>Tables in Third Normal Form</vt:lpstr>
      <vt:lpstr>Relationships for Example 2</vt:lpstr>
      <vt:lpstr>Example 3</vt:lpstr>
      <vt:lpstr>Table in First Normal Form</vt:lpstr>
      <vt:lpstr>Table in First Normal Form</vt:lpstr>
      <vt:lpstr>Second/Third Normal Form</vt:lpstr>
      <vt:lpstr>Tables in Third Normal Form</vt:lpstr>
      <vt:lpstr>Relationships for Example 3</vt:lpstr>
      <vt:lpstr>Introduction to RDBMS and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Introduction to RDBMS and SQL</vt:lpstr>
      <vt:lpstr>Built 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Joins in Oracle</vt:lpstr>
      <vt:lpstr>Anti Join</vt:lpstr>
      <vt:lpstr>PowerPoint Presentation</vt:lpstr>
      <vt:lpstr>Anti</vt:lpstr>
      <vt:lpstr>Semi Join</vt:lpstr>
      <vt:lpstr>PowerPoint Presentation</vt:lpstr>
      <vt:lpstr>Semi</vt:lpstr>
      <vt:lpstr>Anit Join and Semi Join</vt:lpstr>
      <vt:lpstr>PowerPoint Presentation</vt:lpstr>
      <vt:lpstr>Set Operator</vt:lpstr>
      <vt:lpstr>Union</vt:lpstr>
      <vt:lpstr>Union ALL</vt:lpstr>
      <vt:lpstr>Intersect</vt:lpstr>
      <vt:lpstr>Minus</vt:lpstr>
      <vt:lpstr>PowerPoint Presentation</vt:lpstr>
      <vt:lpstr>Sequence</vt:lpstr>
      <vt:lpstr>Multiset Operator</vt:lpstr>
      <vt:lpstr>IN , Not IN</vt:lpstr>
      <vt:lpstr>IS NULL</vt:lpstr>
      <vt:lpstr> IS NOT NULL </vt:lpstr>
      <vt:lpstr>View</vt:lpstr>
      <vt:lpstr>View</vt:lpstr>
      <vt:lpstr>Update View</vt:lpstr>
      <vt:lpstr>Drop View</vt:lpstr>
      <vt:lpstr>REGEXP_LIKE condition</vt:lpstr>
      <vt:lpstr>REGEXP_LIKE condition</vt:lpstr>
      <vt:lpstr>Introduction to RDBMS and SQL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shwet</dc:creator>
  <cp:lastModifiedBy>shwet</cp:lastModifiedBy>
  <cp:revision>8</cp:revision>
  <dcterms:created xsi:type="dcterms:W3CDTF">2019-01-02T06:06:12Z</dcterms:created>
  <dcterms:modified xsi:type="dcterms:W3CDTF">2019-07-07T08:17:05Z</dcterms:modified>
</cp:coreProperties>
</file>